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700" r:id="rId2"/>
    <p:sldId id="748" r:id="rId3"/>
    <p:sldId id="729" r:id="rId4"/>
    <p:sldId id="679" r:id="rId5"/>
    <p:sldId id="680" r:id="rId6"/>
    <p:sldId id="681" r:id="rId7"/>
    <p:sldId id="716" r:id="rId8"/>
    <p:sldId id="602" r:id="rId9"/>
    <p:sldId id="683" r:id="rId10"/>
    <p:sldId id="606" r:id="rId11"/>
    <p:sldId id="609" r:id="rId12"/>
    <p:sldId id="660" r:id="rId13"/>
    <p:sldId id="684" r:id="rId14"/>
    <p:sldId id="751" r:id="rId15"/>
    <p:sldId id="682" r:id="rId16"/>
    <p:sldId id="734" r:id="rId17"/>
    <p:sldId id="730" r:id="rId18"/>
    <p:sldId id="728" r:id="rId19"/>
    <p:sldId id="727" r:id="rId20"/>
    <p:sldId id="733" r:id="rId21"/>
    <p:sldId id="752" r:id="rId22"/>
    <p:sldId id="719" r:id="rId23"/>
    <p:sldId id="721" r:id="rId24"/>
    <p:sldId id="720" r:id="rId25"/>
    <p:sldId id="722" r:id="rId26"/>
    <p:sldId id="723" r:id="rId27"/>
    <p:sldId id="755" r:id="rId28"/>
    <p:sldId id="758" r:id="rId29"/>
    <p:sldId id="759" r:id="rId30"/>
    <p:sldId id="756" r:id="rId31"/>
    <p:sldId id="757" r:id="rId32"/>
    <p:sldId id="750" r:id="rId33"/>
    <p:sldId id="762" r:id="rId34"/>
    <p:sldId id="749" r:id="rId35"/>
    <p:sldId id="736" r:id="rId36"/>
    <p:sldId id="760" r:id="rId37"/>
  </p:sldIdLst>
  <p:sldSz cx="9144000" cy="6858000" type="screen4x3"/>
  <p:notesSz cx="6980238" cy="9223375"/>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0FA9"/>
    <a:srgbClr val="3366FF"/>
    <a:srgbClr val="0066CC"/>
    <a:srgbClr val="000000"/>
    <a:srgbClr val="996600"/>
    <a:srgbClr val="FFFF00"/>
    <a:srgbClr val="FF0066"/>
    <a:srgbClr val="666633"/>
    <a:srgbClr val="00FF00"/>
    <a:srgbClr val="99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33" autoAdjust="0"/>
    <p:restoredTop sz="86451" autoAdjust="0"/>
  </p:normalViewPr>
  <p:slideViewPr>
    <p:cSldViewPr snapToGrid="0" snapToObjects="1">
      <p:cViewPr varScale="1">
        <p:scale>
          <a:sx n="72" d="100"/>
          <a:sy n="72" d="100"/>
        </p:scale>
        <p:origin x="-1506" y="-102"/>
      </p:cViewPr>
      <p:guideLst>
        <p:guide orient="horz" pos="3943"/>
        <p:guide orient="horz" pos="103"/>
        <p:guide pos="2861"/>
        <p:guide pos="5494"/>
        <p:guide pos="2552"/>
        <p:guide pos="5173"/>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3804"/>
    </p:cViewPr>
  </p:sorterViewPr>
  <p:notesViewPr>
    <p:cSldViewPr snapToGrid="0" snapToObjects="1">
      <p:cViewPr varScale="1">
        <p:scale>
          <a:sx n="63" d="100"/>
          <a:sy n="63" d="100"/>
        </p:scale>
        <p:origin x="-2640" y="-120"/>
      </p:cViewPr>
      <p:guideLst>
        <p:guide orient="horz" pos="2905"/>
        <p:guide pos="219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237203495630462"/>
          <c:y val="6.8825910931174114E-2"/>
          <c:w val="0.88514357053682924"/>
          <c:h val="0.77732793522267252"/>
        </c:manualLayout>
      </c:layout>
      <c:barChart>
        <c:barDir val="col"/>
        <c:grouping val="clustered"/>
        <c:ser>
          <c:idx val="0"/>
          <c:order val="0"/>
          <c:tx>
            <c:strRef>
              <c:f>Sheet1!$A$2</c:f>
              <c:strCache>
                <c:ptCount val="1"/>
                <c:pt idx="0">
                  <c:v>East</c:v>
                </c:pt>
              </c:strCache>
            </c:strRef>
          </c:tx>
          <c:spPr>
            <a:solidFill>
              <a:schemeClr val="folHlink"/>
            </a:solidFill>
            <a:ln w="12694">
              <a:solidFill>
                <a:schemeClr val="tx1"/>
              </a:solidFill>
              <a:prstDash val="solid"/>
            </a:ln>
          </c:spPr>
          <c:dLbls>
            <c:spPr>
              <a:noFill/>
              <a:ln w="25389">
                <a:noFill/>
              </a:ln>
            </c:spPr>
            <c:txPr>
              <a:bodyPr/>
              <a:lstStyle/>
              <a:p>
                <a:pPr>
                  <a:defRPr sz="1800" b="0" i="0" u="none" strike="noStrike" baseline="0">
                    <a:solidFill>
                      <a:schemeClr val="tx1"/>
                    </a:solidFill>
                    <a:latin typeface="Arial" pitchFamily="34" charset="0"/>
                    <a:ea typeface="Arial Narrow"/>
                    <a:cs typeface="Arial" pitchFamily="34" charset="0"/>
                  </a:defRPr>
                </a:pPr>
                <a:endParaRPr lang="en-US"/>
              </a:p>
            </c:txPr>
            <c:showVal val="1"/>
          </c:dLbls>
          <c:cat>
            <c:numRef>
              <c:f>Sheet1!$B$1:$I$1</c:f>
              <c:numCache>
                <c:formatCode>General</c:formatCode>
                <c:ptCount val="8"/>
                <c:pt idx="0">
                  <c:v>2001</c:v>
                </c:pt>
                <c:pt idx="1">
                  <c:v>2002</c:v>
                </c:pt>
                <c:pt idx="2">
                  <c:v>2003</c:v>
                </c:pt>
                <c:pt idx="3">
                  <c:v>2004</c:v>
                </c:pt>
                <c:pt idx="4">
                  <c:v>2005</c:v>
                </c:pt>
                <c:pt idx="5">
                  <c:v>2006</c:v>
                </c:pt>
                <c:pt idx="6">
                  <c:v>2007</c:v>
                </c:pt>
                <c:pt idx="7">
                  <c:v>2008</c:v>
                </c:pt>
              </c:numCache>
            </c:numRef>
          </c:cat>
          <c:val>
            <c:numRef>
              <c:f>Sheet1!$B$2:$I$2</c:f>
              <c:numCache>
                <c:formatCode>#,##0.0</c:formatCode>
                <c:ptCount val="8"/>
                <c:pt idx="0">
                  <c:v>9.4</c:v>
                </c:pt>
                <c:pt idx="1">
                  <c:v>9.8000000000000007</c:v>
                </c:pt>
                <c:pt idx="2" formatCode="General">
                  <c:v>11.1</c:v>
                </c:pt>
                <c:pt idx="3" formatCode="General">
                  <c:v>12.5</c:v>
                </c:pt>
                <c:pt idx="4" formatCode="General">
                  <c:v>13.5</c:v>
                </c:pt>
                <c:pt idx="5" formatCode="General">
                  <c:v>14</c:v>
                </c:pt>
                <c:pt idx="6" formatCode="General">
                  <c:v>15.3</c:v>
                </c:pt>
                <c:pt idx="7" formatCode="General">
                  <c:v>17</c:v>
                </c:pt>
              </c:numCache>
            </c:numRef>
          </c:val>
        </c:ser>
        <c:axId val="104390016"/>
        <c:axId val="104768640"/>
      </c:barChart>
      <c:catAx>
        <c:axId val="104390016"/>
        <c:scaling>
          <c:orientation val="minMax"/>
        </c:scaling>
        <c:axPos val="b"/>
        <c:numFmt formatCode="General" sourceLinked="1"/>
        <c:majorTickMark val="none"/>
        <c:tickLblPos val="nextTo"/>
        <c:spPr>
          <a:ln w="3174">
            <a:solidFill>
              <a:schemeClr val="tx1"/>
            </a:solidFill>
            <a:prstDash val="solid"/>
          </a:ln>
        </c:spPr>
        <c:txPr>
          <a:bodyPr rot="0" vert="horz"/>
          <a:lstStyle/>
          <a:p>
            <a:pPr>
              <a:defRPr sz="1800" b="0" i="0" u="none" strike="noStrike" baseline="0">
                <a:solidFill>
                  <a:schemeClr val="tx1"/>
                </a:solidFill>
                <a:latin typeface="Arial" pitchFamily="34" charset="0"/>
                <a:ea typeface="Arial Narrow"/>
                <a:cs typeface="Arial" pitchFamily="34" charset="0"/>
              </a:defRPr>
            </a:pPr>
            <a:endParaRPr lang="en-US"/>
          </a:p>
        </c:txPr>
        <c:crossAx val="104768640"/>
        <c:crosses val="autoZero"/>
        <c:auto val="1"/>
        <c:lblAlgn val="ctr"/>
        <c:lblOffset val="100"/>
        <c:tickLblSkip val="1"/>
        <c:tickMarkSkip val="1"/>
      </c:catAx>
      <c:valAx>
        <c:axId val="104768640"/>
        <c:scaling>
          <c:orientation val="minMax"/>
        </c:scaling>
        <c:delete val="1"/>
        <c:axPos val="l"/>
        <c:numFmt formatCode="#,##0.0" sourceLinked="1"/>
        <c:tickLblPos val="none"/>
        <c:crossAx val="104390016"/>
        <c:crosses val="autoZero"/>
        <c:crossBetween val="between"/>
      </c:valAx>
      <c:spPr>
        <a:noFill/>
        <a:ln w="25389">
          <a:noFill/>
        </a:ln>
      </c:spPr>
    </c:plotArea>
    <c:plotVisOnly val="1"/>
    <c:dispBlanksAs val="gap"/>
  </c:chart>
  <c:spPr>
    <a:noFill/>
    <a:ln>
      <a:noFill/>
    </a:ln>
  </c:spPr>
  <c:txPr>
    <a:bodyPr/>
    <a:lstStyle/>
    <a:p>
      <a:pPr>
        <a:defRPr sz="2149" b="1" i="0" u="none" strike="noStrike" baseline="0">
          <a:solidFill>
            <a:schemeClr val="tx1"/>
          </a:solidFill>
          <a:latin typeface="Arial Narrow"/>
          <a:ea typeface="Arial Narrow"/>
          <a:cs typeface="Arial Narrow"/>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i="1" dirty="0" smtClean="0">
                <a:latin typeface="Arial" pitchFamily="34" charset="0"/>
                <a:cs typeface="Arial" pitchFamily="34" charset="0"/>
              </a:rPr>
              <a:t>Almost three fourths </a:t>
            </a:r>
            <a:r>
              <a:rPr lang="en-US" sz="2000" i="1" baseline="0" dirty="0" smtClean="0">
                <a:latin typeface="Arial" pitchFamily="34" charset="0"/>
                <a:cs typeface="Arial" pitchFamily="34" charset="0"/>
              </a:rPr>
              <a:t>of US adults are online</a:t>
            </a:r>
            <a:endParaRPr lang="en-US" sz="2000" i="1" dirty="0">
              <a:latin typeface="Arial" pitchFamily="34" charset="0"/>
              <a:cs typeface="Arial" pitchFamily="34" charset="0"/>
            </a:endParaRPr>
          </a:p>
        </c:rich>
      </c:tx>
      <c:layout/>
    </c:title>
    <c:plotArea>
      <c:layout/>
      <c:pieChart>
        <c:varyColors val="1"/>
        <c:ser>
          <c:idx val="0"/>
          <c:order val="0"/>
          <c:tx>
            <c:strRef>
              <c:f>Sheet1!$B$1</c:f>
              <c:strCache>
                <c:ptCount val="1"/>
                <c:pt idx="0">
                  <c:v>Column1</c:v>
                </c:pt>
              </c:strCache>
            </c:strRef>
          </c:tx>
          <c:cat>
            <c:strRef>
              <c:f>Sheet1!$A$2:$A$3</c:f>
              <c:strCache>
                <c:ptCount val="2"/>
                <c:pt idx="0">
                  <c:v>Online</c:v>
                </c:pt>
                <c:pt idx="1">
                  <c:v>Not Online</c:v>
                </c:pt>
              </c:strCache>
            </c:strRef>
          </c:cat>
          <c:val>
            <c:numRef>
              <c:f>Sheet1!$B$2:$B$3</c:f>
              <c:numCache>
                <c:formatCode>0%</c:formatCode>
                <c:ptCount val="2"/>
                <c:pt idx="0">
                  <c:v>0.74000000000000099</c:v>
                </c:pt>
                <c:pt idx="1">
                  <c:v>0.26</c:v>
                </c:pt>
              </c:numCache>
            </c:numRef>
          </c:val>
        </c:ser>
        <c:firstSliceAng val="0"/>
      </c:pie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dirty="0">
                <a:latin typeface="Arial" pitchFamily="34" charset="0"/>
                <a:cs typeface="Arial" pitchFamily="34" charset="0"/>
              </a:rPr>
              <a:t>60% </a:t>
            </a:r>
            <a:r>
              <a:rPr lang="en-US" sz="2000" dirty="0" smtClean="0">
                <a:latin typeface="Arial" pitchFamily="34" charset="0"/>
                <a:cs typeface="Arial" pitchFamily="34" charset="0"/>
              </a:rPr>
              <a:t>of US adults have </a:t>
            </a:r>
            <a:r>
              <a:rPr lang="en-US" sz="2000" dirty="0">
                <a:latin typeface="Arial" pitchFamily="34" charset="0"/>
                <a:cs typeface="Arial" pitchFamily="34" charset="0"/>
              </a:rPr>
              <a:t>broadband at home</a:t>
            </a:r>
          </a:p>
        </c:rich>
      </c:tx>
      <c:layout>
        <c:manualLayout>
          <c:xMode val="edge"/>
          <c:yMode val="edge"/>
          <c:x val="0.12191285367679555"/>
          <c:y val="3.5460992907801435E-2"/>
        </c:manualLayout>
      </c:layout>
    </c:title>
    <c:plotArea>
      <c:layout/>
      <c:pieChart>
        <c:varyColors val="1"/>
        <c:ser>
          <c:idx val="0"/>
          <c:order val="0"/>
          <c:tx>
            <c:strRef>
              <c:f>Sheet1!$B$1</c:f>
              <c:strCache>
                <c:ptCount val="1"/>
                <c:pt idx="0">
                  <c:v>60% have broadband at home</c:v>
                </c:pt>
              </c:strCache>
            </c:strRef>
          </c:tx>
          <c:cat>
            <c:strRef>
              <c:f>Sheet1!$A$2:$A$3</c:f>
              <c:strCache>
                <c:ptCount val="2"/>
                <c:pt idx="0">
                  <c:v>Broadband</c:v>
                </c:pt>
                <c:pt idx="1">
                  <c:v>Dial-Up</c:v>
                </c:pt>
              </c:strCache>
            </c:strRef>
          </c:cat>
          <c:val>
            <c:numRef>
              <c:f>Sheet1!$B$2:$B$3</c:f>
              <c:numCache>
                <c:formatCode>0%</c:formatCode>
                <c:ptCount val="2"/>
                <c:pt idx="0">
                  <c:v>0.60000000000000064</c:v>
                </c:pt>
                <c:pt idx="1">
                  <c:v>0.4</c:v>
                </c:pt>
              </c:numCache>
            </c:numRef>
          </c:val>
        </c:ser>
        <c:firstSliceAng val="0"/>
      </c:pieChart>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9166666666666834E-2"/>
          <c:y val="7.099391480730291E-2"/>
          <c:w val="0.91833333333333333"/>
          <c:h val="0.77079107505071642"/>
        </c:manualLayout>
      </c:layout>
      <c:barChart>
        <c:barDir val="col"/>
        <c:grouping val="clustered"/>
        <c:ser>
          <c:idx val="1"/>
          <c:order val="0"/>
          <c:spPr>
            <a:solidFill>
              <a:schemeClr val="accent2"/>
            </a:solidFill>
            <a:ln w="9291">
              <a:solidFill>
                <a:schemeClr val="tx1"/>
              </a:solidFill>
              <a:prstDash val="solid"/>
            </a:ln>
          </c:spPr>
          <c:dLbls>
            <c:numFmt formatCode="#,##0.0" sourceLinked="0"/>
            <c:spPr>
              <a:noFill/>
              <a:ln w="18583">
                <a:noFill/>
              </a:ln>
            </c:spPr>
            <c:txPr>
              <a:bodyPr/>
              <a:lstStyle/>
              <a:p>
                <a:pPr>
                  <a:defRPr sz="1555" b="1" i="0" u="none" strike="noStrike" baseline="0">
                    <a:solidFill>
                      <a:schemeClr val="tx1"/>
                    </a:solidFill>
                    <a:latin typeface="Arial Narrow"/>
                    <a:ea typeface="Arial Narrow"/>
                    <a:cs typeface="Arial Narrow"/>
                  </a:defRPr>
                </a:pPr>
                <a:endParaRPr lang="en-US"/>
              </a:p>
            </c:txPr>
            <c:showVal val="1"/>
          </c:dLbls>
          <c:cat>
            <c:strRef>
              <c:f>Sheet1!$B$1:$D$1</c:f>
              <c:strCache>
                <c:ptCount val="3"/>
                <c:pt idx="0">
                  <c:v>Dec. 2007</c:v>
                </c:pt>
                <c:pt idx="1">
                  <c:v>Nov. 2008</c:v>
                </c:pt>
                <c:pt idx="2">
                  <c:v>Nov. 2009</c:v>
                </c:pt>
              </c:strCache>
            </c:strRef>
          </c:cat>
          <c:val>
            <c:numRef>
              <c:f>Sheet1!$B$2:$D$2</c:f>
              <c:numCache>
                <c:formatCode>#,##0.00</c:formatCode>
                <c:ptCount val="3"/>
                <c:pt idx="0">
                  <c:v>6.2</c:v>
                </c:pt>
                <c:pt idx="1">
                  <c:v>9.5</c:v>
                </c:pt>
                <c:pt idx="2" formatCode="General">
                  <c:v>11.2</c:v>
                </c:pt>
              </c:numCache>
            </c:numRef>
          </c:val>
        </c:ser>
        <c:axId val="104913536"/>
        <c:axId val="104919424"/>
      </c:barChart>
      <c:catAx>
        <c:axId val="104913536"/>
        <c:scaling>
          <c:orientation val="minMax"/>
        </c:scaling>
        <c:axPos val="b"/>
        <c:numFmt formatCode="[$-409]mmmm\-yy;@" sourceLinked="0"/>
        <c:tickLblPos val="nextTo"/>
        <c:spPr>
          <a:ln w="2323">
            <a:solidFill>
              <a:schemeClr val="tx1"/>
            </a:solidFill>
            <a:prstDash val="solid"/>
          </a:ln>
        </c:spPr>
        <c:txPr>
          <a:bodyPr rot="0" vert="horz"/>
          <a:lstStyle/>
          <a:p>
            <a:pPr>
              <a:defRPr sz="1555" b="1" i="0" u="none" strike="noStrike" baseline="0">
                <a:solidFill>
                  <a:schemeClr val="tx1"/>
                </a:solidFill>
                <a:latin typeface="Arial Narrow"/>
                <a:ea typeface="Arial Narrow"/>
                <a:cs typeface="Arial Narrow"/>
              </a:defRPr>
            </a:pPr>
            <a:endParaRPr lang="en-US"/>
          </a:p>
        </c:txPr>
        <c:crossAx val="104919424"/>
        <c:crosses val="autoZero"/>
        <c:auto val="1"/>
        <c:lblAlgn val="ctr"/>
        <c:lblOffset val="100"/>
        <c:tickLblSkip val="1"/>
        <c:tickMarkSkip val="1"/>
      </c:catAx>
      <c:valAx>
        <c:axId val="104919424"/>
        <c:scaling>
          <c:orientation val="minMax"/>
          <c:min val="0"/>
        </c:scaling>
        <c:delete val="1"/>
        <c:axPos val="l"/>
        <c:numFmt formatCode="#,##0.00" sourceLinked="1"/>
        <c:tickLblPos val="none"/>
        <c:crossAx val="104913536"/>
        <c:crosses val="autoZero"/>
        <c:crossBetween val="between"/>
      </c:valAx>
      <c:spPr>
        <a:noFill/>
        <a:ln w="18583">
          <a:noFill/>
        </a:ln>
      </c:spPr>
    </c:plotArea>
    <c:plotVisOnly val="1"/>
    <c:dispBlanksAs val="gap"/>
  </c:chart>
  <c:spPr>
    <a:noFill/>
    <a:ln>
      <a:noFill/>
    </a:ln>
  </c:spPr>
  <c:txPr>
    <a:bodyPr/>
    <a:lstStyle/>
    <a:p>
      <a:pPr>
        <a:defRPr sz="1555" b="1" i="0" u="none" strike="noStrike" baseline="0">
          <a:solidFill>
            <a:schemeClr val="tx1"/>
          </a:solidFill>
          <a:latin typeface="Arial Narrow"/>
          <a:ea typeface="Arial Narrow"/>
          <a:cs typeface="Arial Narrow"/>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6"/>
  <c:chart>
    <c:autoTitleDeleted val="1"/>
    <c:plotArea>
      <c:layout>
        <c:manualLayout>
          <c:layoutTarget val="inner"/>
          <c:xMode val="edge"/>
          <c:yMode val="edge"/>
          <c:x val="6.0171175994482767E-2"/>
          <c:y val="7.0745697896749934E-2"/>
          <c:w val="0.9273599938085666"/>
          <c:h val="0.57743785850860463"/>
        </c:manualLayout>
      </c:layout>
      <c:barChart>
        <c:barDir val="col"/>
        <c:grouping val="clustered"/>
        <c:ser>
          <c:idx val="0"/>
          <c:order val="0"/>
          <c:tx>
            <c:strRef>
              <c:f>Sheet1!$A$2</c:f>
              <c:strCache>
                <c:ptCount val="1"/>
                <c:pt idx="0">
                  <c:v>Audience</c:v>
                </c:pt>
              </c:strCache>
            </c:strRef>
          </c:tx>
          <c:dLbls>
            <c:showVal val="1"/>
          </c:dLbls>
          <c:cat>
            <c:strRef>
              <c:f>Sheet1!$B$1:$K$1</c:f>
              <c:strCache>
                <c:ptCount val="10"/>
                <c:pt idx="0">
                  <c:v>Facebook</c:v>
                </c:pt>
                <c:pt idx="1">
                  <c:v>MySpace</c:v>
                </c:pt>
                <c:pt idx="2">
                  <c:v>Twitter</c:v>
                </c:pt>
                <c:pt idx="3">
                  <c:v>Betawave Sites</c:v>
                </c:pt>
                <c:pt idx="4">
                  <c:v>Windows Live</c:v>
                </c:pt>
                <c:pt idx="5">
                  <c:v>Classmates.com</c:v>
                </c:pt>
                <c:pt idx="6">
                  <c:v>Buzzmedia</c:v>
                </c:pt>
                <c:pt idx="7">
                  <c:v>Linkedin.com</c:v>
                </c:pt>
                <c:pt idx="8">
                  <c:v>Yahoo! Buzz</c:v>
                </c:pt>
                <c:pt idx="9">
                  <c:v>MyLife.com</c:v>
                </c:pt>
              </c:strCache>
            </c:strRef>
          </c:cat>
          <c:val>
            <c:numRef>
              <c:f>Sheet1!$B$2:$K$2</c:f>
              <c:numCache>
                <c:formatCode>General</c:formatCode>
                <c:ptCount val="10"/>
                <c:pt idx="0">
                  <c:v>111.9</c:v>
                </c:pt>
                <c:pt idx="1">
                  <c:v>68.3</c:v>
                </c:pt>
                <c:pt idx="2">
                  <c:v>20</c:v>
                </c:pt>
                <c:pt idx="3">
                  <c:v>14.1</c:v>
                </c:pt>
                <c:pt idx="4">
                  <c:v>12.3</c:v>
                </c:pt>
                <c:pt idx="5">
                  <c:v>12</c:v>
                </c:pt>
                <c:pt idx="6">
                  <c:v>11.4</c:v>
                </c:pt>
                <c:pt idx="7">
                  <c:v>10.8</c:v>
                </c:pt>
                <c:pt idx="8">
                  <c:v>8.8000000000000007</c:v>
                </c:pt>
                <c:pt idx="9" formatCode="#,##0.0">
                  <c:v>8.8000000000000007</c:v>
                </c:pt>
              </c:numCache>
            </c:numRef>
          </c:val>
        </c:ser>
        <c:axId val="105428480"/>
        <c:axId val="105430016"/>
      </c:barChart>
      <c:catAx>
        <c:axId val="105428480"/>
        <c:scaling>
          <c:orientation val="minMax"/>
        </c:scaling>
        <c:axPos val="b"/>
        <c:numFmt formatCode="General" sourceLinked="1"/>
        <c:tickLblPos val="nextTo"/>
        <c:txPr>
          <a:bodyPr rot="-2700000" vert="horz"/>
          <a:lstStyle/>
          <a:p>
            <a:pPr>
              <a:defRPr/>
            </a:pPr>
            <a:endParaRPr lang="en-US"/>
          </a:p>
        </c:txPr>
        <c:crossAx val="105430016"/>
        <c:crosses val="autoZero"/>
        <c:auto val="1"/>
        <c:lblAlgn val="ctr"/>
        <c:lblOffset val="100"/>
        <c:tickLblSkip val="1"/>
        <c:tickMarkSkip val="1"/>
      </c:catAx>
      <c:valAx>
        <c:axId val="105430016"/>
        <c:scaling>
          <c:orientation val="minMax"/>
        </c:scaling>
        <c:delete val="1"/>
        <c:axPos val="l"/>
        <c:numFmt formatCode="General" sourceLinked="1"/>
        <c:tickLblPos val="none"/>
        <c:crossAx val="105428480"/>
        <c:crosses val="autoZero"/>
        <c:crossBetween val="between"/>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dirty="0">
                <a:latin typeface="Arial" pitchFamily="34" charset="0"/>
                <a:cs typeface="Arial" pitchFamily="34" charset="0"/>
              </a:rPr>
              <a:t>Mobile Internet Users, 2008-2013 (in millions)</a:t>
            </a:r>
          </a:p>
        </c:rich>
      </c:tx>
      <c:layout>
        <c:manualLayout>
          <c:xMode val="edge"/>
          <c:yMode val="edge"/>
          <c:x val="0.26092233009708737"/>
          <c:y val="0"/>
        </c:manualLayout>
      </c:layout>
    </c:title>
    <c:plotArea>
      <c:layout>
        <c:manualLayout>
          <c:layoutTarget val="inner"/>
          <c:xMode val="edge"/>
          <c:yMode val="edge"/>
          <c:x val="9.4660194174757545E-2"/>
          <c:y val="8.5470085470085472E-2"/>
          <c:w val="0.87257281553398203"/>
          <c:h val="0.78418803418803462"/>
        </c:manualLayout>
      </c:layout>
      <c:barChart>
        <c:barDir val="bar"/>
        <c:grouping val="clustered"/>
        <c:ser>
          <c:idx val="0"/>
          <c:order val="0"/>
          <c:tx>
            <c:strRef>
              <c:f>Sheet1!$A$2</c:f>
              <c:strCache>
                <c:ptCount val="1"/>
                <c:pt idx="0">
                  <c:v>Global</c:v>
                </c:pt>
              </c:strCache>
            </c:strRef>
          </c:tx>
          <c:dLbls>
            <c:showVal val="1"/>
          </c:dLbls>
          <c:cat>
            <c:numRef>
              <c:f>Sheet1!$B$1:$G$1</c:f>
              <c:numCache>
                <c:formatCode>General</c:formatCode>
                <c:ptCount val="6"/>
                <c:pt idx="0">
                  <c:v>2013</c:v>
                </c:pt>
                <c:pt idx="1">
                  <c:v>2012</c:v>
                </c:pt>
                <c:pt idx="2">
                  <c:v>2011</c:v>
                </c:pt>
                <c:pt idx="3">
                  <c:v>2010</c:v>
                </c:pt>
                <c:pt idx="4">
                  <c:v>2009</c:v>
                </c:pt>
                <c:pt idx="5">
                  <c:v>2008</c:v>
                </c:pt>
              </c:numCache>
            </c:numRef>
          </c:cat>
          <c:val>
            <c:numRef>
              <c:f>Sheet1!$B$2:$G$2</c:f>
              <c:numCache>
                <c:formatCode>General</c:formatCode>
                <c:ptCount val="6"/>
                <c:pt idx="0">
                  <c:v>1412.7</c:v>
                </c:pt>
                <c:pt idx="1">
                  <c:v>1135</c:v>
                </c:pt>
                <c:pt idx="2">
                  <c:v>860.4</c:v>
                </c:pt>
                <c:pt idx="3">
                  <c:v>657.2</c:v>
                </c:pt>
                <c:pt idx="4">
                  <c:v>505</c:v>
                </c:pt>
                <c:pt idx="5">
                  <c:v>400</c:v>
                </c:pt>
              </c:numCache>
            </c:numRef>
          </c:val>
        </c:ser>
        <c:ser>
          <c:idx val="1"/>
          <c:order val="1"/>
          <c:tx>
            <c:strRef>
              <c:f>Sheet1!$A$3</c:f>
              <c:strCache>
                <c:ptCount val="1"/>
                <c:pt idx="0">
                  <c:v>US</c:v>
                </c:pt>
              </c:strCache>
            </c:strRef>
          </c:tx>
          <c:dLbls>
            <c:showVal val="1"/>
          </c:dLbls>
          <c:cat>
            <c:numRef>
              <c:f>Sheet1!$B$1:$G$1</c:f>
              <c:numCache>
                <c:formatCode>General</c:formatCode>
                <c:ptCount val="6"/>
                <c:pt idx="0">
                  <c:v>2013</c:v>
                </c:pt>
                <c:pt idx="1">
                  <c:v>2012</c:v>
                </c:pt>
                <c:pt idx="2">
                  <c:v>2011</c:v>
                </c:pt>
                <c:pt idx="3">
                  <c:v>2010</c:v>
                </c:pt>
                <c:pt idx="4">
                  <c:v>2009</c:v>
                </c:pt>
                <c:pt idx="5">
                  <c:v>2008</c:v>
                </c:pt>
              </c:numCache>
            </c:numRef>
          </c:cat>
          <c:val>
            <c:numRef>
              <c:f>Sheet1!$B$3:$G$3</c:f>
              <c:numCache>
                <c:formatCode>General</c:formatCode>
                <c:ptCount val="6"/>
                <c:pt idx="0">
                  <c:v>126.2</c:v>
                </c:pt>
                <c:pt idx="1">
                  <c:v>111.2</c:v>
                </c:pt>
                <c:pt idx="2">
                  <c:v>98</c:v>
                </c:pt>
                <c:pt idx="3">
                  <c:v>83.5</c:v>
                </c:pt>
                <c:pt idx="4">
                  <c:v>68.599999999999994</c:v>
                </c:pt>
                <c:pt idx="5">
                  <c:v>50.9</c:v>
                </c:pt>
              </c:numCache>
            </c:numRef>
          </c:val>
        </c:ser>
        <c:axId val="105467264"/>
        <c:axId val="105469056"/>
      </c:barChart>
      <c:catAx>
        <c:axId val="105467264"/>
        <c:scaling>
          <c:orientation val="minMax"/>
        </c:scaling>
        <c:axPos val="l"/>
        <c:numFmt formatCode="General" sourceLinked="1"/>
        <c:tickLblPos val="nextTo"/>
        <c:txPr>
          <a:bodyPr rot="0" vert="horz"/>
          <a:lstStyle/>
          <a:p>
            <a:pPr>
              <a:defRPr/>
            </a:pPr>
            <a:endParaRPr lang="en-US"/>
          </a:p>
        </c:txPr>
        <c:crossAx val="105469056"/>
        <c:crosses val="autoZero"/>
        <c:auto val="1"/>
        <c:lblAlgn val="ctr"/>
        <c:lblOffset val="100"/>
        <c:tickLblSkip val="1"/>
        <c:tickMarkSkip val="1"/>
      </c:catAx>
      <c:valAx>
        <c:axId val="105469056"/>
        <c:scaling>
          <c:orientation val="minMax"/>
        </c:scaling>
        <c:axPos val="b"/>
        <c:majorGridlines/>
        <c:numFmt formatCode="General" sourceLinked="1"/>
        <c:tickLblPos val="nextTo"/>
        <c:txPr>
          <a:bodyPr rot="0" vert="horz"/>
          <a:lstStyle/>
          <a:p>
            <a:pPr>
              <a:defRPr/>
            </a:pPr>
            <a:endParaRPr lang="en-US"/>
          </a:p>
        </c:txPr>
        <c:crossAx val="105467264"/>
        <c:crosses val="autoZero"/>
        <c:crossBetween val="between"/>
      </c:valAx>
    </c:plotArea>
    <c:legend>
      <c:legendPos val="r"/>
      <c:layout>
        <c:manualLayout>
          <c:xMode val="edge"/>
          <c:yMode val="edge"/>
          <c:x val="0.80703883495145634"/>
          <c:y val="0.10683760683760683"/>
          <c:w val="0.15169902912621386"/>
          <c:h val="0.16880341880341881"/>
        </c:manualLayout>
      </c:layout>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D13E5-B4AF-4260-9113-CB9B1507DDA4}" type="doc">
      <dgm:prSet loTypeId="urn:microsoft.com/office/officeart/2005/8/layout/arrow2" loCatId="process" qsTypeId="urn:microsoft.com/office/officeart/2005/8/quickstyle/simple1#1" qsCatId="simple" csTypeId="urn:microsoft.com/office/officeart/2005/8/colors/accent4_4" csCatId="accent4" phldr="1"/>
      <dgm:spPr/>
    </dgm:pt>
    <dgm:pt modelId="{A8C9C150-C0BA-486A-BDAF-98238684FEDC}">
      <dgm:prSet phldrT="[Text]"/>
      <dgm:spPr/>
      <dgm:t>
        <a:bodyPr/>
        <a:lstStyle/>
        <a:p>
          <a:pPr algn="l"/>
          <a:r>
            <a:rPr lang="en-US" dirty="0" smtClean="0"/>
            <a:t>The Interactive Advertising Bureau is dedicated to the growth of the interactive advertising marketplace, of interactive’s share of total marketing spend, and of our members’ share of total marketing spend</a:t>
          </a:r>
          <a:r>
            <a:rPr lang="en-US" altLang="en-US" dirty="0" smtClean="0"/>
            <a:t>.</a:t>
          </a:r>
          <a:endParaRPr lang="en-US" dirty="0"/>
        </a:p>
      </dgm:t>
    </dgm:pt>
    <dgm:pt modelId="{E5C594B5-A6EE-40F2-AE95-FAA1A0DD51D3}" type="parTrans" cxnId="{E046FC6C-F2BD-4B91-AF0E-9F44B2D4E71C}">
      <dgm:prSet/>
      <dgm:spPr/>
      <dgm:t>
        <a:bodyPr/>
        <a:lstStyle/>
        <a:p>
          <a:endParaRPr lang="en-US"/>
        </a:p>
      </dgm:t>
    </dgm:pt>
    <dgm:pt modelId="{798F880B-57A8-45D4-A6A6-7C983DC0BD34}" type="sibTrans" cxnId="{E046FC6C-F2BD-4B91-AF0E-9F44B2D4E71C}">
      <dgm:prSet/>
      <dgm:spPr/>
      <dgm:t>
        <a:bodyPr/>
        <a:lstStyle/>
        <a:p>
          <a:endParaRPr lang="en-US"/>
        </a:p>
      </dgm:t>
    </dgm:pt>
    <dgm:pt modelId="{C27A41EE-6F7E-4601-81B5-7684959CE53A}" type="pres">
      <dgm:prSet presAssocID="{B3ED13E5-B4AF-4260-9113-CB9B1507DDA4}" presName="arrowDiagram" presStyleCnt="0">
        <dgm:presLayoutVars>
          <dgm:chMax val="5"/>
          <dgm:dir/>
          <dgm:resizeHandles val="exact"/>
        </dgm:presLayoutVars>
      </dgm:prSet>
      <dgm:spPr/>
    </dgm:pt>
    <dgm:pt modelId="{388CA0AD-5F8B-4417-A16B-2FE077B771CD}" type="pres">
      <dgm:prSet presAssocID="{B3ED13E5-B4AF-4260-9113-CB9B1507DDA4}" presName="arrow" presStyleLbl="bgShp" presStyleIdx="0" presStyleCnt="1" custLinFactNeighborX="46" custLinFactNeighborY="-24000"/>
      <dgm:spPr>
        <a:solidFill>
          <a:srgbClr val="FF0000"/>
        </a:solidFill>
      </dgm:spPr>
    </dgm:pt>
    <dgm:pt modelId="{28523997-12EA-43BB-A721-038FE4F8C916}" type="pres">
      <dgm:prSet presAssocID="{B3ED13E5-B4AF-4260-9113-CB9B1507DDA4}" presName="arrowDiagram1" presStyleCnt="0">
        <dgm:presLayoutVars>
          <dgm:bulletEnabled val="1"/>
        </dgm:presLayoutVars>
      </dgm:prSet>
      <dgm:spPr/>
    </dgm:pt>
    <dgm:pt modelId="{154F54AA-30C9-4D0D-984E-0C50F2828FAC}" type="pres">
      <dgm:prSet presAssocID="{A8C9C150-C0BA-486A-BDAF-98238684FEDC}" presName="bullet1" presStyleLbl="node1" presStyleIdx="0" presStyleCnt="1" custLinFactX="-500000" custLinFactY="-82545" custLinFactNeighborX="-531081" custLinFactNeighborY="-100000"/>
      <dgm:spPr>
        <a:solidFill>
          <a:schemeClr val="accent4">
            <a:shade val="50000"/>
            <a:hueOff val="0"/>
            <a:satOff val="0"/>
            <a:lumOff val="0"/>
            <a:alpha val="0"/>
          </a:schemeClr>
        </a:solidFill>
      </dgm:spPr>
    </dgm:pt>
    <dgm:pt modelId="{D34F736B-8D29-443A-91A2-0A1E49A6D553}" type="pres">
      <dgm:prSet presAssocID="{A8C9C150-C0BA-486A-BDAF-98238684FEDC}" presName="textBox1" presStyleLbl="revTx" presStyleIdx="0" presStyleCnt="1" custScaleX="139814" custLinFactNeighborX="31481" custLinFactNeighborY="16260">
        <dgm:presLayoutVars>
          <dgm:bulletEnabled val="1"/>
        </dgm:presLayoutVars>
      </dgm:prSet>
      <dgm:spPr/>
      <dgm:t>
        <a:bodyPr/>
        <a:lstStyle/>
        <a:p>
          <a:endParaRPr lang="en-US"/>
        </a:p>
      </dgm:t>
    </dgm:pt>
  </dgm:ptLst>
  <dgm:cxnLst>
    <dgm:cxn modelId="{9254D781-4352-4A5D-84D8-750AA53ABD8E}" type="presOf" srcId="{A8C9C150-C0BA-486A-BDAF-98238684FEDC}" destId="{D34F736B-8D29-443A-91A2-0A1E49A6D553}" srcOrd="0" destOrd="0" presId="urn:microsoft.com/office/officeart/2005/8/layout/arrow2"/>
    <dgm:cxn modelId="{E046FC6C-F2BD-4B91-AF0E-9F44B2D4E71C}" srcId="{B3ED13E5-B4AF-4260-9113-CB9B1507DDA4}" destId="{A8C9C150-C0BA-486A-BDAF-98238684FEDC}" srcOrd="0" destOrd="0" parTransId="{E5C594B5-A6EE-40F2-AE95-FAA1A0DD51D3}" sibTransId="{798F880B-57A8-45D4-A6A6-7C983DC0BD34}"/>
    <dgm:cxn modelId="{8E61B008-D297-459A-85AC-B27B0D7C8527}" type="presOf" srcId="{B3ED13E5-B4AF-4260-9113-CB9B1507DDA4}" destId="{C27A41EE-6F7E-4601-81B5-7684959CE53A}" srcOrd="0" destOrd="0" presId="urn:microsoft.com/office/officeart/2005/8/layout/arrow2"/>
    <dgm:cxn modelId="{973BAFD7-3DB7-491A-A8B5-2F1C85189748}" type="presParOf" srcId="{C27A41EE-6F7E-4601-81B5-7684959CE53A}" destId="{388CA0AD-5F8B-4417-A16B-2FE077B771CD}" srcOrd="0" destOrd="0" presId="urn:microsoft.com/office/officeart/2005/8/layout/arrow2"/>
    <dgm:cxn modelId="{3DFD1BF5-D6B4-4015-BDE8-E043E726E33A}" type="presParOf" srcId="{C27A41EE-6F7E-4601-81B5-7684959CE53A}" destId="{28523997-12EA-43BB-A721-038FE4F8C916}" srcOrd="1" destOrd="0" presId="urn:microsoft.com/office/officeart/2005/8/layout/arrow2"/>
    <dgm:cxn modelId="{91BC51E2-2542-4A8D-8ABA-FD3DF2D382F6}" type="presParOf" srcId="{28523997-12EA-43BB-A721-038FE4F8C916}" destId="{154F54AA-30C9-4D0D-984E-0C50F2828FAC}" srcOrd="0" destOrd="0" presId="urn:microsoft.com/office/officeart/2005/8/layout/arrow2"/>
    <dgm:cxn modelId="{E3750B92-26F5-48EB-BA3D-3D3D6170AA9C}" type="presParOf" srcId="{28523997-12EA-43BB-A721-038FE4F8C916}" destId="{D34F736B-8D29-443A-91A2-0A1E49A6D553}" srcOrd="1"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6D65A2-07E1-4394-94C0-0746E732BBBD}" type="doc">
      <dgm:prSet loTypeId="urn:microsoft.com/office/officeart/2005/8/layout/hList6" loCatId="list" qsTypeId="urn:microsoft.com/office/officeart/2005/8/quickstyle/simple1#2" qsCatId="simple" csTypeId="urn:microsoft.com/office/officeart/2005/8/colors/colorful1" csCatId="colorful" phldr="1"/>
      <dgm:spPr/>
      <dgm:t>
        <a:bodyPr/>
        <a:lstStyle/>
        <a:p>
          <a:endParaRPr lang="en-US"/>
        </a:p>
      </dgm:t>
    </dgm:pt>
    <dgm:pt modelId="{6400003A-F6F1-4574-BBB4-9BA7113ADDCD}">
      <dgm:prSet phldrT="[Text]"/>
      <dgm:spPr>
        <a:scene3d>
          <a:camera prst="orthographicFront"/>
          <a:lightRig rig="threePt" dir="t"/>
        </a:scene3d>
        <a:sp3d/>
      </dgm:spPr>
      <dgm:t>
        <a:bodyPr>
          <a:flatTx/>
        </a:bodyPr>
        <a:lstStyle/>
        <a:p>
          <a:r>
            <a:rPr lang="en-US" b="1" dirty="0" smtClean="0"/>
            <a:t>Engagement</a:t>
          </a:r>
          <a:endParaRPr lang="en-US" b="1" dirty="0"/>
        </a:p>
      </dgm:t>
    </dgm:pt>
    <dgm:pt modelId="{E7443A52-5A92-4F47-A74B-4E2816BAEBDE}" type="parTrans" cxnId="{F4DADB7A-20EA-4B42-BDC4-4AF1816DF771}">
      <dgm:prSet/>
      <dgm:spPr/>
      <dgm:t>
        <a:bodyPr/>
        <a:lstStyle/>
        <a:p>
          <a:endParaRPr lang="en-US"/>
        </a:p>
      </dgm:t>
    </dgm:pt>
    <dgm:pt modelId="{B59F95E9-573F-4256-9C4D-85CC0F30BA89}" type="sibTrans" cxnId="{F4DADB7A-20EA-4B42-BDC4-4AF1816DF771}">
      <dgm:prSet/>
      <dgm:spPr/>
      <dgm:t>
        <a:bodyPr/>
        <a:lstStyle/>
        <a:p>
          <a:endParaRPr lang="en-US"/>
        </a:p>
      </dgm:t>
    </dgm:pt>
    <dgm:pt modelId="{C48EF0E4-C7F1-4971-8958-B06952F242DC}">
      <dgm:prSet phldrT="[Text]"/>
      <dgm:spPr>
        <a:scene3d>
          <a:camera prst="orthographicFront"/>
          <a:lightRig rig="threePt" dir="t"/>
        </a:scene3d>
        <a:sp3d/>
      </dgm:spPr>
      <dgm:t>
        <a:bodyPr>
          <a:flatTx/>
        </a:bodyPr>
        <a:lstStyle/>
        <a:p>
          <a:r>
            <a:rPr lang="en-US" altLang="en-US" dirty="0" smtClean="0"/>
            <a:t>Showcase to CMOs, agencies, and other marketing influencers interactive media’s unique ability to develop and deliver compelling, relevant communications to the right audiences in the right context.</a:t>
          </a:r>
          <a:endParaRPr lang="en-US" dirty="0"/>
        </a:p>
      </dgm:t>
    </dgm:pt>
    <dgm:pt modelId="{EFBCC947-D40C-41F1-8F6A-835945A316C9}" type="parTrans" cxnId="{B206A6E3-49D6-47E1-A31D-1BD47CD57F6E}">
      <dgm:prSet/>
      <dgm:spPr/>
      <dgm:t>
        <a:bodyPr/>
        <a:lstStyle/>
        <a:p>
          <a:endParaRPr lang="en-US"/>
        </a:p>
      </dgm:t>
    </dgm:pt>
    <dgm:pt modelId="{C2043C9C-B836-4862-8281-A4578409D8D5}" type="sibTrans" cxnId="{B206A6E3-49D6-47E1-A31D-1BD47CD57F6E}">
      <dgm:prSet/>
      <dgm:spPr/>
      <dgm:t>
        <a:bodyPr/>
        <a:lstStyle/>
        <a:p>
          <a:endParaRPr lang="en-US"/>
        </a:p>
      </dgm:t>
    </dgm:pt>
    <dgm:pt modelId="{E666DFA9-C2FF-4E6F-8D22-1F4A04973D9D}">
      <dgm:prSet phldrT="[Text]"/>
      <dgm:spPr/>
      <dgm:t>
        <a:bodyPr/>
        <a:lstStyle/>
        <a:p>
          <a:r>
            <a:rPr lang="en-US" b="1" dirty="0" smtClean="0"/>
            <a:t>Accountability</a:t>
          </a:r>
          <a:endParaRPr lang="en-US" b="1" dirty="0"/>
        </a:p>
      </dgm:t>
    </dgm:pt>
    <dgm:pt modelId="{3129DFA4-9EF2-4E5D-8973-BDD89E32FEC0}" type="parTrans" cxnId="{B3FF429A-39D8-4F88-A617-8956FB25D3B0}">
      <dgm:prSet/>
      <dgm:spPr/>
      <dgm:t>
        <a:bodyPr/>
        <a:lstStyle/>
        <a:p>
          <a:endParaRPr lang="en-US"/>
        </a:p>
      </dgm:t>
    </dgm:pt>
    <dgm:pt modelId="{963568E6-22B2-46E3-9B9F-89DB3EC0EB29}" type="sibTrans" cxnId="{B3FF429A-39D8-4F88-A617-8956FB25D3B0}">
      <dgm:prSet/>
      <dgm:spPr/>
      <dgm:t>
        <a:bodyPr/>
        <a:lstStyle/>
        <a:p>
          <a:endParaRPr lang="en-US"/>
        </a:p>
      </dgm:t>
    </dgm:pt>
    <dgm:pt modelId="{E488E0A0-E89B-43D1-ABDA-088BC6F8CCE0}">
      <dgm:prSet phldrT="[Text]"/>
      <dgm:spPr/>
      <dgm:t>
        <a:bodyPr/>
        <a:lstStyle/>
        <a:p>
          <a:r>
            <a:rPr lang="en-US" altLang="en-US" dirty="0" smtClean="0"/>
            <a:t>Establish guidelines and highlight practices that reinforce interactive advertising’s  unique ability to target and measure audiences</a:t>
          </a:r>
          <a:endParaRPr lang="en-US" dirty="0"/>
        </a:p>
      </dgm:t>
    </dgm:pt>
    <dgm:pt modelId="{6E563218-A106-4479-9E75-C074C2110576}" type="parTrans" cxnId="{A5B3F17C-12B7-4499-9053-BB90E08D58F9}">
      <dgm:prSet/>
      <dgm:spPr/>
      <dgm:t>
        <a:bodyPr/>
        <a:lstStyle/>
        <a:p>
          <a:endParaRPr lang="en-US"/>
        </a:p>
      </dgm:t>
    </dgm:pt>
    <dgm:pt modelId="{DD2C0140-036E-4964-90DD-5AC3CD8B2A2F}" type="sibTrans" cxnId="{A5B3F17C-12B7-4499-9053-BB90E08D58F9}">
      <dgm:prSet/>
      <dgm:spPr/>
      <dgm:t>
        <a:bodyPr/>
        <a:lstStyle/>
        <a:p>
          <a:endParaRPr lang="en-US"/>
        </a:p>
      </dgm:t>
    </dgm:pt>
    <dgm:pt modelId="{8B883D7C-4CE0-41A4-A95E-4B95CAC10FC7}">
      <dgm:prSet phldrT="[Text]"/>
      <dgm:spPr/>
      <dgm:t>
        <a:bodyPr/>
        <a:lstStyle/>
        <a:p>
          <a:r>
            <a:rPr lang="en-US" b="1" dirty="0" smtClean="0"/>
            <a:t>Operational Effectiveness</a:t>
          </a:r>
          <a:endParaRPr lang="en-US" b="1" dirty="0"/>
        </a:p>
      </dgm:t>
    </dgm:pt>
    <dgm:pt modelId="{7F958668-4DF3-4C97-AAAB-182BB3EEE71B}" type="parTrans" cxnId="{4BA613CE-4FCF-4661-B2C0-7F54D9FAF999}">
      <dgm:prSet/>
      <dgm:spPr/>
      <dgm:t>
        <a:bodyPr/>
        <a:lstStyle/>
        <a:p>
          <a:endParaRPr lang="en-US"/>
        </a:p>
      </dgm:t>
    </dgm:pt>
    <dgm:pt modelId="{E18CF322-821B-4295-BF18-ACA248B11FF3}" type="sibTrans" cxnId="{4BA613CE-4FCF-4661-B2C0-7F54D9FAF999}">
      <dgm:prSet/>
      <dgm:spPr/>
      <dgm:t>
        <a:bodyPr/>
        <a:lstStyle/>
        <a:p>
          <a:endParaRPr lang="en-US"/>
        </a:p>
      </dgm:t>
    </dgm:pt>
    <dgm:pt modelId="{EE839B6F-2353-4219-A4E9-B81A8679F7F9}">
      <dgm:prSet phldrT="[Text]"/>
      <dgm:spPr/>
      <dgm:t>
        <a:bodyPr/>
        <a:lstStyle/>
        <a:p>
          <a:r>
            <a:rPr lang="en-US" altLang="en-US" dirty="0" smtClean="0"/>
            <a:t>Improve members’ ability to serve their customers – and build the value of their  businesses – by reducing the structural friction within and between media companies and advertising buyers.</a:t>
          </a:r>
          <a:endParaRPr lang="en-US" dirty="0"/>
        </a:p>
      </dgm:t>
    </dgm:pt>
    <dgm:pt modelId="{F4EA78BA-6A92-4399-B775-A97A61319CAD}" type="parTrans" cxnId="{7CC1CBFF-E4FC-4DB6-B6AA-488EC71D10A0}">
      <dgm:prSet/>
      <dgm:spPr/>
      <dgm:t>
        <a:bodyPr/>
        <a:lstStyle/>
        <a:p>
          <a:endParaRPr lang="en-US"/>
        </a:p>
      </dgm:t>
    </dgm:pt>
    <dgm:pt modelId="{F1A6FB6C-1B44-47EB-87CD-3B8DEBFE2D9D}" type="sibTrans" cxnId="{7CC1CBFF-E4FC-4DB6-B6AA-488EC71D10A0}">
      <dgm:prSet/>
      <dgm:spPr/>
      <dgm:t>
        <a:bodyPr/>
        <a:lstStyle/>
        <a:p>
          <a:endParaRPr lang="en-US"/>
        </a:p>
      </dgm:t>
    </dgm:pt>
    <dgm:pt modelId="{729645B9-91DD-4334-A155-4473C2491B7B}">
      <dgm:prSet phldrT="[Text]"/>
      <dgm:spPr/>
      <dgm:t>
        <a:bodyPr/>
        <a:lstStyle/>
        <a:p>
          <a:endParaRPr lang="en-US" dirty="0"/>
        </a:p>
      </dgm:t>
    </dgm:pt>
    <dgm:pt modelId="{BC59C356-CEF1-48B4-9B69-A16B4637EDC6}" type="parTrans" cxnId="{AE8A9849-7360-46BE-88F4-94ADFF636520}">
      <dgm:prSet/>
      <dgm:spPr/>
    </dgm:pt>
    <dgm:pt modelId="{952A3DB6-E677-4882-A290-1D2F3E43CA51}" type="sibTrans" cxnId="{AE8A9849-7360-46BE-88F4-94ADFF636520}">
      <dgm:prSet/>
      <dgm:spPr/>
    </dgm:pt>
    <dgm:pt modelId="{30B964B4-180A-464F-9A3F-4F05351B9C55}">
      <dgm:prSet phldrT="[Text]"/>
      <dgm:spPr>
        <a:scene3d>
          <a:camera prst="orthographicFront"/>
          <a:lightRig rig="threePt" dir="t"/>
        </a:scene3d>
        <a:sp3d/>
      </dgm:spPr>
      <dgm:t>
        <a:bodyPr>
          <a:flatTx/>
        </a:bodyPr>
        <a:lstStyle/>
        <a:p>
          <a:endParaRPr lang="en-US" dirty="0"/>
        </a:p>
      </dgm:t>
    </dgm:pt>
    <dgm:pt modelId="{329F4400-D5B5-461C-BB83-62F88741822A}" type="parTrans" cxnId="{62C18189-6014-41BB-BF6E-542EFD722246}">
      <dgm:prSet/>
      <dgm:spPr/>
    </dgm:pt>
    <dgm:pt modelId="{8BD187F4-51EC-467A-A917-95AA5844347C}" type="sibTrans" cxnId="{62C18189-6014-41BB-BF6E-542EFD722246}">
      <dgm:prSet/>
      <dgm:spPr/>
    </dgm:pt>
    <dgm:pt modelId="{56D0F688-C8E4-472E-A0B1-1C4491C46523}" type="pres">
      <dgm:prSet presAssocID="{F46D65A2-07E1-4394-94C0-0746E732BBBD}" presName="Name0" presStyleCnt="0">
        <dgm:presLayoutVars>
          <dgm:dir/>
          <dgm:resizeHandles val="exact"/>
        </dgm:presLayoutVars>
      </dgm:prSet>
      <dgm:spPr/>
      <dgm:t>
        <a:bodyPr/>
        <a:lstStyle/>
        <a:p>
          <a:endParaRPr lang="en-US"/>
        </a:p>
      </dgm:t>
    </dgm:pt>
    <dgm:pt modelId="{11308C1D-57A7-42A6-84A0-68A666E779B3}" type="pres">
      <dgm:prSet presAssocID="{6400003A-F6F1-4574-BBB4-9BA7113ADDCD}" presName="node" presStyleLbl="node1" presStyleIdx="0" presStyleCnt="3" custLinFactNeighborX="-86414" custLinFactNeighborY="-5051">
        <dgm:presLayoutVars>
          <dgm:bulletEnabled val="1"/>
        </dgm:presLayoutVars>
      </dgm:prSet>
      <dgm:spPr>
        <a:prstGeom prst="roundRect">
          <a:avLst/>
        </a:prstGeom>
      </dgm:spPr>
      <dgm:t>
        <a:bodyPr/>
        <a:lstStyle/>
        <a:p>
          <a:endParaRPr lang="en-US"/>
        </a:p>
      </dgm:t>
    </dgm:pt>
    <dgm:pt modelId="{2C70CBF5-9126-40AE-93BC-D07A1D417837}" type="pres">
      <dgm:prSet presAssocID="{B59F95E9-573F-4256-9C4D-85CC0F30BA89}" presName="sibTrans" presStyleCnt="0"/>
      <dgm:spPr/>
      <dgm:t>
        <a:bodyPr/>
        <a:lstStyle/>
        <a:p>
          <a:endParaRPr lang="en-US"/>
        </a:p>
      </dgm:t>
    </dgm:pt>
    <dgm:pt modelId="{155DAC89-0DDA-4D29-A57B-8BA5D537167B}" type="pres">
      <dgm:prSet presAssocID="{E666DFA9-C2FF-4E6F-8D22-1F4A04973D9D}" presName="node" presStyleLbl="node1" presStyleIdx="1" presStyleCnt="3">
        <dgm:presLayoutVars>
          <dgm:bulletEnabled val="1"/>
        </dgm:presLayoutVars>
      </dgm:prSet>
      <dgm:spPr>
        <a:prstGeom prst="roundRect">
          <a:avLst/>
        </a:prstGeom>
      </dgm:spPr>
      <dgm:t>
        <a:bodyPr/>
        <a:lstStyle/>
        <a:p>
          <a:endParaRPr lang="en-US"/>
        </a:p>
      </dgm:t>
    </dgm:pt>
    <dgm:pt modelId="{CEF8CEBF-C96A-4464-BF84-2200F2ABE5A3}" type="pres">
      <dgm:prSet presAssocID="{963568E6-22B2-46E3-9B9F-89DB3EC0EB29}" presName="sibTrans" presStyleCnt="0"/>
      <dgm:spPr/>
      <dgm:t>
        <a:bodyPr/>
        <a:lstStyle/>
        <a:p>
          <a:endParaRPr lang="en-US"/>
        </a:p>
      </dgm:t>
    </dgm:pt>
    <dgm:pt modelId="{E83BA789-278D-4A4A-A532-71B65EB6786A}" type="pres">
      <dgm:prSet presAssocID="{8B883D7C-4CE0-41A4-A95E-4B95CAC10FC7}" presName="node" presStyleLbl="node1" presStyleIdx="2" presStyleCnt="3">
        <dgm:presLayoutVars>
          <dgm:bulletEnabled val="1"/>
        </dgm:presLayoutVars>
      </dgm:prSet>
      <dgm:spPr>
        <a:prstGeom prst="roundRect">
          <a:avLst/>
        </a:prstGeom>
      </dgm:spPr>
      <dgm:t>
        <a:bodyPr/>
        <a:lstStyle/>
        <a:p>
          <a:endParaRPr lang="en-US"/>
        </a:p>
      </dgm:t>
    </dgm:pt>
  </dgm:ptLst>
  <dgm:cxnLst>
    <dgm:cxn modelId="{0CBD12DD-881A-4571-97D2-213F2A6D04E7}" type="presOf" srcId="{30B964B4-180A-464F-9A3F-4F05351B9C55}" destId="{11308C1D-57A7-42A6-84A0-68A666E779B3}" srcOrd="0" destOrd="1" presId="urn:microsoft.com/office/officeart/2005/8/layout/hList6"/>
    <dgm:cxn modelId="{B3FF429A-39D8-4F88-A617-8956FB25D3B0}" srcId="{F46D65A2-07E1-4394-94C0-0746E732BBBD}" destId="{E666DFA9-C2FF-4E6F-8D22-1F4A04973D9D}" srcOrd="1" destOrd="0" parTransId="{3129DFA4-9EF2-4E5D-8973-BDD89E32FEC0}" sibTransId="{963568E6-22B2-46E3-9B9F-89DB3EC0EB29}"/>
    <dgm:cxn modelId="{AE8A9849-7360-46BE-88F4-94ADFF636520}" srcId="{E666DFA9-C2FF-4E6F-8D22-1F4A04973D9D}" destId="{729645B9-91DD-4334-A155-4473C2491B7B}" srcOrd="0" destOrd="0" parTransId="{BC59C356-CEF1-48B4-9B69-A16B4637EDC6}" sibTransId="{952A3DB6-E677-4882-A290-1D2F3E43CA51}"/>
    <dgm:cxn modelId="{6CB248AB-DF91-4BF0-B13D-A796A4A32E71}" type="presOf" srcId="{E488E0A0-E89B-43D1-ABDA-088BC6F8CCE0}" destId="{155DAC89-0DDA-4D29-A57B-8BA5D537167B}" srcOrd="0" destOrd="2" presId="urn:microsoft.com/office/officeart/2005/8/layout/hList6"/>
    <dgm:cxn modelId="{62C18189-6014-41BB-BF6E-542EFD722246}" srcId="{6400003A-F6F1-4574-BBB4-9BA7113ADDCD}" destId="{30B964B4-180A-464F-9A3F-4F05351B9C55}" srcOrd="0" destOrd="0" parTransId="{329F4400-D5B5-461C-BB83-62F88741822A}" sibTransId="{8BD187F4-51EC-467A-A917-95AA5844347C}"/>
    <dgm:cxn modelId="{1BACB205-6FD2-4258-9396-05852C68C43E}" type="presOf" srcId="{6400003A-F6F1-4574-BBB4-9BA7113ADDCD}" destId="{11308C1D-57A7-42A6-84A0-68A666E779B3}" srcOrd="0" destOrd="0" presId="urn:microsoft.com/office/officeart/2005/8/layout/hList6"/>
    <dgm:cxn modelId="{4BA613CE-4FCF-4661-B2C0-7F54D9FAF999}" srcId="{F46D65A2-07E1-4394-94C0-0746E732BBBD}" destId="{8B883D7C-4CE0-41A4-A95E-4B95CAC10FC7}" srcOrd="2" destOrd="0" parTransId="{7F958668-4DF3-4C97-AAAB-182BB3EEE71B}" sibTransId="{E18CF322-821B-4295-BF18-ACA248B11FF3}"/>
    <dgm:cxn modelId="{A5B3F17C-12B7-4499-9053-BB90E08D58F9}" srcId="{E666DFA9-C2FF-4E6F-8D22-1F4A04973D9D}" destId="{E488E0A0-E89B-43D1-ABDA-088BC6F8CCE0}" srcOrd="1" destOrd="0" parTransId="{6E563218-A106-4479-9E75-C074C2110576}" sibTransId="{DD2C0140-036E-4964-90DD-5AC3CD8B2A2F}"/>
    <dgm:cxn modelId="{81C006D4-84C5-49E2-A7EB-0E3D03F46D99}" type="presOf" srcId="{F46D65A2-07E1-4394-94C0-0746E732BBBD}" destId="{56D0F688-C8E4-472E-A0B1-1C4491C46523}" srcOrd="0" destOrd="0" presId="urn:microsoft.com/office/officeart/2005/8/layout/hList6"/>
    <dgm:cxn modelId="{F4DADB7A-20EA-4B42-BDC4-4AF1816DF771}" srcId="{F46D65A2-07E1-4394-94C0-0746E732BBBD}" destId="{6400003A-F6F1-4574-BBB4-9BA7113ADDCD}" srcOrd="0" destOrd="0" parTransId="{E7443A52-5A92-4F47-A74B-4E2816BAEBDE}" sibTransId="{B59F95E9-573F-4256-9C4D-85CC0F30BA89}"/>
    <dgm:cxn modelId="{7CC1CBFF-E4FC-4DB6-B6AA-488EC71D10A0}" srcId="{8B883D7C-4CE0-41A4-A95E-4B95CAC10FC7}" destId="{EE839B6F-2353-4219-A4E9-B81A8679F7F9}" srcOrd="0" destOrd="0" parTransId="{F4EA78BA-6A92-4399-B775-A97A61319CAD}" sibTransId="{F1A6FB6C-1B44-47EB-87CD-3B8DEBFE2D9D}"/>
    <dgm:cxn modelId="{F03FD763-81CB-4084-AA37-4010F6F05AC9}" type="presOf" srcId="{729645B9-91DD-4334-A155-4473C2491B7B}" destId="{155DAC89-0DDA-4D29-A57B-8BA5D537167B}" srcOrd="0" destOrd="1" presId="urn:microsoft.com/office/officeart/2005/8/layout/hList6"/>
    <dgm:cxn modelId="{A28DCCB4-4E34-4DE7-9370-C52308FC8FC0}" type="presOf" srcId="{E666DFA9-C2FF-4E6F-8D22-1F4A04973D9D}" destId="{155DAC89-0DDA-4D29-A57B-8BA5D537167B}" srcOrd="0" destOrd="0" presId="urn:microsoft.com/office/officeart/2005/8/layout/hList6"/>
    <dgm:cxn modelId="{D832685E-A437-4D3D-8D75-4C445DB32AE6}" type="presOf" srcId="{EE839B6F-2353-4219-A4E9-B81A8679F7F9}" destId="{E83BA789-278D-4A4A-A532-71B65EB6786A}" srcOrd="0" destOrd="1" presId="urn:microsoft.com/office/officeart/2005/8/layout/hList6"/>
    <dgm:cxn modelId="{B206A6E3-49D6-47E1-A31D-1BD47CD57F6E}" srcId="{6400003A-F6F1-4574-BBB4-9BA7113ADDCD}" destId="{C48EF0E4-C7F1-4971-8958-B06952F242DC}" srcOrd="1" destOrd="0" parTransId="{EFBCC947-D40C-41F1-8F6A-835945A316C9}" sibTransId="{C2043C9C-B836-4862-8281-A4578409D8D5}"/>
    <dgm:cxn modelId="{54818989-52DD-41E9-AA67-B1EBDBFD3960}" type="presOf" srcId="{8B883D7C-4CE0-41A4-A95E-4B95CAC10FC7}" destId="{E83BA789-278D-4A4A-A532-71B65EB6786A}" srcOrd="0" destOrd="0" presId="urn:microsoft.com/office/officeart/2005/8/layout/hList6"/>
    <dgm:cxn modelId="{7588111B-B328-4E2E-8EFF-B9470FD031CA}" type="presOf" srcId="{C48EF0E4-C7F1-4971-8958-B06952F242DC}" destId="{11308C1D-57A7-42A6-84A0-68A666E779B3}" srcOrd="0" destOrd="2" presId="urn:microsoft.com/office/officeart/2005/8/layout/hList6"/>
    <dgm:cxn modelId="{6A858C20-8377-472E-9462-E704BD2B64D9}" type="presParOf" srcId="{56D0F688-C8E4-472E-A0B1-1C4491C46523}" destId="{11308C1D-57A7-42A6-84A0-68A666E779B3}" srcOrd="0" destOrd="0" presId="urn:microsoft.com/office/officeart/2005/8/layout/hList6"/>
    <dgm:cxn modelId="{B319CD56-815E-44B4-BF87-B8FFA1EEDCC5}" type="presParOf" srcId="{56D0F688-C8E4-472E-A0B1-1C4491C46523}" destId="{2C70CBF5-9126-40AE-93BC-D07A1D417837}" srcOrd="1" destOrd="0" presId="urn:microsoft.com/office/officeart/2005/8/layout/hList6"/>
    <dgm:cxn modelId="{F626E4A6-56A5-4B8A-B9C1-5105C9F096ED}" type="presParOf" srcId="{56D0F688-C8E4-472E-A0B1-1C4491C46523}" destId="{155DAC89-0DDA-4D29-A57B-8BA5D537167B}" srcOrd="2" destOrd="0" presId="urn:microsoft.com/office/officeart/2005/8/layout/hList6"/>
    <dgm:cxn modelId="{51C95D31-CABC-4191-A364-2EBEF5B8603B}" type="presParOf" srcId="{56D0F688-C8E4-472E-A0B1-1C4491C46523}" destId="{CEF8CEBF-C96A-4464-BF84-2200F2ABE5A3}" srcOrd="3" destOrd="0" presId="urn:microsoft.com/office/officeart/2005/8/layout/hList6"/>
    <dgm:cxn modelId="{F9204E68-5D3B-4EEA-A78E-19632DE16653}" type="presParOf" srcId="{56D0F688-C8E4-472E-A0B1-1C4491C46523}" destId="{E83BA789-278D-4A4A-A532-71B65EB6786A}"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8CA0AD-5F8B-4417-A16B-2FE077B771CD}">
      <dsp:nvSpPr>
        <dsp:cNvPr id="0" name=""/>
        <dsp:cNvSpPr/>
      </dsp:nvSpPr>
      <dsp:spPr>
        <a:xfrm>
          <a:off x="0" y="0"/>
          <a:ext cx="6096000" cy="3810000"/>
        </a:xfrm>
        <a:prstGeom prst="swooshArrow">
          <a:avLst>
            <a:gd name="adj1" fmla="val 25000"/>
            <a:gd name="adj2" fmla="val 25000"/>
          </a:avLst>
        </a:prstGeom>
        <a:solidFill>
          <a:srgbClr val="FF0000"/>
        </a:solidFill>
        <a:ln>
          <a:noFill/>
        </a:ln>
        <a:effectLst/>
      </dsp:spPr>
      <dsp:style>
        <a:lnRef idx="0">
          <a:scrgbClr r="0" g="0" b="0"/>
        </a:lnRef>
        <a:fillRef idx="1">
          <a:scrgbClr r="0" g="0" b="0"/>
        </a:fillRef>
        <a:effectRef idx="0">
          <a:scrgbClr r="0" g="0" b="0"/>
        </a:effectRef>
        <a:fontRef idx="minor"/>
      </dsp:style>
    </dsp:sp>
    <dsp:sp modelId="{154F54AA-30C9-4D0D-984E-0C50F2828FAC}">
      <dsp:nvSpPr>
        <dsp:cNvPr id="0" name=""/>
        <dsp:cNvSpPr/>
      </dsp:nvSpPr>
      <dsp:spPr>
        <a:xfrm>
          <a:off x="0" y="406400"/>
          <a:ext cx="451104" cy="451104"/>
        </a:xfrm>
        <a:prstGeom prst="ellipse">
          <a:avLst/>
        </a:prstGeom>
        <a:solidFill>
          <a:schemeClr val="accent4">
            <a:shade val="50000"/>
            <a:hueOff val="0"/>
            <a:satOff val="0"/>
            <a:lumOff val="0"/>
            <a:alpha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4F736B-8D29-443A-91A2-0A1E49A6D553}">
      <dsp:nvSpPr>
        <dsp:cNvPr id="0" name=""/>
        <dsp:cNvSpPr/>
      </dsp:nvSpPr>
      <dsp:spPr>
        <a:xfrm>
          <a:off x="2686775" y="1912615"/>
          <a:ext cx="3409224" cy="2811780"/>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031" bIns="0" numCol="1" spcCol="1270" anchor="t" anchorCtr="0">
          <a:noAutofit/>
        </a:bodyPr>
        <a:lstStyle/>
        <a:p>
          <a:pPr lvl="0" algn="l" defTabSz="889000">
            <a:lnSpc>
              <a:spcPct val="90000"/>
            </a:lnSpc>
            <a:spcBef>
              <a:spcPct val="0"/>
            </a:spcBef>
            <a:spcAft>
              <a:spcPct val="35000"/>
            </a:spcAft>
          </a:pPr>
          <a:r>
            <a:rPr lang="en-US" sz="2000" kern="1200" dirty="0" smtClean="0"/>
            <a:t>The Interactive Advertising Bureau is dedicated to the growth of the interactive advertising marketplace, of interactive’s share of total marketing spend, and of our members’ share of total marketing spend</a:t>
          </a:r>
          <a:r>
            <a:rPr lang="en-US" altLang="en-US" sz="2000" kern="1200" dirty="0" smtClean="0"/>
            <a:t>.</a:t>
          </a:r>
          <a:endParaRPr lang="en-US" sz="2000" kern="1200" dirty="0"/>
        </a:p>
      </dsp:txBody>
      <dsp:txXfrm>
        <a:off x="2686775" y="1912615"/>
        <a:ext cx="3409224" cy="28117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308C1D-57A7-42A6-84A0-68A666E779B3}">
      <dsp:nvSpPr>
        <dsp:cNvPr id="0" name=""/>
        <dsp:cNvSpPr/>
      </dsp:nvSpPr>
      <dsp:spPr>
        <a:xfrm rot="16200000">
          <a:off x="-957014" y="957014"/>
          <a:ext cx="4525963" cy="26119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46050" tIns="0" rIns="148394" bIns="0" numCol="1" spcCol="1270" anchor="t" anchorCtr="0">
          <a:noAutofit/>
          <a:flatTx/>
        </a:bodyPr>
        <a:lstStyle/>
        <a:p>
          <a:pPr lvl="0" algn="l" defTabSz="1022350">
            <a:lnSpc>
              <a:spcPct val="90000"/>
            </a:lnSpc>
            <a:spcBef>
              <a:spcPct val="0"/>
            </a:spcBef>
            <a:spcAft>
              <a:spcPct val="35000"/>
            </a:spcAft>
          </a:pPr>
          <a:r>
            <a:rPr lang="en-US" sz="2300" b="1" kern="1200" dirty="0" smtClean="0"/>
            <a:t>Engagement</a:t>
          </a:r>
          <a:endParaRPr lang="en-US" sz="2300" b="1"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altLang="en-US" sz="1800" kern="1200" dirty="0" smtClean="0"/>
            <a:t>Showcase to CMOs, agencies, and other marketing influencers interactive media’s unique ability to develop and deliver compelling, relevant communications to the right audiences in the right context.</a:t>
          </a:r>
          <a:endParaRPr lang="en-US" sz="1800" kern="1200" dirty="0"/>
        </a:p>
      </dsp:txBody>
      <dsp:txXfrm rot="16200000">
        <a:off x="-957014" y="957014"/>
        <a:ext cx="4525963" cy="2611933"/>
      </dsp:txXfrm>
    </dsp:sp>
    <dsp:sp modelId="{155DAC89-0DDA-4D29-A57B-8BA5D537167B}">
      <dsp:nvSpPr>
        <dsp:cNvPr id="0" name=""/>
        <dsp:cNvSpPr/>
      </dsp:nvSpPr>
      <dsp:spPr>
        <a:xfrm rot="16200000">
          <a:off x="1851818" y="957014"/>
          <a:ext cx="4525963" cy="261193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8394" bIns="0" numCol="1" spcCol="1270" anchor="t" anchorCtr="0">
          <a:noAutofit/>
        </a:bodyPr>
        <a:lstStyle/>
        <a:p>
          <a:pPr lvl="0" algn="l" defTabSz="1022350">
            <a:lnSpc>
              <a:spcPct val="90000"/>
            </a:lnSpc>
            <a:spcBef>
              <a:spcPct val="0"/>
            </a:spcBef>
            <a:spcAft>
              <a:spcPct val="35000"/>
            </a:spcAft>
          </a:pPr>
          <a:r>
            <a:rPr lang="en-US" sz="2300" b="1" kern="1200" dirty="0" smtClean="0"/>
            <a:t>Accountability</a:t>
          </a:r>
          <a:endParaRPr lang="en-US" sz="2300" b="1"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altLang="en-US" sz="1800" kern="1200" dirty="0" smtClean="0"/>
            <a:t>Establish guidelines and highlight practices that reinforce interactive advertising’s  unique ability to target and measure audiences</a:t>
          </a:r>
          <a:endParaRPr lang="en-US" sz="1800" kern="1200" dirty="0"/>
        </a:p>
      </dsp:txBody>
      <dsp:txXfrm rot="16200000">
        <a:off x="1851818" y="957014"/>
        <a:ext cx="4525963" cy="2611933"/>
      </dsp:txXfrm>
    </dsp:sp>
    <dsp:sp modelId="{E83BA789-278D-4A4A-A532-71B65EB6786A}">
      <dsp:nvSpPr>
        <dsp:cNvPr id="0" name=""/>
        <dsp:cNvSpPr/>
      </dsp:nvSpPr>
      <dsp:spPr>
        <a:xfrm rot="16200000">
          <a:off x="4659647" y="957014"/>
          <a:ext cx="4525963" cy="26119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8394" bIns="0" numCol="1" spcCol="1270" anchor="t" anchorCtr="0">
          <a:noAutofit/>
        </a:bodyPr>
        <a:lstStyle/>
        <a:p>
          <a:pPr lvl="0" algn="l" defTabSz="1022350">
            <a:lnSpc>
              <a:spcPct val="90000"/>
            </a:lnSpc>
            <a:spcBef>
              <a:spcPct val="0"/>
            </a:spcBef>
            <a:spcAft>
              <a:spcPct val="35000"/>
            </a:spcAft>
          </a:pPr>
          <a:r>
            <a:rPr lang="en-US" sz="2300" b="1" kern="1200" dirty="0" smtClean="0"/>
            <a:t>Operational Effectiveness</a:t>
          </a:r>
          <a:endParaRPr lang="en-US" sz="2300" b="1" kern="1200" dirty="0"/>
        </a:p>
        <a:p>
          <a:pPr marL="171450" lvl="1" indent="-171450" algn="l" defTabSz="800100">
            <a:lnSpc>
              <a:spcPct val="90000"/>
            </a:lnSpc>
            <a:spcBef>
              <a:spcPct val="0"/>
            </a:spcBef>
            <a:spcAft>
              <a:spcPct val="15000"/>
            </a:spcAft>
            <a:buChar char="••"/>
          </a:pPr>
          <a:r>
            <a:rPr lang="en-US" altLang="en-US" sz="1800" kern="1200" dirty="0" smtClean="0"/>
            <a:t>Improve members’ ability to serve their customers – and build the value of their  businesses – by reducing the structural friction within and between media companies and advertising buyers.</a:t>
          </a:r>
          <a:endParaRPr lang="en-US" sz="1800" kern="1200" dirty="0"/>
        </a:p>
      </dsp:txBody>
      <dsp:txXfrm rot="16200000">
        <a:off x="4659647" y="957014"/>
        <a:ext cx="4525963" cy="261193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61169"/>
          </a:xfrm>
          <a:prstGeom prst="rect">
            <a:avLst/>
          </a:prstGeom>
        </p:spPr>
        <p:txBody>
          <a:bodyPr vert="horz" lIns="92583" tIns="46292" rIns="92583" bIns="46292" rtlCol="0"/>
          <a:lstStyle>
            <a:lvl1pPr algn="l">
              <a:defRPr sz="1200"/>
            </a:lvl1pPr>
          </a:lstStyle>
          <a:p>
            <a:r>
              <a:rPr lang="en-US" smtClean="0"/>
              <a:t>CONFIDENTIAL</a:t>
            </a:r>
            <a:endParaRPr lang="en-US"/>
          </a:p>
        </p:txBody>
      </p:sp>
      <p:sp>
        <p:nvSpPr>
          <p:cNvPr id="3" name="Date Placeholder 2"/>
          <p:cNvSpPr>
            <a:spLocks noGrp="1"/>
          </p:cNvSpPr>
          <p:nvPr>
            <p:ph type="dt" sz="quarter" idx="1"/>
          </p:nvPr>
        </p:nvSpPr>
        <p:spPr>
          <a:xfrm>
            <a:off x="3953853" y="0"/>
            <a:ext cx="3024770" cy="461169"/>
          </a:xfrm>
          <a:prstGeom prst="rect">
            <a:avLst/>
          </a:prstGeom>
        </p:spPr>
        <p:txBody>
          <a:bodyPr vert="horz" lIns="92583" tIns="46292" rIns="92583" bIns="46292" rtlCol="0"/>
          <a:lstStyle>
            <a:lvl1pPr algn="r">
              <a:defRPr sz="1200"/>
            </a:lvl1pPr>
          </a:lstStyle>
          <a:p>
            <a:fld id="{4EC606D5-506A-433E-B60E-F0F7C0371845}" type="datetimeFigureOut">
              <a:rPr lang="en-US" smtClean="0"/>
              <a:pPr/>
              <a:t>3/25/2010</a:t>
            </a:fld>
            <a:endParaRPr lang="en-US"/>
          </a:p>
        </p:txBody>
      </p:sp>
      <p:sp>
        <p:nvSpPr>
          <p:cNvPr id="4" name="Footer Placeholder 3"/>
          <p:cNvSpPr>
            <a:spLocks noGrp="1"/>
          </p:cNvSpPr>
          <p:nvPr>
            <p:ph type="ftr" sz="quarter" idx="2"/>
          </p:nvPr>
        </p:nvSpPr>
        <p:spPr>
          <a:xfrm>
            <a:off x="0" y="8760605"/>
            <a:ext cx="3024770" cy="461169"/>
          </a:xfrm>
          <a:prstGeom prst="rect">
            <a:avLst/>
          </a:prstGeom>
        </p:spPr>
        <p:txBody>
          <a:bodyPr vert="horz" lIns="92583" tIns="46292" rIns="92583" bIns="46292" rtlCol="0" anchor="b"/>
          <a:lstStyle>
            <a:lvl1pPr algn="l">
              <a:defRPr sz="1200"/>
            </a:lvl1pPr>
          </a:lstStyle>
          <a:p>
            <a:endParaRPr lang="en-US"/>
          </a:p>
        </p:txBody>
      </p:sp>
      <p:sp>
        <p:nvSpPr>
          <p:cNvPr id="5" name="Slide Number Placeholder 4"/>
          <p:cNvSpPr>
            <a:spLocks noGrp="1"/>
          </p:cNvSpPr>
          <p:nvPr>
            <p:ph type="sldNum" sz="quarter" idx="3"/>
          </p:nvPr>
        </p:nvSpPr>
        <p:spPr>
          <a:xfrm>
            <a:off x="3953853" y="8760605"/>
            <a:ext cx="3024770" cy="461169"/>
          </a:xfrm>
          <a:prstGeom prst="rect">
            <a:avLst/>
          </a:prstGeom>
        </p:spPr>
        <p:txBody>
          <a:bodyPr vert="horz" lIns="92583" tIns="46292" rIns="92583" bIns="46292" rtlCol="0" anchor="b"/>
          <a:lstStyle>
            <a:lvl1pPr algn="r">
              <a:defRPr sz="1200"/>
            </a:lvl1pPr>
          </a:lstStyle>
          <a:p>
            <a:fld id="{551AB3C9-4479-4C2F-BFE2-9A5F61F439F7}"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61169"/>
          </a:xfrm>
          <a:prstGeom prst="rect">
            <a:avLst/>
          </a:prstGeom>
        </p:spPr>
        <p:txBody>
          <a:bodyPr vert="horz" lIns="92583" tIns="46292" rIns="92583" bIns="46292" rtlCol="0"/>
          <a:lstStyle>
            <a:lvl1pPr algn="l" fontAlgn="auto">
              <a:spcBef>
                <a:spcPts val="0"/>
              </a:spcBef>
              <a:spcAft>
                <a:spcPts val="0"/>
              </a:spcAft>
              <a:defRPr sz="1200">
                <a:latin typeface="+mn-lt"/>
              </a:defRPr>
            </a:lvl1pPr>
          </a:lstStyle>
          <a:p>
            <a:pPr>
              <a:defRPr/>
            </a:pPr>
            <a:r>
              <a:rPr lang="en-US" smtClean="0"/>
              <a:t>CONFIDENTIAL</a:t>
            </a:r>
            <a:endParaRPr lang="en-US"/>
          </a:p>
        </p:txBody>
      </p:sp>
      <p:sp>
        <p:nvSpPr>
          <p:cNvPr id="3" name="Date Placeholder 2"/>
          <p:cNvSpPr>
            <a:spLocks noGrp="1"/>
          </p:cNvSpPr>
          <p:nvPr>
            <p:ph type="dt" idx="1"/>
          </p:nvPr>
        </p:nvSpPr>
        <p:spPr>
          <a:xfrm>
            <a:off x="3953853" y="0"/>
            <a:ext cx="3024770" cy="461169"/>
          </a:xfrm>
          <a:prstGeom prst="rect">
            <a:avLst/>
          </a:prstGeom>
        </p:spPr>
        <p:txBody>
          <a:bodyPr vert="horz" lIns="92583" tIns="46292" rIns="92583" bIns="46292" rtlCol="0"/>
          <a:lstStyle>
            <a:lvl1pPr algn="r" fontAlgn="auto">
              <a:spcBef>
                <a:spcPts val="0"/>
              </a:spcBef>
              <a:spcAft>
                <a:spcPts val="0"/>
              </a:spcAft>
              <a:defRPr sz="1200">
                <a:latin typeface="+mn-lt"/>
              </a:defRPr>
            </a:lvl1pPr>
          </a:lstStyle>
          <a:p>
            <a:pPr>
              <a:defRPr/>
            </a:pPr>
            <a:fld id="{76FDF53D-26BC-49C8-A544-387DC1E57B90}" type="datetimeFigureOut">
              <a:rPr lang="en-US"/>
              <a:pPr>
                <a:defRPr/>
              </a:pPr>
              <a:t>3/25/2010</a:t>
            </a:fld>
            <a:endParaRPr lang="en-US"/>
          </a:p>
        </p:txBody>
      </p:sp>
      <p:sp>
        <p:nvSpPr>
          <p:cNvPr id="4" name="Slide Image Placeholder 3"/>
          <p:cNvSpPr>
            <a:spLocks noGrp="1" noRot="1" noChangeAspect="1"/>
          </p:cNvSpPr>
          <p:nvPr>
            <p:ph type="sldImg" idx="2"/>
          </p:nvPr>
        </p:nvSpPr>
        <p:spPr>
          <a:xfrm>
            <a:off x="1184275" y="692150"/>
            <a:ext cx="4611688" cy="3459163"/>
          </a:xfrm>
          <a:prstGeom prst="rect">
            <a:avLst/>
          </a:prstGeom>
          <a:noFill/>
          <a:ln w="12700">
            <a:solidFill>
              <a:prstClr val="black"/>
            </a:solidFill>
          </a:ln>
        </p:spPr>
        <p:txBody>
          <a:bodyPr vert="horz" lIns="92583" tIns="46292" rIns="92583" bIns="46292" rtlCol="0" anchor="ctr"/>
          <a:lstStyle/>
          <a:p>
            <a:pPr lvl="0"/>
            <a:endParaRPr lang="en-US" noProof="0" smtClean="0"/>
          </a:p>
        </p:txBody>
      </p:sp>
      <p:sp>
        <p:nvSpPr>
          <p:cNvPr id="5" name="Notes Placeholder 4"/>
          <p:cNvSpPr>
            <a:spLocks noGrp="1"/>
          </p:cNvSpPr>
          <p:nvPr>
            <p:ph type="body" sz="quarter" idx="3"/>
          </p:nvPr>
        </p:nvSpPr>
        <p:spPr>
          <a:xfrm>
            <a:off x="698024" y="4381103"/>
            <a:ext cx="5584190" cy="4150519"/>
          </a:xfrm>
          <a:prstGeom prst="rect">
            <a:avLst/>
          </a:prstGeom>
        </p:spPr>
        <p:txBody>
          <a:bodyPr vert="horz" lIns="92583" tIns="46292" rIns="92583" bIns="4629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60605"/>
            <a:ext cx="3024770" cy="461169"/>
          </a:xfrm>
          <a:prstGeom prst="rect">
            <a:avLst/>
          </a:prstGeom>
        </p:spPr>
        <p:txBody>
          <a:bodyPr vert="horz" lIns="92583" tIns="46292" rIns="92583" bIns="46292"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53853" y="8760605"/>
            <a:ext cx="3024770" cy="461169"/>
          </a:xfrm>
          <a:prstGeom prst="rect">
            <a:avLst/>
          </a:prstGeom>
        </p:spPr>
        <p:txBody>
          <a:bodyPr vert="horz" lIns="92583" tIns="46292" rIns="92583" bIns="46292" rtlCol="0" anchor="b"/>
          <a:lstStyle>
            <a:lvl1pPr algn="r" fontAlgn="auto">
              <a:spcBef>
                <a:spcPts val="0"/>
              </a:spcBef>
              <a:spcAft>
                <a:spcPts val="0"/>
              </a:spcAft>
              <a:defRPr sz="1200">
                <a:latin typeface="+mn-lt"/>
              </a:defRPr>
            </a:lvl1pPr>
          </a:lstStyle>
          <a:p>
            <a:pPr>
              <a:defRPr/>
            </a:pPr>
            <a:fld id="{60B4FC01-D864-44B0-A4C5-6D81D0B39948}"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D9B166-E6E9-4815-A6F6-B433468C1400}"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p:cNvSpPr>
          <p:nvPr/>
        </p:nvSpPr>
        <p:spPr bwMode="auto">
          <a:xfrm>
            <a:off x="3953853" y="8760388"/>
            <a:ext cx="3024770" cy="461406"/>
          </a:xfrm>
          <a:prstGeom prst="rect">
            <a:avLst/>
          </a:prstGeom>
          <a:noFill/>
          <a:ln w="9525">
            <a:noFill/>
            <a:miter lim="800000"/>
            <a:headEnd/>
            <a:tailEnd/>
          </a:ln>
        </p:spPr>
        <p:txBody>
          <a:bodyPr lIns="91428" tIns="45715" rIns="91428" bIns="45715" anchor="b"/>
          <a:lstStyle/>
          <a:p>
            <a:pPr algn="r"/>
            <a:fld id="{FD3EABF7-4990-496E-8CF9-74EA58DD94D9}" type="slidenum">
              <a:rPr lang="en-US" sz="1200">
                <a:latin typeface="Calibri" pitchFamily="34" charset="0"/>
              </a:rPr>
              <a:pPr algn="r"/>
              <a:t>11</a:t>
            </a:fld>
            <a:endParaRPr lang="en-US" sz="1200">
              <a:latin typeface="Calibri"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txBox="1">
            <a:spLocks noGrp="1"/>
          </p:cNvSpPr>
          <p:nvPr/>
        </p:nvSpPr>
        <p:spPr bwMode="auto">
          <a:xfrm>
            <a:off x="3953853" y="8760388"/>
            <a:ext cx="3024770" cy="461406"/>
          </a:xfrm>
          <a:prstGeom prst="rect">
            <a:avLst/>
          </a:prstGeom>
          <a:noFill/>
          <a:ln w="9525">
            <a:noFill/>
            <a:miter lim="800000"/>
            <a:headEnd/>
            <a:tailEnd/>
          </a:ln>
        </p:spPr>
        <p:txBody>
          <a:bodyPr lIns="92124" tIns="46063" rIns="92124" bIns="46063" anchor="b"/>
          <a:lstStyle/>
          <a:p>
            <a:pPr algn="r"/>
            <a:fld id="{095CD1D9-EBBB-4CE3-889A-187016B668C3}" type="slidenum">
              <a:rPr lang="en-US" sz="1200">
                <a:latin typeface="Calibri" pitchFamily="34" charset="0"/>
              </a:rPr>
              <a:pPr algn="r"/>
              <a:t>12</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r>
              <a:rPr lang="en-US" sz="1400" b="1" dirty="0" smtClean="0">
                <a:latin typeface="Arial" charset="0"/>
                <a:ea typeface="MS PGothic" pitchFamily="34" charset="-128"/>
                <a:cs typeface="Arial" charset="0"/>
              </a:rPr>
              <a:t>TALKING POINTS:  Let’s start with some key market trends—that highlight the growth potential facing Yahoo!</a:t>
            </a:r>
          </a:p>
          <a:p>
            <a:endParaRPr lang="en-US" sz="1400" b="1" dirty="0" smtClean="0">
              <a:latin typeface="Arial" charset="0"/>
              <a:ea typeface="MS PGothic" pitchFamily="34" charset="-128"/>
              <a:cs typeface="Arial" charset="0"/>
            </a:endParaRPr>
          </a:p>
          <a:p>
            <a:r>
              <a:rPr lang="en-US" sz="1400" b="1" dirty="0" smtClean="0">
                <a:latin typeface="Arial" charset="0"/>
                <a:ea typeface="MS PGothic" pitchFamily="34" charset="-128"/>
                <a:cs typeface="Arial" charset="0"/>
              </a:rPr>
              <a:t>Online Advertising Has Huge Online Growth Potential</a:t>
            </a:r>
            <a:r>
              <a:rPr lang="en-US" sz="1600" b="1" dirty="0" smtClean="0">
                <a:latin typeface="Arial" charset="0"/>
                <a:ea typeface="MS PGothic" pitchFamily="34" charset="-128"/>
                <a:cs typeface="Arial" charset="0"/>
              </a:rPr>
              <a:t/>
            </a:r>
            <a:br>
              <a:rPr lang="en-US" sz="1600" b="1" dirty="0" smtClean="0">
                <a:latin typeface="Arial" charset="0"/>
                <a:ea typeface="MS PGothic" pitchFamily="34" charset="-128"/>
                <a:cs typeface="Arial" charset="0"/>
              </a:rPr>
            </a:br>
            <a:r>
              <a:rPr lang="en-US" sz="1600" b="1" u="sng" dirty="0" smtClean="0">
                <a:latin typeface="Arial" charset="0"/>
                <a:ea typeface="MS PGothic" pitchFamily="34" charset="-128"/>
                <a:cs typeface="Arial" charset="0"/>
              </a:rPr>
              <a:t>Build 1</a:t>
            </a:r>
            <a:r>
              <a:rPr lang="en-US" sz="1600" b="1" dirty="0" smtClean="0">
                <a:latin typeface="Arial" charset="0"/>
                <a:ea typeface="MS PGothic" pitchFamily="34" charset="-128"/>
                <a:cs typeface="Arial" charset="0"/>
              </a:rPr>
              <a:t>: </a:t>
            </a:r>
            <a:endParaRPr lang="en-US" sz="1600" dirty="0" smtClean="0">
              <a:latin typeface="Arial" charset="0"/>
              <a:ea typeface="MS PGothic" pitchFamily="34" charset="-128"/>
              <a:cs typeface="Arial" charset="0"/>
            </a:endParaRPr>
          </a:p>
          <a:p>
            <a:pPr>
              <a:buFontTx/>
              <a:buChar char="•"/>
            </a:pPr>
            <a:r>
              <a:rPr lang="en-US" sz="1600" dirty="0" smtClean="0">
                <a:latin typeface="Arial" charset="0"/>
                <a:ea typeface="MS PGothic" pitchFamily="34" charset="-128"/>
                <a:cs typeface="Arial" charset="0"/>
              </a:rPr>
              <a:t>  </a:t>
            </a:r>
            <a:r>
              <a:rPr lang="en-US" sz="1600" b="1" dirty="0" smtClean="0">
                <a:latin typeface="Arial" charset="0"/>
                <a:ea typeface="MS PGothic" pitchFamily="34" charset="-128"/>
                <a:cs typeface="Arial" charset="0"/>
              </a:rPr>
              <a:t>Time spent </a:t>
            </a:r>
            <a:r>
              <a:rPr lang="en-US" sz="1600" dirty="0" smtClean="0">
                <a:latin typeface="Arial" charset="0"/>
                <a:ea typeface="MS PGothic" pitchFamily="34" charset="-128"/>
                <a:cs typeface="Arial" charset="0"/>
              </a:rPr>
              <a:t>= &gt; Online 2</a:t>
            </a:r>
            <a:r>
              <a:rPr lang="en-US" sz="1600" baseline="30000" dirty="0" smtClean="0">
                <a:latin typeface="Arial" charset="0"/>
                <a:ea typeface="MS PGothic" pitchFamily="34" charset="-128"/>
                <a:cs typeface="Arial" charset="0"/>
              </a:rPr>
              <a:t>nd</a:t>
            </a:r>
            <a:r>
              <a:rPr lang="en-US" sz="1600" dirty="0" smtClean="0">
                <a:latin typeface="Arial" charset="0"/>
                <a:ea typeface="MS PGothic" pitchFamily="34" charset="-128"/>
                <a:cs typeface="Arial" charset="0"/>
              </a:rPr>
              <a:t> only to TV </a:t>
            </a:r>
          </a:p>
          <a:p>
            <a:r>
              <a:rPr lang="en-US" sz="1600" b="1" u="sng" dirty="0" smtClean="0">
                <a:latin typeface="Arial" charset="0"/>
                <a:ea typeface="MS PGothic" pitchFamily="34" charset="-128"/>
                <a:cs typeface="Arial" charset="0"/>
              </a:rPr>
              <a:t>Build 2</a:t>
            </a:r>
            <a:r>
              <a:rPr lang="en-US" sz="1600" b="1" dirty="0" smtClean="0">
                <a:latin typeface="Arial" charset="0"/>
                <a:ea typeface="MS PGothic" pitchFamily="34" charset="-128"/>
                <a:cs typeface="Arial" charset="0"/>
              </a:rPr>
              <a:t>: </a:t>
            </a:r>
          </a:p>
          <a:p>
            <a:pPr>
              <a:buFontTx/>
              <a:buChar char="•"/>
            </a:pPr>
            <a:r>
              <a:rPr lang="en-US" sz="1600" dirty="0" smtClean="0">
                <a:latin typeface="Arial" charset="0"/>
                <a:ea typeface="MS PGothic" pitchFamily="34" charset="-128"/>
                <a:cs typeface="Arial" charset="0"/>
              </a:rPr>
              <a:t>  </a:t>
            </a:r>
            <a:r>
              <a:rPr lang="en-US" sz="1600" b="1" dirty="0" smtClean="0">
                <a:latin typeface="Arial" charset="0"/>
                <a:ea typeface="MS PGothic" pitchFamily="34" charset="-128"/>
                <a:cs typeface="Arial" charset="0"/>
              </a:rPr>
              <a:t>Ad spend </a:t>
            </a:r>
            <a:r>
              <a:rPr lang="en-US" sz="1600" dirty="0" smtClean="0">
                <a:latin typeface="Arial" charset="0"/>
                <a:ea typeface="MS PGothic" pitchFamily="34" charset="-128"/>
                <a:cs typeface="Arial" charset="0"/>
              </a:rPr>
              <a:t>=&gt; Down on print, radio and TV –Up online</a:t>
            </a:r>
          </a:p>
          <a:p>
            <a:pPr>
              <a:buFontTx/>
              <a:buChar char="•"/>
            </a:pPr>
            <a:r>
              <a:rPr lang="en-US" sz="1600" dirty="0" smtClean="0">
                <a:latin typeface="Arial" charset="0"/>
                <a:ea typeface="MS PGothic" pitchFamily="34" charset="-128"/>
                <a:cs typeface="Arial" charset="0"/>
              </a:rPr>
              <a:t>  Ad spend should track audience trends</a:t>
            </a:r>
          </a:p>
          <a:p>
            <a:r>
              <a:rPr lang="en-US" sz="1600" b="1" u="sng" dirty="0" smtClean="0">
                <a:latin typeface="Arial" charset="0"/>
                <a:ea typeface="MS PGothic" pitchFamily="34" charset="-128"/>
                <a:cs typeface="Arial" charset="0"/>
              </a:rPr>
              <a:t>Build 3</a:t>
            </a:r>
            <a:r>
              <a:rPr lang="en-US" sz="1600" dirty="0" smtClean="0">
                <a:latin typeface="Arial" charset="0"/>
                <a:ea typeface="MS PGothic" pitchFamily="34" charset="-128"/>
                <a:cs typeface="Arial" charset="0"/>
              </a:rPr>
              <a:t>: </a:t>
            </a:r>
          </a:p>
          <a:p>
            <a:pPr>
              <a:buFontTx/>
              <a:buChar char="•"/>
            </a:pPr>
            <a:r>
              <a:rPr lang="en-US" sz="1600" dirty="0" smtClean="0">
                <a:latin typeface="Arial" charset="0"/>
                <a:ea typeface="MS PGothic" pitchFamily="34" charset="-128"/>
                <a:cs typeface="Arial" charset="0"/>
              </a:rPr>
              <a:t>  Online </a:t>
            </a:r>
            <a:r>
              <a:rPr lang="en-US" sz="1600" b="1" dirty="0" smtClean="0">
                <a:latin typeface="Arial" charset="0"/>
                <a:ea typeface="MS PGothic" pitchFamily="34" charset="-128"/>
                <a:cs typeface="Arial" charset="0"/>
              </a:rPr>
              <a:t>Ad Spend is tracking Time Spent</a:t>
            </a:r>
          </a:p>
          <a:p>
            <a:r>
              <a:rPr lang="en-US" sz="1600" b="1" u="sng" dirty="0" smtClean="0">
                <a:latin typeface="Arial" charset="0"/>
                <a:ea typeface="MS PGothic" pitchFamily="34" charset="-128"/>
                <a:cs typeface="Arial" charset="0"/>
              </a:rPr>
              <a:t>Build 4: </a:t>
            </a:r>
          </a:p>
          <a:p>
            <a:pPr>
              <a:buFontTx/>
              <a:buChar char="•"/>
            </a:pPr>
            <a:r>
              <a:rPr lang="en-US" sz="1600" dirty="0" smtClean="0">
                <a:latin typeface="Arial" charset="0"/>
                <a:ea typeface="MS PGothic" pitchFamily="34" charset="-128"/>
                <a:cs typeface="Arial" charset="0"/>
              </a:rPr>
              <a:t>    It’s a </a:t>
            </a:r>
            <a:r>
              <a:rPr lang="en-US" sz="1600" b="1" dirty="0" smtClean="0">
                <a:latin typeface="Arial" charset="0"/>
                <a:ea typeface="MS PGothic" pitchFamily="34" charset="-128"/>
                <a:cs typeface="Arial" charset="0"/>
              </a:rPr>
              <a:t>$30B </a:t>
            </a:r>
            <a:r>
              <a:rPr lang="en-US" sz="1600" dirty="0" smtClean="0">
                <a:latin typeface="Arial" charset="0"/>
                <a:ea typeface="MS PGothic" pitchFamily="34" charset="-128"/>
                <a:cs typeface="Arial" charset="0"/>
              </a:rPr>
              <a:t>opportunity</a:t>
            </a:r>
          </a:p>
        </p:txBody>
      </p:sp>
      <p:sp>
        <p:nvSpPr>
          <p:cNvPr id="22531" name="Slide Number Placeholder 3"/>
          <p:cNvSpPr txBox="1">
            <a:spLocks noGrp="1"/>
          </p:cNvSpPr>
          <p:nvPr/>
        </p:nvSpPr>
        <p:spPr bwMode="auto">
          <a:xfrm>
            <a:off x="3953853" y="8760605"/>
            <a:ext cx="3024770" cy="461169"/>
          </a:xfrm>
          <a:prstGeom prst="rect">
            <a:avLst/>
          </a:prstGeom>
          <a:noFill/>
          <a:ln w="9525">
            <a:noFill/>
            <a:miter lim="800000"/>
            <a:headEnd/>
            <a:tailEnd/>
          </a:ln>
        </p:spPr>
        <p:txBody>
          <a:bodyPr lIns="92583" tIns="46292" rIns="92583" bIns="46292" anchor="b"/>
          <a:lstStyle/>
          <a:p>
            <a:pPr algn="r" defTabSz="461308"/>
            <a:fld id="{D809CD50-DA35-4D64-9D56-5F045069EF0E}" type="slidenum">
              <a:rPr lang="en-US" sz="1200">
                <a:latin typeface="Calibri" pitchFamily="34" charset="0"/>
                <a:ea typeface="MS PGothic" pitchFamily="34" charset="-128"/>
              </a:rPr>
              <a:pPr algn="r" defTabSz="461308"/>
              <a:t>14</a:t>
            </a:fld>
            <a:endParaRPr lang="en-US" sz="1200" dirty="0">
              <a:latin typeface="Calibri" pitchFamily="34"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dt" sz="quarter" idx="1"/>
          </p:nvPr>
        </p:nvSpPr>
        <p:spPr>
          <a:noFill/>
        </p:spPr>
        <p:txBody>
          <a:bodyPr/>
          <a:lstStyle/>
          <a:p>
            <a:r>
              <a:rPr lang="en-GB" altLang="zh-CN" smtClean="0"/>
              <a:t>Date</a:t>
            </a:r>
          </a:p>
        </p:txBody>
      </p:sp>
      <p:sp>
        <p:nvSpPr>
          <p:cNvPr id="27650" name="Rectangle 7"/>
          <p:cNvSpPr>
            <a:spLocks noGrp="1" noChangeArrowheads="1"/>
          </p:cNvSpPr>
          <p:nvPr>
            <p:ph type="sldNum" sz="quarter" idx="5"/>
          </p:nvPr>
        </p:nvSpPr>
        <p:spPr>
          <a:noFill/>
        </p:spPr>
        <p:txBody>
          <a:bodyPr/>
          <a:lstStyle/>
          <a:p>
            <a:fld id="{41338141-483E-4E75-B1F6-2356B3356B47}" type="slidenum">
              <a:rPr lang="en-GB" altLang="zh-CN" smtClean="0"/>
              <a:pPr/>
              <a:t>15</a:t>
            </a:fld>
            <a:endParaRPr lang="en-GB" altLang="zh-CN" smtClean="0"/>
          </a:p>
        </p:txBody>
      </p:sp>
      <p:sp>
        <p:nvSpPr>
          <p:cNvPr id="27651" name="Rectangle 2"/>
          <p:cNvSpPr>
            <a:spLocks noGrp="1" noRot="1" noChangeAspect="1" noChangeArrowheads="1" noTextEdit="1"/>
          </p:cNvSpPr>
          <p:nvPr>
            <p:ph type="sldImg"/>
          </p:nvPr>
        </p:nvSpPr>
        <p:spPr>
          <a:xfrm>
            <a:off x="1185863" y="692150"/>
            <a:ext cx="4611687" cy="3459163"/>
          </a:xfrm>
          <a:ln/>
        </p:spPr>
      </p:sp>
      <p:sp>
        <p:nvSpPr>
          <p:cNvPr id="27652" name="Rectangle 3"/>
          <p:cNvSpPr>
            <a:spLocks noGrp="1" noChangeArrowheads="1"/>
          </p:cNvSpPr>
          <p:nvPr>
            <p:ph type="body" idx="1"/>
          </p:nvPr>
        </p:nvSpPr>
        <p:spPr>
          <a:xfrm>
            <a:off x="696409" y="4381103"/>
            <a:ext cx="5587422" cy="4150519"/>
          </a:xfrm>
          <a:noFill/>
          <a:ln/>
        </p:spPr>
        <p:txBody>
          <a:bodyPr/>
          <a:lstStyle/>
          <a:p>
            <a:pPr eaLnBrk="1" hangingPunct="1"/>
            <a:r>
              <a:rPr lang="en-US" altLang="zh-CN" smtClean="0"/>
              <a:t>Speaker Notes:</a:t>
            </a:r>
          </a:p>
          <a:p>
            <a:pPr eaLnBrk="1" hangingPunct="1"/>
            <a:r>
              <a:rPr lang="en-US" altLang="zh-CN" smtClean="0"/>
              <a:t>Strong Year-over-Year growth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
        <p:nvSpPr>
          <p:cNvPr id="55300" name="Slide Number Placeholder 3"/>
          <p:cNvSpPr txBox="1">
            <a:spLocks noGrp="1"/>
          </p:cNvSpPr>
          <p:nvPr/>
        </p:nvSpPr>
        <p:spPr bwMode="auto">
          <a:xfrm>
            <a:off x="3953853" y="8760388"/>
            <a:ext cx="3024770" cy="461406"/>
          </a:xfrm>
          <a:prstGeom prst="rect">
            <a:avLst/>
          </a:prstGeom>
          <a:noFill/>
          <a:ln w="9525">
            <a:noFill/>
            <a:miter lim="800000"/>
            <a:headEnd/>
            <a:tailEnd/>
          </a:ln>
        </p:spPr>
        <p:txBody>
          <a:bodyPr anchor="b"/>
          <a:lstStyle/>
          <a:p>
            <a:pPr algn="r"/>
            <a:fld id="{F453C895-3B49-4978-823B-5861FE4ED3E9}" type="slidenum">
              <a:rPr lang="en-US" sz="1200"/>
              <a:pPr algn="r"/>
              <a:t>16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xfrm>
            <a:off x="930699" y="4381103"/>
            <a:ext cx="5118841" cy="4150519"/>
          </a:xfrm>
          <a:noFill/>
          <a:ln/>
        </p:spPr>
        <p:txBody>
          <a:bodyPr lIns="92578" tIns="46289" rIns="92578" bIns="46289"/>
          <a:lstStyle/>
          <a:p>
            <a:endParaRPr lang="en-US" smtClean="0">
              <a:latin typeface="Arial" charset="0"/>
              <a:cs typeface="Arial" charset="0"/>
            </a:endParaRPr>
          </a:p>
        </p:txBody>
      </p:sp>
      <p:sp>
        <p:nvSpPr>
          <p:cNvPr id="20483" name="Slide Number Placeholder 3"/>
          <p:cNvSpPr txBox="1">
            <a:spLocks noGrp="1"/>
          </p:cNvSpPr>
          <p:nvPr/>
        </p:nvSpPr>
        <p:spPr bwMode="auto">
          <a:xfrm>
            <a:off x="3955468" y="8762206"/>
            <a:ext cx="3024770" cy="461169"/>
          </a:xfrm>
          <a:prstGeom prst="rect">
            <a:avLst/>
          </a:prstGeom>
          <a:noFill/>
          <a:ln w="9525">
            <a:noFill/>
            <a:miter lim="800000"/>
            <a:headEnd/>
            <a:tailEnd/>
          </a:ln>
        </p:spPr>
        <p:txBody>
          <a:bodyPr lIns="92578" tIns="46289" rIns="92578" bIns="46289" anchor="b"/>
          <a:lstStyle/>
          <a:p>
            <a:pPr algn="r" eaLnBrk="0" hangingPunct="0"/>
            <a:fld id="{DF32C37C-7F3C-449F-9C65-71CC078B0847}" type="slidenum">
              <a:rPr lang="en-US" sz="1200">
                <a:latin typeface="Times"/>
              </a:rPr>
              <a:pPr algn="r" eaLnBrk="0" hangingPunct="0"/>
              <a:t>17</a:t>
            </a:fld>
            <a:endParaRPr lang="en-US" sz="1200" dirty="0">
              <a:latin typeface="Time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38D233-7025-4D17-B89F-2786BB915670}"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
        <p:nvSpPr>
          <p:cNvPr id="55300" name="Slide Number Placeholder 3"/>
          <p:cNvSpPr txBox="1">
            <a:spLocks noGrp="1"/>
          </p:cNvSpPr>
          <p:nvPr/>
        </p:nvSpPr>
        <p:spPr bwMode="auto">
          <a:xfrm>
            <a:off x="3953853" y="8760388"/>
            <a:ext cx="3024770" cy="461406"/>
          </a:xfrm>
          <a:prstGeom prst="rect">
            <a:avLst/>
          </a:prstGeom>
          <a:noFill/>
          <a:ln w="9525">
            <a:noFill/>
            <a:miter lim="800000"/>
            <a:headEnd/>
            <a:tailEnd/>
          </a:ln>
        </p:spPr>
        <p:txBody>
          <a:bodyPr anchor="b"/>
          <a:lstStyle/>
          <a:p>
            <a:pPr algn="r"/>
            <a:fld id="{F453C895-3B49-4978-823B-5861FE4ED3E9}" type="slidenum">
              <a:rPr lang="en-US" sz="1200"/>
              <a:pPr algn="r"/>
              <a:t>21</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064BB-154B-474A-8D82-662BBB6FA496}" type="slidenum">
              <a:rPr lang="en-US"/>
              <a:pPr/>
              <a:t>22</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t>Reiterate that the newspaper challenge is a business model challenge, not an audience challenge</a:t>
            </a:r>
          </a:p>
          <a:p>
            <a:endParaRPr lang="en-US"/>
          </a:p>
          <a:p>
            <a:r>
              <a:rPr lang="en-US"/>
              <a:t>Declines of less than 2%</a:t>
            </a:r>
          </a:p>
          <a:p>
            <a:endParaRPr lang="en-US"/>
          </a:p>
          <a:p>
            <a:r>
              <a:rPr lang="en-US"/>
              <a:t>79% of adults employed in white collar positions read a newspaper in print or online</a:t>
            </a:r>
          </a:p>
          <a:p>
            <a:r>
              <a:rPr lang="en-US"/>
              <a:t>82% of adults with household incomes of $100,000 or more read a printed newspaper in print or online</a:t>
            </a:r>
          </a:p>
          <a:p>
            <a:r>
              <a:rPr lang="en-US"/>
              <a:t>84% of adults who are college graduates or who have advanced degrees read a printed newspaper in print or online</a:t>
            </a:r>
          </a:p>
          <a:p>
            <a:r>
              <a:rPr lang="en-US"/>
              <a:t>Nearly 139 million adults read a newspaper in print or online in the last week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
        <p:nvSpPr>
          <p:cNvPr id="55300" name="Slide Number Placeholder 3"/>
          <p:cNvSpPr txBox="1">
            <a:spLocks noGrp="1"/>
          </p:cNvSpPr>
          <p:nvPr/>
        </p:nvSpPr>
        <p:spPr bwMode="auto">
          <a:xfrm>
            <a:off x="3953853" y="8760388"/>
            <a:ext cx="3024770" cy="461406"/>
          </a:xfrm>
          <a:prstGeom prst="rect">
            <a:avLst/>
          </a:prstGeom>
          <a:noFill/>
          <a:ln w="9525">
            <a:noFill/>
            <a:miter lim="800000"/>
            <a:headEnd/>
            <a:tailEnd/>
          </a:ln>
        </p:spPr>
        <p:txBody>
          <a:bodyPr anchor="b"/>
          <a:lstStyle/>
          <a:p>
            <a:pPr algn="r"/>
            <a:fld id="{F453C895-3B49-4978-823B-5861FE4ED3E9}" type="slidenum">
              <a:rPr lang="en-US" sz="1200"/>
              <a:pPr algn="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949C6-F823-44C6-B538-DB7FB5BBC0C6}" type="slidenum">
              <a:rPr lang="en-US"/>
              <a:pPr/>
              <a:t>23</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a:t>And newspapers continue to be effective at moving consumers to action, particularly in driving visits to local stores and actually driving them to purchase.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05C85-2F6A-405D-8B78-6289C8BA8252}" type="slidenum">
              <a:rPr lang="en-US"/>
              <a:pPr/>
              <a:t>24</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Research also continues to confirm the effectiveness of newspapers as an advertising vehicle.  Recent research from MORI demonstrates that newspapers top all other media as a resource for shoppers, who seek out ads in newspapers, unlike most other media.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887A0-4A09-4027-B1FB-27A9098CB9C0}" type="slidenum">
              <a:rPr lang="en-US"/>
              <a:pPr/>
              <a:t>25</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a:t>We are finalizing a study with ComsCore to explore the contextual relevance of ads on newspaper Web sites vs. other sites, building on OPA research to show that ads on quality content sites outperform portals and other sites.</a:t>
            </a:r>
          </a:p>
          <a:p>
            <a:endParaRPr lang="en-US"/>
          </a:p>
          <a:p>
            <a:r>
              <a:rPr lang="en-US"/>
              <a:t>Results show that consumers do trust ads on newspaper Web sites more than other sites and, interestingly, younger users value ads on newspaper Web sites even more than respondents generally.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
        <p:nvSpPr>
          <p:cNvPr id="55300" name="Slide Number Placeholder 3"/>
          <p:cNvSpPr txBox="1">
            <a:spLocks noGrp="1"/>
          </p:cNvSpPr>
          <p:nvPr/>
        </p:nvSpPr>
        <p:spPr bwMode="auto">
          <a:xfrm>
            <a:off x="3953853" y="8760388"/>
            <a:ext cx="3024770" cy="461406"/>
          </a:xfrm>
          <a:prstGeom prst="rect">
            <a:avLst/>
          </a:prstGeom>
          <a:noFill/>
          <a:ln w="9525">
            <a:noFill/>
            <a:miter lim="800000"/>
            <a:headEnd/>
            <a:tailEnd/>
          </a:ln>
        </p:spPr>
        <p:txBody>
          <a:bodyPr anchor="b"/>
          <a:lstStyle/>
          <a:p>
            <a:pPr algn="r"/>
            <a:fld id="{F453C895-3B49-4978-823B-5861FE4ED3E9}" type="slidenum">
              <a:rPr lang="en-US" sz="1200"/>
              <a:pPr algn="r"/>
              <a:t>26</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xfrm>
            <a:off x="1185863" y="692150"/>
            <a:ext cx="4611687" cy="3459163"/>
          </a:xfrm>
          <a:ln/>
        </p:spPr>
      </p:sp>
      <p:sp>
        <p:nvSpPr>
          <p:cNvPr id="131074" name="Notes Placeholder 2"/>
          <p:cNvSpPr>
            <a:spLocks noGrp="1"/>
          </p:cNvSpPr>
          <p:nvPr>
            <p:ph type="body" idx="1"/>
          </p:nvPr>
        </p:nvSpPr>
        <p:spPr>
          <a:noFill/>
          <a:ln/>
        </p:spPr>
        <p:txBody>
          <a:bodyPr lIns="92575" tIns="46287" rIns="92575" bIns="46287"/>
          <a:lstStyle/>
          <a:p>
            <a:pPr>
              <a:buFontTx/>
              <a:buChar char="•"/>
            </a:pPr>
            <a:endParaRPr lang="en-US" sz="1800" b="1" dirty="0" smtClean="0">
              <a:latin typeface="Arial" charset="0"/>
              <a:cs typeface="Arial" charset="0"/>
            </a:endParaRPr>
          </a:p>
          <a:p>
            <a:pPr>
              <a:buFontTx/>
              <a:buChar char="•"/>
            </a:pPr>
            <a:r>
              <a:rPr lang="en-US" sz="1800" b="1" dirty="0" smtClean="0">
                <a:latin typeface="Arial" charset="0"/>
                <a:cs typeface="Arial" charset="0"/>
              </a:rPr>
              <a:t> This Value Proposition continues to resonate</a:t>
            </a:r>
          </a:p>
          <a:p>
            <a:pPr>
              <a:buFontTx/>
              <a:buChar char="•"/>
            </a:pPr>
            <a:r>
              <a:rPr lang="en-US" sz="1800" b="1" dirty="0" smtClean="0">
                <a:latin typeface="Arial" charset="0"/>
                <a:cs typeface="Arial" charset="0"/>
              </a:rPr>
              <a:t> As the number of newspapers continue to grow.</a:t>
            </a:r>
          </a:p>
          <a:p>
            <a:pPr>
              <a:buFontTx/>
              <a:buChar char="•"/>
            </a:pPr>
            <a:r>
              <a:rPr lang="en-US" sz="1800" b="1" dirty="0" smtClean="0">
                <a:latin typeface="Arial" charset="0"/>
                <a:cs typeface="Arial" charset="0"/>
              </a:rPr>
              <a:t> Two newest – St. Petersburg Times and The Boston Globe.</a:t>
            </a:r>
          </a:p>
          <a:p>
            <a:pPr>
              <a:buFontTx/>
              <a:buChar char="•"/>
            </a:pPr>
            <a:endParaRPr lang="en-US" sz="1800" b="1" dirty="0" smtClean="0">
              <a:latin typeface="Arial" charset="0"/>
              <a:cs typeface="Arial" charset="0"/>
            </a:endParaRPr>
          </a:p>
          <a:p>
            <a:pPr>
              <a:buFontTx/>
              <a:buChar char="•"/>
            </a:pPr>
            <a:r>
              <a:rPr lang="en-US" sz="1800" b="1" dirty="0" smtClean="0">
                <a:latin typeface="Arial" charset="0"/>
                <a:cs typeface="Arial" charset="0"/>
              </a:rPr>
              <a:t> And, as you know, there are others that we are in active discussions with and I wouldn’t be surprised that this slide is a lot more crowded when next time we meet.  </a:t>
            </a:r>
          </a:p>
          <a:p>
            <a:endParaRPr lang="en-US" sz="1800" b="1" dirty="0" smtClean="0">
              <a:latin typeface="Arial" charset="0"/>
              <a:cs typeface="Arial" charset="0"/>
            </a:endParaRPr>
          </a:p>
        </p:txBody>
      </p:sp>
      <p:sp>
        <p:nvSpPr>
          <p:cNvPr id="131075" name="Slide Number Placeholder 3"/>
          <p:cNvSpPr txBox="1">
            <a:spLocks noGrp="1"/>
          </p:cNvSpPr>
          <p:nvPr/>
        </p:nvSpPr>
        <p:spPr bwMode="auto">
          <a:xfrm>
            <a:off x="3953853" y="8760605"/>
            <a:ext cx="3024770" cy="461169"/>
          </a:xfrm>
          <a:prstGeom prst="rect">
            <a:avLst/>
          </a:prstGeom>
          <a:noFill/>
          <a:ln w="9525">
            <a:noFill/>
            <a:miter lim="800000"/>
            <a:headEnd/>
            <a:tailEnd/>
          </a:ln>
        </p:spPr>
        <p:txBody>
          <a:bodyPr lIns="92575" tIns="46287" rIns="92575" bIns="46287" anchor="b"/>
          <a:lstStyle/>
          <a:p>
            <a:pPr algn="r"/>
            <a:fld id="{FAFE9BC3-8E3D-4BA4-A74F-B7FBBABC28A1}" type="slidenum">
              <a:rPr lang="en-US" sz="1200"/>
              <a:pPr algn="r"/>
              <a:t>27</a:t>
            </a:fld>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xfrm>
            <a:off x="1185863" y="692150"/>
            <a:ext cx="4611687" cy="3459163"/>
          </a:xfrm>
          <a:ln/>
        </p:spPr>
      </p:sp>
      <p:sp>
        <p:nvSpPr>
          <p:cNvPr id="131074" name="Notes Placeholder 2"/>
          <p:cNvSpPr>
            <a:spLocks noGrp="1"/>
          </p:cNvSpPr>
          <p:nvPr>
            <p:ph type="body" idx="1"/>
          </p:nvPr>
        </p:nvSpPr>
        <p:spPr>
          <a:noFill/>
          <a:ln/>
        </p:spPr>
        <p:txBody>
          <a:bodyPr lIns="92575" tIns="46287" rIns="92575" bIns="46287"/>
          <a:lstStyle/>
          <a:p>
            <a:pPr>
              <a:buFontTx/>
              <a:buChar char="•"/>
            </a:pPr>
            <a:endParaRPr lang="en-US" sz="1800" b="1" dirty="0" smtClean="0">
              <a:latin typeface="Arial" charset="0"/>
              <a:cs typeface="Arial" charset="0"/>
            </a:endParaRPr>
          </a:p>
          <a:p>
            <a:pPr>
              <a:buFontTx/>
              <a:buChar char="•"/>
            </a:pPr>
            <a:r>
              <a:rPr lang="en-US" sz="1800" b="1" dirty="0" smtClean="0">
                <a:latin typeface="Arial" charset="0"/>
                <a:cs typeface="Arial" charset="0"/>
              </a:rPr>
              <a:t> This Value Proposition continues to resonate</a:t>
            </a:r>
          </a:p>
          <a:p>
            <a:pPr>
              <a:buFontTx/>
              <a:buChar char="•"/>
            </a:pPr>
            <a:r>
              <a:rPr lang="en-US" sz="1800" b="1" dirty="0" smtClean="0">
                <a:latin typeface="Arial" charset="0"/>
                <a:cs typeface="Arial" charset="0"/>
              </a:rPr>
              <a:t> As the number of newspapers continue to grow.</a:t>
            </a:r>
          </a:p>
          <a:p>
            <a:pPr>
              <a:buFontTx/>
              <a:buChar char="•"/>
            </a:pPr>
            <a:r>
              <a:rPr lang="en-US" sz="1800" b="1" dirty="0" smtClean="0">
                <a:latin typeface="Arial" charset="0"/>
                <a:cs typeface="Arial" charset="0"/>
              </a:rPr>
              <a:t> Two newest – St. Petersburg Times and The Boston Globe.</a:t>
            </a:r>
          </a:p>
          <a:p>
            <a:pPr>
              <a:buFontTx/>
              <a:buChar char="•"/>
            </a:pPr>
            <a:endParaRPr lang="en-US" sz="1800" b="1" dirty="0" smtClean="0">
              <a:latin typeface="Arial" charset="0"/>
              <a:cs typeface="Arial" charset="0"/>
            </a:endParaRPr>
          </a:p>
          <a:p>
            <a:pPr>
              <a:buFontTx/>
              <a:buChar char="•"/>
            </a:pPr>
            <a:r>
              <a:rPr lang="en-US" sz="1800" b="1" dirty="0" smtClean="0">
                <a:latin typeface="Arial" charset="0"/>
                <a:cs typeface="Arial" charset="0"/>
              </a:rPr>
              <a:t> And, as you know, there are others that we are in active discussions with and I wouldn’t be surprised that this slide is a lot more crowded when next time we meet.  </a:t>
            </a:r>
          </a:p>
          <a:p>
            <a:endParaRPr lang="en-US" sz="1800" b="1" dirty="0" smtClean="0">
              <a:latin typeface="Arial" charset="0"/>
              <a:cs typeface="Arial" charset="0"/>
            </a:endParaRPr>
          </a:p>
        </p:txBody>
      </p:sp>
      <p:sp>
        <p:nvSpPr>
          <p:cNvPr id="131075" name="Slide Number Placeholder 3"/>
          <p:cNvSpPr txBox="1">
            <a:spLocks noGrp="1"/>
          </p:cNvSpPr>
          <p:nvPr/>
        </p:nvSpPr>
        <p:spPr bwMode="auto">
          <a:xfrm>
            <a:off x="3953853" y="8760605"/>
            <a:ext cx="3024770" cy="461169"/>
          </a:xfrm>
          <a:prstGeom prst="rect">
            <a:avLst/>
          </a:prstGeom>
          <a:noFill/>
          <a:ln w="9525">
            <a:noFill/>
            <a:miter lim="800000"/>
            <a:headEnd/>
            <a:tailEnd/>
          </a:ln>
        </p:spPr>
        <p:txBody>
          <a:bodyPr lIns="92575" tIns="46287" rIns="92575" bIns="46287" anchor="b"/>
          <a:lstStyle/>
          <a:p>
            <a:pPr algn="r"/>
            <a:fld id="{FAFE9BC3-8E3D-4BA4-A74F-B7FBBABC28A1}" type="slidenum">
              <a:rPr lang="en-US" sz="1200"/>
              <a:pPr algn="r"/>
              <a:t>35</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EBFDE2B-020C-4E65-B508-DFCCECFAC9AC}" type="datetime1">
              <a:rPr lang="en-US" smtClean="0">
                <a:latin typeface="Arial" pitchFamily="34" charset="0"/>
              </a:rPr>
              <a:pPr fontAlgn="base">
                <a:spcBef>
                  <a:spcPct val="0"/>
                </a:spcBef>
                <a:spcAft>
                  <a:spcPct val="0"/>
                </a:spcAft>
              </a:pPr>
              <a:t>3/25/2010</a:t>
            </a:fld>
            <a:endParaRPr lang="en-US" smtClean="0">
              <a:latin typeface="Arial" pitchFamily="34" charset="0"/>
            </a:endParaRPr>
          </a:p>
        </p:txBody>
      </p:sp>
      <p:sp>
        <p:nvSpPr>
          <p:cNvPr id="10138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082985-632E-461E-954B-94C8C87D4BE5}" type="slidenum">
              <a:rPr lang="en-US" smtClean="0">
                <a:latin typeface="Arial" pitchFamily="34" charset="0"/>
              </a:rPr>
              <a:pPr fontAlgn="base">
                <a:spcBef>
                  <a:spcPct val="0"/>
                </a:spcBef>
                <a:spcAft>
                  <a:spcPct val="0"/>
                </a:spcAft>
              </a:pPr>
              <a:t>4</a:t>
            </a:fld>
            <a:endParaRPr lang="en-US" smtClean="0">
              <a:latin typeface="Arial" pitchFamily="34" charset="0"/>
            </a:endParaRPr>
          </a:p>
        </p:txBody>
      </p:sp>
      <p:sp>
        <p:nvSpPr>
          <p:cNvPr id="1013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9ED7B1-43CF-4BA2-B6E2-D5B910E34D7A}"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E3616A-6F19-4F37-AA33-FE379BEFBEEC}"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
        <p:nvSpPr>
          <p:cNvPr id="55300" name="Slide Number Placeholder 3"/>
          <p:cNvSpPr txBox="1">
            <a:spLocks noGrp="1"/>
          </p:cNvSpPr>
          <p:nvPr/>
        </p:nvSpPr>
        <p:spPr bwMode="auto">
          <a:xfrm>
            <a:off x="3953853" y="8760388"/>
            <a:ext cx="3024770" cy="461406"/>
          </a:xfrm>
          <a:prstGeom prst="rect">
            <a:avLst/>
          </a:prstGeom>
          <a:noFill/>
          <a:ln w="9525">
            <a:noFill/>
            <a:miter lim="800000"/>
            <a:headEnd/>
            <a:tailEnd/>
          </a:ln>
        </p:spPr>
        <p:txBody>
          <a:bodyPr anchor="b"/>
          <a:lstStyle/>
          <a:p>
            <a:pPr algn="r"/>
            <a:fld id="{F453C895-3B49-4978-823B-5861FE4ED3E9}" type="slidenum">
              <a:rPr lang="en-US" sz="1200"/>
              <a:pPr algn="r"/>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txBox="1">
            <a:spLocks noGrp="1"/>
          </p:cNvSpPr>
          <p:nvPr/>
        </p:nvSpPr>
        <p:spPr bwMode="auto">
          <a:xfrm>
            <a:off x="3953853" y="8760388"/>
            <a:ext cx="3024770" cy="461406"/>
          </a:xfrm>
          <a:prstGeom prst="rect">
            <a:avLst/>
          </a:prstGeom>
          <a:noFill/>
          <a:ln w="9525">
            <a:noFill/>
            <a:miter lim="800000"/>
            <a:headEnd/>
            <a:tailEnd/>
          </a:ln>
        </p:spPr>
        <p:txBody>
          <a:bodyPr lIns="91428" tIns="45715" rIns="91428" bIns="45715" anchor="b"/>
          <a:lstStyle/>
          <a:p>
            <a:pPr algn="r"/>
            <a:fld id="{6035C65C-A1D4-444B-AEB8-179DD040D848}" type="slidenum">
              <a:rPr lang="en-US" sz="1200">
                <a:latin typeface="Calibri" pitchFamily="34" charset="0"/>
              </a:rPr>
              <a:pPr algn="r"/>
              <a:t>9</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68E29-866A-4810-83BF-EFE03D60994E}" type="slidenum">
              <a:rPr lang="en-US" smtClean="0"/>
              <a:pPr fontAlgn="base">
                <a:spcBef>
                  <a:spcPct val="0"/>
                </a:spcBef>
                <a:spcAft>
                  <a:spcPct val="0"/>
                </a:spcAft>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2" descr="http://www.trainingclassics.com/admin/uploads/nypa.jpg"/>
          <p:cNvPicPr>
            <a:picLocks noChangeAspect="1" noChangeArrowheads="1"/>
          </p:cNvPicPr>
          <p:nvPr userDrawn="1"/>
        </p:nvPicPr>
        <p:blipFill>
          <a:blip r:embed="rId2" cstate="print"/>
          <a:srcRect/>
          <a:stretch>
            <a:fillRect/>
          </a:stretch>
        </p:blipFill>
        <p:spPr bwMode="auto">
          <a:xfrm>
            <a:off x="452072" y="6314944"/>
            <a:ext cx="662064" cy="435177"/>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a:t>Click to edit Master title style</a:t>
            </a:r>
          </a:p>
        </p:txBody>
      </p:sp>
      <p:sp>
        <p:nvSpPr>
          <p:cNvPr id="3" name="Table Placeholder 2"/>
          <p:cNvSpPr>
            <a:spLocks noGrp="1"/>
          </p:cNvSpPr>
          <p:nvPr>
            <p:ph type="tbl" idx="1"/>
          </p:nvPr>
        </p:nvSpPr>
        <p:spPr>
          <a:xfrm>
            <a:off x="457200" y="1143000"/>
            <a:ext cx="8229600" cy="4983163"/>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143000"/>
            <a:ext cx="4038600" cy="4983163"/>
          </a:xfrm>
        </p:spPr>
        <p:txBody>
          <a:bodyPr/>
          <a:lstStyle/>
          <a:p>
            <a:pPr lvl="0"/>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a:xfrm>
            <a:off x="457200" y="6356350"/>
            <a:ext cx="2133600" cy="365125"/>
          </a:xfrm>
          <a:prstGeom prst="rect">
            <a:avLst/>
          </a:prstGeom>
        </p:spPr>
        <p:txBody>
          <a:bodyPr/>
          <a:lstStyle>
            <a:lvl1pPr>
              <a:defRPr sz="1050"/>
            </a:lvl1pPr>
          </a:lstStyle>
          <a:p>
            <a:pPr>
              <a:defRPr/>
            </a:pPr>
            <a:r>
              <a:rPr lang="en-US" smtClean="0"/>
              <a:t>p </a:t>
            </a:r>
            <a:fld id="{EE6791A4-1838-4EDF-BC43-1155F545CB2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286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9" name="Straight Connector 8"/>
          <p:cNvCxnSpPr/>
          <p:nvPr/>
        </p:nvCxnSpPr>
        <p:spPr>
          <a:xfrm>
            <a:off x="457200" y="6248400"/>
            <a:ext cx="8229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5607" name="Picture 3" descr="C:\Users\gregv\Pictures\IAB\iab-logo.jpg"/>
          <p:cNvPicPr>
            <a:picLocks noChangeAspect="1" noChangeArrowheads="1"/>
          </p:cNvPicPr>
          <p:nvPr/>
        </p:nvPicPr>
        <p:blipFill>
          <a:blip r:embed="rId16" cstate="print"/>
          <a:srcRect/>
          <a:stretch>
            <a:fillRect/>
          </a:stretch>
        </p:blipFill>
        <p:spPr bwMode="auto">
          <a:xfrm>
            <a:off x="7924800" y="6357938"/>
            <a:ext cx="752475" cy="381000"/>
          </a:xfrm>
          <a:prstGeom prst="rect">
            <a:avLst/>
          </a:prstGeom>
          <a:noFill/>
          <a:ln w="9525">
            <a:noFill/>
            <a:miter lim="800000"/>
            <a:headEnd/>
            <a:tailEnd/>
          </a:ln>
        </p:spPr>
      </p:pic>
      <p:cxnSp>
        <p:nvCxnSpPr>
          <p:cNvPr id="12" name="Straight Connector 11"/>
          <p:cNvCxnSpPr/>
          <p:nvPr/>
        </p:nvCxnSpPr>
        <p:spPr>
          <a:xfrm>
            <a:off x="457200" y="152400"/>
            <a:ext cx="8229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http://www.trainingclassics.com/admin/uploads/nypa.jpg"/>
          <p:cNvPicPr>
            <a:picLocks noChangeAspect="1" noChangeArrowheads="1"/>
          </p:cNvPicPr>
          <p:nvPr userDrawn="1"/>
        </p:nvPicPr>
        <p:blipFill>
          <a:blip r:embed="rId17" cstate="print"/>
          <a:srcRect/>
          <a:stretch>
            <a:fillRect/>
          </a:stretch>
        </p:blipFill>
        <p:spPr bwMode="auto">
          <a:xfrm>
            <a:off x="452072" y="6314944"/>
            <a:ext cx="662064" cy="435177"/>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 id="2147483663" r:id="rId1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1"/>
          </a:solidFill>
          <a:latin typeface="Arial" pitchFamily="34" charset="0"/>
          <a:cs typeface="Arial" pitchFamily="34" charset="0"/>
        </a:defRPr>
      </a:lvl2pPr>
      <a:lvl3pPr algn="ctr" rtl="0" eaLnBrk="0" fontAlgn="base" hangingPunct="0">
        <a:spcBef>
          <a:spcPct val="0"/>
        </a:spcBef>
        <a:spcAft>
          <a:spcPct val="0"/>
        </a:spcAft>
        <a:defRPr sz="3200" b="1">
          <a:solidFill>
            <a:schemeClr val="tx1"/>
          </a:solidFill>
          <a:latin typeface="Arial" pitchFamily="34" charset="0"/>
          <a:cs typeface="Arial" pitchFamily="34" charset="0"/>
        </a:defRPr>
      </a:lvl3pPr>
      <a:lvl4pPr algn="ctr" rtl="0" eaLnBrk="0" fontAlgn="base" hangingPunct="0">
        <a:spcBef>
          <a:spcPct val="0"/>
        </a:spcBef>
        <a:spcAft>
          <a:spcPct val="0"/>
        </a:spcAft>
        <a:defRPr sz="3200" b="1">
          <a:solidFill>
            <a:schemeClr val="tx1"/>
          </a:solidFill>
          <a:latin typeface="Arial" pitchFamily="34" charset="0"/>
          <a:cs typeface="Arial" pitchFamily="34" charset="0"/>
        </a:defRPr>
      </a:lvl4pPr>
      <a:lvl5pPr algn="ctr" rtl="0" eaLnBrk="0" fontAlgn="base" hangingPunct="0">
        <a:spcBef>
          <a:spcPct val="0"/>
        </a:spcBef>
        <a:spcAft>
          <a:spcPct val="0"/>
        </a:spcAft>
        <a:defRPr sz="3200" b="1">
          <a:solidFill>
            <a:schemeClr val="tx1"/>
          </a:solidFill>
          <a:latin typeface="Arial" pitchFamily="34" charset="0"/>
          <a:cs typeface="Arial" pitchFamily="34" charset="0"/>
        </a:defRPr>
      </a:lvl5pPr>
      <a:lvl6pPr marL="457200" algn="ctr" rtl="0" fontAlgn="base">
        <a:spcBef>
          <a:spcPct val="0"/>
        </a:spcBef>
        <a:spcAft>
          <a:spcPct val="0"/>
        </a:spcAft>
        <a:defRPr sz="3200" b="1">
          <a:solidFill>
            <a:schemeClr val="tx1"/>
          </a:solidFill>
          <a:latin typeface="Arial" pitchFamily="34" charset="0"/>
          <a:cs typeface="Arial" pitchFamily="34" charset="0"/>
        </a:defRPr>
      </a:lvl6pPr>
      <a:lvl7pPr marL="914400" algn="ctr" rtl="0" fontAlgn="base">
        <a:spcBef>
          <a:spcPct val="0"/>
        </a:spcBef>
        <a:spcAft>
          <a:spcPct val="0"/>
        </a:spcAft>
        <a:defRPr sz="3200" b="1">
          <a:solidFill>
            <a:schemeClr val="tx1"/>
          </a:solidFill>
          <a:latin typeface="Arial" pitchFamily="34" charset="0"/>
          <a:cs typeface="Arial" pitchFamily="34" charset="0"/>
        </a:defRPr>
      </a:lvl7pPr>
      <a:lvl8pPr marL="1371600" algn="ctr" rtl="0" fontAlgn="base">
        <a:spcBef>
          <a:spcPct val="0"/>
        </a:spcBef>
        <a:spcAft>
          <a:spcPct val="0"/>
        </a:spcAft>
        <a:defRPr sz="3200" b="1">
          <a:solidFill>
            <a:schemeClr val="tx1"/>
          </a:solidFill>
          <a:latin typeface="Arial" pitchFamily="34" charset="0"/>
          <a:cs typeface="Arial" pitchFamily="34" charset="0"/>
        </a:defRPr>
      </a:lvl8pPr>
      <a:lvl9pPr marL="1828800" algn="ctr" rtl="0" fontAlgn="base">
        <a:spcBef>
          <a:spcPct val="0"/>
        </a:spcBef>
        <a:spcAft>
          <a:spcPct val="0"/>
        </a:spcAft>
        <a:defRPr sz="3200" b="1">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DC291E"/>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18" Type="http://schemas.openxmlformats.org/officeDocument/2006/relationships/image" Target="../media/image67.png"/><Relationship Id="rId26" Type="http://schemas.openxmlformats.org/officeDocument/2006/relationships/image" Target="../media/image75.jpeg"/><Relationship Id="rId3" Type="http://schemas.openxmlformats.org/officeDocument/2006/relationships/image" Target="../media/image52.jpeg"/><Relationship Id="rId21" Type="http://schemas.openxmlformats.org/officeDocument/2006/relationships/image" Target="../media/image70.png"/><Relationship Id="rId34" Type="http://schemas.openxmlformats.org/officeDocument/2006/relationships/image" Target="../media/image83.jpe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jpeg"/><Relationship Id="rId25" Type="http://schemas.openxmlformats.org/officeDocument/2006/relationships/image" Target="../media/image74.jpeg"/><Relationship Id="rId33" Type="http://schemas.openxmlformats.org/officeDocument/2006/relationships/image" Target="../media/image82.jpeg"/><Relationship Id="rId2" Type="http://schemas.openxmlformats.org/officeDocument/2006/relationships/notesSlide" Target="../notesSlides/notesSlide24.xml"/><Relationship Id="rId16" Type="http://schemas.openxmlformats.org/officeDocument/2006/relationships/image" Target="../media/image65.jpeg"/><Relationship Id="rId20" Type="http://schemas.openxmlformats.org/officeDocument/2006/relationships/image" Target="../media/image69.png"/><Relationship Id="rId29"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png"/><Relationship Id="rId24" Type="http://schemas.openxmlformats.org/officeDocument/2006/relationships/image" Target="../media/image73.jpeg"/><Relationship Id="rId32" Type="http://schemas.openxmlformats.org/officeDocument/2006/relationships/image" Target="../media/image81.jpeg"/><Relationship Id="rId37" Type="http://schemas.openxmlformats.org/officeDocument/2006/relationships/image" Target="../media/image86.jpeg"/><Relationship Id="rId5" Type="http://schemas.openxmlformats.org/officeDocument/2006/relationships/image" Target="../media/image54.png"/><Relationship Id="rId15" Type="http://schemas.openxmlformats.org/officeDocument/2006/relationships/image" Target="../media/image64.jpeg"/><Relationship Id="rId23" Type="http://schemas.openxmlformats.org/officeDocument/2006/relationships/image" Target="../media/image72.jpeg"/><Relationship Id="rId28" Type="http://schemas.openxmlformats.org/officeDocument/2006/relationships/image" Target="../media/image77.jpeg"/><Relationship Id="rId36" Type="http://schemas.openxmlformats.org/officeDocument/2006/relationships/image" Target="../media/image85.jpeg"/><Relationship Id="rId10" Type="http://schemas.openxmlformats.org/officeDocument/2006/relationships/image" Target="../media/image59.jpeg"/><Relationship Id="rId19" Type="http://schemas.openxmlformats.org/officeDocument/2006/relationships/image" Target="../media/image68.png"/><Relationship Id="rId31" Type="http://schemas.openxmlformats.org/officeDocument/2006/relationships/image" Target="../media/image80.jpeg"/><Relationship Id="rId4" Type="http://schemas.openxmlformats.org/officeDocument/2006/relationships/image" Target="../media/image53.jpeg"/><Relationship Id="rId9" Type="http://schemas.openxmlformats.org/officeDocument/2006/relationships/image" Target="../media/image58.jpeg"/><Relationship Id="rId14" Type="http://schemas.openxmlformats.org/officeDocument/2006/relationships/image" Target="../media/image63.jpeg"/><Relationship Id="rId22" Type="http://schemas.openxmlformats.org/officeDocument/2006/relationships/image" Target="../media/image71.png"/><Relationship Id="rId27" Type="http://schemas.openxmlformats.org/officeDocument/2006/relationships/image" Target="../media/image76.jpeg"/><Relationship Id="rId30" Type="http://schemas.openxmlformats.org/officeDocument/2006/relationships/image" Target="../media/image79.jpeg"/><Relationship Id="rId35" Type="http://schemas.openxmlformats.org/officeDocument/2006/relationships/image" Target="../media/image84.png"/></Relationships>
</file>

<file path=ppt/slides/_rels/slide2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6.xml"/><Relationship Id="rId4" Type="http://schemas.openxmlformats.org/officeDocument/2006/relationships/image" Target="../media/image90.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6.xml"/><Relationship Id="rId5" Type="http://schemas.openxmlformats.org/officeDocument/2006/relationships/image" Target="../media/image94.png"/><Relationship Id="rId4" Type="http://schemas.openxmlformats.org/officeDocument/2006/relationships/image" Target="../media/image93.png"/></Relationships>
</file>

<file path=ppt/slides/_rels/slide3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01.jpeg"/><Relationship Id="rId4" Type="http://schemas.openxmlformats.org/officeDocument/2006/relationships/image" Target="../media/image100.png"/></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36.jpeg"/><Relationship Id="rId21" Type="http://schemas.openxmlformats.org/officeDocument/2006/relationships/image" Target="../media/image22.png"/><Relationship Id="rId34" Type="http://schemas.openxmlformats.org/officeDocument/2006/relationships/hyperlink" Target="http://www.contextweb.com/" TargetMode="External"/><Relationship Id="rId42" Type="http://schemas.openxmlformats.org/officeDocument/2006/relationships/hyperlink" Target="http://www.mindset-media.com/index.php" TargetMode="External"/><Relationship Id="rId47" Type="http://schemas.openxmlformats.org/officeDocument/2006/relationships/hyperlink" Target="http://www.reedbusiness.com/global/index.html" TargetMode="External"/><Relationship Id="rId50" Type="http://schemas.openxmlformats.org/officeDocument/2006/relationships/image" Target="../media/image42.jpeg"/><Relationship Id="rId55" Type="http://schemas.openxmlformats.org/officeDocument/2006/relationships/image" Target="../media/image45.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3.png"/><Relationship Id="rId38" Type="http://schemas.openxmlformats.org/officeDocument/2006/relationships/hyperlink" Target="http://www.idg.com/www/HomeNew.nsf/docs/about_IDG" TargetMode="External"/><Relationship Id="rId46" Type="http://schemas.openxmlformats.org/officeDocument/2006/relationships/image" Target="../media/image40.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41" Type="http://schemas.openxmlformats.org/officeDocument/2006/relationships/image" Target="../media/image37.png"/><Relationship Id="rId54" Type="http://schemas.openxmlformats.org/officeDocument/2006/relationships/hyperlink" Target="http://www.tremormedia.com/home.php"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hyperlink" Target="http://www.weather.com/" TargetMode="External"/><Relationship Id="rId37" Type="http://schemas.openxmlformats.org/officeDocument/2006/relationships/image" Target="../media/image35.png"/><Relationship Id="rId40" Type="http://schemas.openxmlformats.org/officeDocument/2006/relationships/hyperlink" Target="http://www.meredith.com/home.html" TargetMode="External"/><Relationship Id="rId45" Type="http://schemas.openxmlformats.org/officeDocument/2006/relationships/image" Target="../media/image39.png"/><Relationship Id="rId53" Type="http://schemas.openxmlformats.org/officeDocument/2006/relationships/image" Target="../media/image44.jpe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hyperlink" Target="http://www.iac.com/" TargetMode="External"/><Relationship Id="rId49" Type="http://schemas.openxmlformats.org/officeDocument/2006/relationships/hyperlink" Target="http://www.hulu.com/" TargetMode="External"/><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wmf"/><Relationship Id="rId44" Type="http://schemas.openxmlformats.org/officeDocument/2006/relationships/hyperlink" Target="http://www.planetoutinc.com/" TargetMode="External"/><Relationship Id="rId52" Type="http://schemas.openxmlformats.org/officeDocument/2006/relationships/image" Target="../media/image43.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4.png"/><Relationship Id="rId43" Type="http://schemas.openxmlformats.org/officeDocument/2006/relationships/image" Target="../media/image38.png"/><Relationship Id="rId48" Type="http://schemas.openxmlformats.org/officeDocument/2006/relationships/image" Target="../media/image41.jpeg"/><Relationship Id="rId56" Type="http://schemas.openxmlformats.org/officeDocument/2006/relationships/image" Target="../media/image46.jpeg"/><Relationship Id="rId8" Type="http://schemas.openxmlformats.org/officeDocument/2006/relationships/image" Target="../media/image9.png"/><Relationship Id="rId51" Type="http://schemas.openxmlformats.org/officeDocument/2006/relationships/hyperlink" Target="http://www.glam.com/" TargetMode="Externa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US" sz="5400" dirty="0" smtClean="0"/>
              <a:t>Your Challenge = </a:t>
            </a:r>
            <a:br>
              <a:rPr lang="en-US" sz="5400" dirty="0" smtClean="0"/>
            </a:br>
            <a:r>
              <a:rPr lang="en-US" sz="5400" dirty="0" smtClean="0"/>
              <a:t>Your Opportunity</a:t>
            </a:r>
          </a:p>
        </p:txBody>
      </p:sp>
      <p:sp>
        <p:nvSpPr>
          <p:cNvPr id="3" name="Subtitle 2"/>
          <p:cNvSpPr>
            <a:spLocks noGrp="1"/>
          </p:cNvSpPr>
          <p:nvPr>
            <p:ph type="subTitle" idx="1"/>
          </p:nvPr>
        </p:nvSpPr>
        <p:spPr/>
        <p:txBody>
          <a:bodyPr rtlCol="0">
            <a:normAutofit lnSpcReduction="10000"/>
          </a:bodyPr>
          <a:lstStyle/>
          <a:p>
            <a:pPr eaLnBrk="1" fontAlgn="auto" hangingPunct="1">
              <a:spcAft>
                <a:spcPts val="0"/>
              </a:spcAft>
              <a:defRPr/>
            </a:pPr>
            <a:r>
              <a:rPr lang="en-US" dirty="0" smtClean="0"/>
              <a:t>New York Press Association</a:t>
            </a:r>
          </a:p>
          <a:p>
            <a:pPr eaLnBrk="1" fontAlgn="auto" hangingPunct="1">
              <a:spcAft>
                <a:spcPts val="0"/>
              </a:spcAft>
              <a:defRPr/>
            </a:pPr>
            <a:r>
              <a:rPr lang="en-US" dirty="0" smtClean="0"/>
              <a:t>Saratoga Springs, NY</a:t>
            </a:r>
          </a:p>
          <a:p>
            <a:pPr eaLnBrk="1" fontAlgn="auto" hangingPunct="1">
              <a:spcAft>
                <a:spcPts val="0"/>
              </a:spcAft>
              <a:defRPr/>
            </a:pPr>
            <a:r>
              <a:rPr lang="en-US" dirty="0" smtClean="0"/>
              <a:t>March 26, 2010</a:t>
            </a:r>
          </a:p>
          <a:p>
            <a:pPr eaLnBrk="1" fontAlgn="auto" hangingPunct="1">
              <a:spcAft>
                <a:spcPts val="0"/>
              </a:spcAft>
              <a:defRPr/>
            </a:pP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title"/>
          </p:nvPr>
        </p:nvSpPr>
        <p:spPr/>
        <p:txBody>
          <a:bodyPr/>
          <a:lstStyle/>
          <a:p>
            <a:pPr eaLnBrk="1" hangingPunct="1">
              <a:defRPr/>
            </a:pPr>
            <a:r>
              <a:rPr lang="en-US" dirty="0" smtClean="0">
                <a:solidFill>
                  <a:schemeClr val="accent1">
                    <a:lumMod val="75000"/>
                  </a:schemeClr>
                </a:solidFill>
              </a:rPr>
              <a:t>Drivers of Internet Growth Include:  Ubiquity of Broadband…</a:t>
            </a:r>
          </a:p>
        </p:txBody>
      </p:sp>
      <p:sp>
        <p:nvSpPr>
          <p:cNvPr id="3076" name="TextBox 53"/>
          <p:cNvSpPr txBox="1">
            <a:spLocks noChangeArrowheads="1"/>
          </p:cNvSpPr>
          <p:nvPr/>
        </p:nvSpPr>
        <p:spPr bwMode="auto">
          <a:xfrm>
            <a:off x="838200" y="6488113"/>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3077" name="TextBox 54"/>
          <p:cNvSpPr txBox="1">
            <a:spLocks noChangeArrowheads="1"/>
          </p:cNvSpPr>
          <p:nvPr/>
        </p:nvSpPr>
        <p:spPr bwMode="auto">
          <a:xfrm>
            <a:off x="990600" y="6640513"/>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3078" name="TextBox 57"/>
          <p:cNvSpPr txBox="1">
            <a:spLocks noChangeArrowheads="1"/>
          </p:cNvSpPr>
          <p:nvPr/>
        </p:nvSpPr>
        <p:spPr bwMode="auto">
          <a:xfrm>
            <a:off x="685800" y="6488113"/>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graphicFrame>
        <p:nvGraphicFramePr>
          <p:cNvPr id="12" name="Chart Placeholder 11"/>
          <p:cNvGraphicFramePr>
            <a:graphicFrameLocks noGrp="1"/>
          </p:cNvGraphicFramePr>
          <p:nvPr>
            <p:ph type="chart" idx="1"/>
          </p:nvPr>
        </p:nvGraphicFramePr>
        <p:xfrm>
          <a:off x="0" y="1703070"/>
          <a:ext cx="4696460" cy="4251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3600450" y="1657350"/>
          <a:ext cx="5543550" cy="429768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Box 5"/>
          <p:cNvSpPr txBox="1">
            <a:spLocks noChangeArrowheads="1"/>
          </p:cNvSpPr>
          <p:nvPr/>
        </p:nvSpPr>
        <p:spPr bwMode="auto">
          <a:xfrm>
            <a:off x="319158" y="6026872"/>
            <a:ext cx="5967342" cy="230832"/>
          </a:xfrm>
          <a:prstGeom prst="rect">
            <a:avLst/>
          </a:prstGeom>
          <a:noFill/>
          <a:ln w="9525">
            <a:noFill/>
            <a:miter lim="800000"/>
            <a:headEnd/>
            <a:tailEnd/>
          </a:ln>
        </p:spPr>
        <p:txBody>
          <a:bodyPr wrap="square">
            <a:spAutoFit/>
          </a:bodyPr>
          <a:lstStyle/>
          <a:p>
            <a:pPr eaLnBrk="0" hangingPunct="0">
              <a:lnSpc>
                <a:spcPct val="90000"/>
              </a:lnSpc>
            </a:pPr>
            <a:r>
              <a:rPr lang="en-US" sz="1000" i="1" dirty="0">
                <a:latin typeface="Calibri" pitchFamily="34" charset="0"/>
              </a:rPr>
              <a:t>Source:  </a:t>
            </a:r>
            <a:r>
              <a:rPr lang="en-US" sz="1000" i="1" dirty="0" smtClean="0">
                <a:latin typeface="Calibri" pitchFamily="34" charset="0"/>
              </a:rPr>
              <a:t>Pew Internet &amp; American Life Project, Internet, Broadband, and Cell Phone Statistics, Jan. 5, 2010</a:t>
            </a:r>
            <a:endParaRPr lang="en-US" sz="1000" i="1" dirty="0">
              <a:latin typeface="Calibri" pitchFamily="34" charset="0"/>
            </a:endParaRPr>
          </a:p>
        </p:txBody>
      </p:sp>
      <p:sp>
        <p:nvSpPr>
          <p:cNvPr id="18" name="TextBox 17"/>
          <p:cNvSpPr txBox="1"/>
          <p:nvPr/>
        </p:nvSpPr>
        <p:spPr>
          <a:xfrm>
            <a:off x="2354580" y="4351704"/>
            <a:ext cx="1107996" cy="646331"/>
          </a:xfrm>
          <a:prstGeom prst="rect">
            <a:avLst/>
          </a:prstGeom>
          <a:noFill/>
        </p:spPr>
        <p:txBody>
          <a:bodyPr wrap="none" rtlCol="0">
            <a:spAutoFit/>
          </a:bodyPr>
          <a:lstStyle/>
          <a:p>
            <a:r>
              <a:rPr lang="en-US" sz="3600" dirty="0" smtClean="0"/>
              <a:t>74%</a:t>
            </a:r>
            <a:endParaRPr lang="en-US" sz="3600" dirty="0"/>
          </a:p>
        </p:txBody>
      </p:sp>
      <p:sp>
        <p:nvSpPr>
          <p:cNvPr id="19" name="TextBox 18"/>
          <p:cNvSpPr txBox="1"/>
          <p:nvPr/>
        </p:nvSpPr>
        <p:spPr>
          <a:xfrm>
            <a:off x="6496050" y="4351704"/>
            <a:ext cx="1107996" cy="646331"/>
          </a:xfrm>
          <a:prstGeom prst="rect">
            <a:avLst/>
          </a:prstGeom>
          <a:noFill/>
        </p:spPr>
        <p:txBody>
          <a:bodyPr wrap="none" rtlCol="0">
            <a:spAutoFit/>
          </a:bodyPr>
          <a:lstStyle/>
          <a:p>
            <a:r>
              <a:rPr lang="en-US" sz="3600" dirty="0" smtClean="0"/>
              <a:t>60%</a:t>
            </a:r>
            <a:endParaRPr lang="en-US" sz="3600" dirty="0"/>
          </a:p>
        </p:txBody>
      </p:sp>
      <p:sp>
        <p:nvSpPr>
          <p:cNvPr id="14" name="Slide Number Placeholder 5"/>
          <p:cNvSpPr txBox="1">
            <a:spLocks/>
          </p:cNvSpPr>
          <p:nvPr/>
        </p:nvSpPr>
        <p:spPr>
          <a:xfrm>
            <a:off x="457200" y="6356350"/>
            <a:ext cx="2133600" cy="365125"/>
          </a:xfrm>
          <a:prstGeom prst="rect">
            <a:avLst/>
          </a:prstGeom>
        </p:spPr>
        <p:txBody>
          <a:bodyPr/>
          <a:lstStyle>
            <a:lvl1pPr>
              <a:defRPr sz="105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smtClean="0">
                <a:ln>
                  <a:noFill/>
                </a:ln>
                <a:solidFill>
                  <a:schemeClr val="tx1"/>
                </a:solidFill>
                <a:effectLst/>
                <a:uLnTx/>
                <a:uFillTx/>
                <a:latin typeface="Arial" charset="0"/>
                <a:ea typeface="+mn-ea"/>
                <a:cs typeface="+mn-cs"/>
              </a:rPr>
              <a:t>p </a:t>
            </a:r>
            <a:fld id="{EE6791A4-1838-4EDF-BC43-1155F545CB26}" type="slidenum">
              <a:rPr kumimoji="0" lang="en-US" sz="105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sz="105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8"/>
          <p:cNvSpPr>
            <a:spLocks/>
          </p:cNvSpPr>
          <p:nvPr/>
        </p:nvSpPr>
        <p:spPr bwMode="auto">
          <a:xfrm>
            <a:off x="609600" y="285750"/>
            <a:ext cx="7924800" cy="781050"/>
          </a:xfrm>
          <a:prstGeom prst="rect">
            <a:avLst/>
          </a:prstGeom>
          <a:noFill/>
          <a:ln w="12700">
            <a:noFill/>
            <a:miter lim="800000"/>
            <a:headEnd/>
            <a:tailEnd/>
          </a:ln>
        </p:spPr>
        <p:txBody>
          <a:bodyPr lIns="37948" tIns="37948" rIns="37948" bIns="37948"/>
          <a:lstStyle/>
          <a:p>
            <a:pPr algn="ctr" defTabSz="455613" eaLnBrk="0" hangingPunct="0">
              <a:lnSpc>
                <a:spcPct val="90000"/>
              </a:lnSpc>
              <a:defRPr/>
            </a:pPr>
            <a:r>
              <a:rPr lang="en-US" sz="3600" b="1" dirty="0">
                <a:solidFill>
                  <a:schemeClr val="accent1">
                    <a:lumMod val="75000"/>
                  </a:schemeClr>
                </a:solidFill>
                <a:ea typeface="ヒラギノ明朝 ProN W6"/>
                <a:cs typeface="Arial" pitchFamily="34" charset="0"/>
                <a:sym typeface="Book Antiqua" pitchFamily="18" charset="0"/>
              </a:rPr>
              <a:t>… Mainstreaming of Digital Video…</a:t>
            </a:r>
          </a:p>
        </p:txBody>
      </p:sp>
      <p:sp>
        <p:nvSpPr>
          <p:cNvPr id="6148" name="Text Box 4"/>
          <p:cNvSpPr txBox="1">
            <a:spLocks noChangeArrowheads="1"/>
          </p:cNvSpPr>
          <p:nvPr/>
        </p:nvSpPr>
        <p:spPr bwMode="auto">
          <a:xfrm>
            <a:off x="2596619" y="936168"/>
            <a:ext cx="3950762" cy="590931"/>
          </a:xfrm>
          <a:prstGeom prst="rect">
            <a:avLst/>
          </a:prstGeom>
          <a:noFill/>
          <a:ln w="12700">
            <a:noFill/>
            <a:miter lim="800000"/>
            <a:headEnd/>
            <a:tailEnd/>
          </a:ln>
        </p:spPr>
        <p:txBody>
          <a:bodyPr wrap="none">
            <a:spAutoFit/>
          </a:bodyPr>
          <a:lstStyle/>
          <a:p>
            <a:pPr algn="ctr" eaLnBrk="0" hangingPunct="0">
              <a:lnSpc>
                <a:spcPct val="90000"/>
              </a:lnSpc>
            </a:pPr>
            <a:r>
              <a:rPr lang="en-US" sz="1800" b="1" dirty="0">
                <a:latin typeface="Arial" pitchFamily="34" charset="0"/>
                <a:cs typeface="Arial" pitchFamily="34" charset="0"/>
              </a:rPr>
              <a:t>US Monthly Video Streams Served</a:t>
            </a:r>
          </a:p>
          <a:p>
            <a:pPr algn="ctr" eaLnBrk="0" hangingPunct="0">
              <a:lnSpc>
                <a:spcPct val="90000"/>
              </a:lnSpc>
            </a:pPr>
            <a:r>
              <a:rPr lang="en-US" sz="1800" b="1" dirty="0">
                <a:latin typeface="Arial" pitchFamily="34" charset="0"/>
                <a:cs typeface="Arial" pitchFamily="34" charset="0"/>
              </a:rPr>
              <a:t>(Billions)</a:t>
            </a:r>
          </a:p>
        </p:txBody>
      </p:sp>
      <p:sp>
        <p:nvSpPr>
          <p:cNvPr id="6149" name="Text Box 5"/>
          <p:cNvSpPr txBox="1">
            <a:spLocks noChangeArrowheads="1"/>
          </p:cNvSpPr>
          <p:nvPr/>
        </p:nvSpPr>
        <p:spPr bwMode="auto">
          <a:xfrm>
            <a:off x="319159" y="5649682"/>
            <a:ext cx="4332148" cy="646331"/>
          </a:xfrm>
          <a:prstGeom prst="rect">
            <a:avLst/>
          </a:prstGeom>
          <a:noFill/>
          <a:ln w="9525">
            <a:noFill/>
            <a:miter lim="800000"/>
            <a:headEnd/>
            <a:tailEnd/>
          </a:ln>
        </p:spPr>
        <p:txBody>
          <a:bodyPr wrap="square">
            <a:spAutoFit/>
          </a:bodyPr>
          <a:lstStyle/>
          <a:p>
            <a:pPr eaLnBrk="0" hangingPunct="0">
              <a:lnSpc>
                <a:spcPct val="90000"/>
              </a:lnSpc>
            </a:pPr>
            <a:r>
              <a:rPr lang="en-US" sz="1000" i="1" dirty="0">
                <a:latin typeface="Calibri" pitchFamily="34" charset="0"/>
              </a:rPr>
              <a:t>Source:  “Nielsen: 9.5B Video Streams in November,” NewTeeVee.com, Dec. 30, 2008; “Nielsen </a:t>
            </a:r>
            <a:r>
              <a:rPr lang="en-US" sz="1000" i="1" dirty="0" err="1">
                <a:latin typeface="Calibri" pitchFamily="34" charset="0"/>
              </a:rPr>
              <a:t>Online's</a:t>
            </a:r>
            <a:r>
              <a:rPr lang="en-US" sz="1000" i="1" dirty="0">
                <a:latin typeface="Calibri" pitchFamily="34" charset="0"/>
              </a:rPr>
              <a:t> </a:t>
            </a:r>
            <a:r>
              <a:rPr lang="en-US" sz="1000" i="1" dirty="0" err="1">
                <a:latin typeface="Calibri" pitchFamily="34" charset="0"/>
              </a:rPr>
              <a:t>VideoCensus</a:t>
            </a:r>
            <a:r>
              <a:rPr lang="en-US" sz="1000" i="1" dirty="0">
                <a:latin typeface="Calibri" pitchFamily="34" charset="0"/>
              </a:rPr>
              <a:t>: Networks Failing To Reach Men Online,”  </a:t>
            </a:r>
            <a:r>
              <a:rPr lang="en-US" sz="1000" i="1" dirty="0" err="1">
                <a:latin typeface="Calibri" pitchFamily="34" charset="0"/>
              </a:rPr>
              <a:t>MediaPost</a:t>
            </a:r>
            <a:r>
              <a:rPr lang="en-US" sz="1000" i="1" dirty="0">
                <a:latin typeface="Calibri" pitchFamily="34" charset="0"/>
              </a:rPr>
              <a:t> </a:t>
            </a:r>
            <a:r>
              <a:rPr lang="en-US" sz="1000" i="1" dirty="0" err="1">
                <a:latin typeface="Calibri" pitchFamily="34" charset="0"/>
              </a:rPr>
              <a:t>Onlline</a:t>
            </a:r>
            <a:r>
              <a:rPr lang="en-US" sz="1000" i="1" dirty="0">
                <a:latin typeface="Calibri" pitchFamily="34" charset="0"/>
              </a:rPr>
              <a:t> Media Daily, Feb. 15, </a:t>
            </a:r>
            <a:r>
              <a:rPr lang="en-US" sz="1000" i="1" dirty="0" smtClean="0">
                <a:latin typeface="Calibri" pitchFamily="34" charset="0"/>
              </a:rPr>
              <a:t>2008; Nielsen </a:t>
            </a:r>
            <a:r>
              <a:rPr lang="en-US" sz="1000" i="1" dirty="0" err="1" smtClean="0">
                <a:latin typeface="Calibri" pitchFamily="34" charset="0"/>
              </a:rPr>
              <a:t>VideoCensus</a:t>
            </a:r>
            <a:r>
              <a:rPr lang="en-US" sz="1000" i="1" dirty="0" smtClean="0">
                <a:latin typeface="Calibri" pitchFamily="34" charset="0"/>
              </a:rPr>
              <a:t> Summary Report, Nov. 2009.</a:t>
            </a:r>
            <a:endParaRPr lang="en-US" sz="1000" i="1" dirty="0">
              <a:latin typeface="Calibri" pitchFamily="34" charset="0"/>
            </a:endParaRPr>
          </a:p>
        </p:txBody>
      </p:sp>
      <p:graphicFrame>
        <p:nvGraphicFramePr>
          <p:cNvPr id="9" name="Object 10"/>
          <p:cNvGraphicFramePr>
            <a:graphicFrameLocks noChangeAspect="1"/>
          </p:cNvGraphicFramePr>
          <p:nvPr/>
        </p:nvGraphicFramePr>
        <p:xfrm>
          <a:off x="762000" y="1231900"/>
          <a:ext cx="76200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6152" name="Text Box 8"/>
          <p:cNvSpPr txBox="1">
            <a:spLocks noChangeArrowheads="1"/>
          </p:cNvSpPr>
          <p:nvPr/>
        </p:nvSpPr>
        <p:spPr bwMode="auto">
          <a:xfrm>
            <a:off x="4800600" y="4710665"/>
            <a:ext cx="4029075" cy="1477328"/>
          </a:xfrm>
          <a:prstGeom prst="rect">
            <a:avLst/>
          </a:prstGeom>
          <a:noFill/>
          <a:ln w="9525">
            <a:solidFill>
              <a:schemeClr val="tx1"/>
            </a:solidFill>
            <a:miter lim="800000"/>
            <a:headEnd/>
            <a:tailEnd/>
          </a:ln>
        </p:spPr>
        <p:txBody>
          <a:bodyPr wrap="square">
            <a:spAutoFit/>
          </a:bodyPr>
          <a:lstStyle/>
          <a:p>
            <a:r>
              <a:rPr lang="en-US" sz="1800" b="1" dirty="0">
                <a:latin typeface="Calibri" pitchFamily="34" charset="0"/>
              </a:rPr>
              <a:t>Key November </a:t>
            </a:r>
            <a:r>
              <a:rPr lang="en-US" sz="1800" b="1" dirty="0" smtClean="0">
                <a:latin typeface="Calibri" pitchFamily="34" charset="0"/>
              </a:rPr>
              <a:t>2009 </a:t>
            </a:r>
            <a:r>
              <a:rPr lang="en-US" sz="1800" b="1" dirty="0">
                <a:latin typeface="Calibri" pitchFamily="34" charset="0"/>
              </a:rPr>
              <a:t>Data (Nielsen):</a:t>
            </a:r>
          </a:p>
          <a:p>
            <a:r>
              <a:rPr lang="en-US" sz="1800" dirty="0">
                <a:latin typeface="Calibri" pitchFamily="34" charset="0"/>
              </a:rPr>
              <a:t>Streams Served:  </a:t>
            </a:r>
            <a:r>
              <a:rPr lang="en-US" sz="1800" dirty="0" smtClean="0">
                <a:latin typeface="Calibri" pitchFamily="34" charset="0"/>
              </a:rPr>
              <a:t>11.2 </a:t>
            </a:r>
            <a:r>
              <a:rPr lang="en-US" sz="1800" dirty="0">
                <a:latin typeface="Calibri" pitchFamily="34" charset="0"/>
              </a:rPr>
              <a:t>billion</a:t>
            </a:r>
          </a:p>
          <a:p>
            <a:r>
              <a:rPr lang="en-US" sz="1800" dirty="0">
                <a:latin typeface="Calibri" pitchFamily="34" charset="0"/>
              </a:rPr>
              <a:t>Unique Viewers:  </a:t>
            </a:r>
            <a:r>
              <a:rPr lang="en-US" sz="1800" dirty="0" smtClean="0">
                <a:latin typeface="Calibri" pitchFamily="34" charset="0"/>
              </a:rPr>
              <a:t>138.4 </a:t>
            </a:r>
            <a:r>
              <a:rPr lang="en-US" sz="1800" dirty="0">
                <a:latin typeface="Calibri" pitchFamily="34" charset="0"/>
              </a:rPr>
              <a:t>million</a:t>
            </a:r>
          </a:p>
          <a:p>
            <a:r>
              <a:rPr lang="en-US" sz="1800" dirty="0">
                <a:latin typeface="Calibri" pitchFamily="34" charset="0"/>
              </a:rPr>
              <a:t>Streams/Viewer:  </a:t>
            </a:r>
            <a:r>
              <a:rPr lang="en-US" sz="1800" dirty="0" smtClean="0">
                <a:latin typeface="Calibri" pitchFamily="34" charset="0"/>
              </a:rPr>
              <a:t>80.8streams</a:t>
            </a:r>
            <a:endParaRPr lang="en-US" sz="1800" dirty="0">
              <a:latin typeface="Calibri" pitchFamily="34" charset="0"/>
            </a:endParaRPr>
          </a:p>
          <a:p>
            <a:r>
              <a:rPr lang="en-US" sz="1800" dirty="0">
                <a:latin typeface="Calibri" pitchFamily="34" charset="0"/>
              </a:rPr>
              <a:t>Time per Viewer:  </a:t>
            </a:r>
            <a:r>
              <a:rPr lang="en-US" sz="1800" dirty="0" smtClean="0">
                <a:latin typeface="Calibri" pitchFamily="34" charset="0"/>
              </a:rPr>
              <a:t>200.1 </a:t>
            </a:r>
            <a:r>
              <a:rPr lang="en-US" sz="1800" dirty="0">
                <a:latin typeface="Calibri" pitchFamily="34" charset="0"/>
              </a:rPr>
              <a:t>minutes</a:t>
            </a:r>
          </a:p>
        </p:txBody>
      </p:sp>
      <p:cxnSp>
        <p:nvCxnSpPr>
          <p:cNvPr id="11" name="Straight Arrow Connector 10"/>
          <p:cNvCxnSpPr/>
          <p:nvPr/>
        </p:nvCxnSpPr>
        <p:spPr>
          <a:xfrm flipV="1">
            <a:off x="2880360" y="1931670"/>
            <a:ext cx="1383030" cy="594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067935" y="1520190"/>
            <a:ext cx="1618615" cy="263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91840" y="2325975"/>
            <a:ext cx="697627" cy="400110"/>
          </a:xfrm>
          <a:prstGeom prst="rect">
            <a:avLst/>
          </a:prstGeom>
          <a:noFill/>
        </p:spPr>
        <p:txBody>
          <a:bodyPr wrap="none" rtlCol="0">
            <a:spAutoFit/>
          </a:bodyPr>
          <a:lstStyle/>
          <a:p>
            <a:r>
              <a:rPr lang="en-US" dirty="0" smtClean="0"/>
              <a:t>52%</a:t>
            </a:r>
            <a:endParaRPr lang="en-US" dirty="0"/>
          </a:p>
        </p:txBody>
      </p:sp>
      <p:sp>
        <p:nvSpPr>
          <p:cNvPr id="17" name="TextBox 16"/>
          <p:cNvSpPr txBox="1"/>
          <p:nvPr/>
        </p:nvSpPr>
        <p:spPr>
          <a:xfrm>
            <a:off x="5661263" y="1731615"/>
            <a:ext cx="697627" cy="400110"/>
          </a:xfrm>
          <a:prstGeom prst="rect">
            <a:avLst/>
          </a:prstGeom>
          <a:noFill/>
        </p:spPr>
        <p:txBody>
          <a:bodyPr wrap="none" rtlCol="0">
            <a:spAutoFit/>
          </a:bodyPr>
          <a:lstStyle/>
          <a:p>
            <a:r>
              <a:rPr lang="en-US" dirty="0" smtClean="0"/>
              <a:t>18%</a:t>
            </a:r>
            <a:endParaRPr lang="en-US" dirty="0"/>
          </a:p>
        </p:txBody>
      </p:sp>
      <p:sp>
        <p:nvSpPr>
          <p:cNvPr id="14" name="Slide Number Placeholder 5"/>
          <p:cNvSpPr txBox="1">
            <a:spLocks/>
          </p:cNvSpPr>
          <p:nvPr/>
        </p:nvSpPr>
        <p:spPr>
          <a:xfrm>
            <a:off x="457200" y="6356350"/>
            <a:ext cx="2133600" cy="365125"/>
          </a:xfrm>
          <a:prstGeom prst="rect">
            <a:avLst/>
          </a:prstGeom>
        </p:spPr>
        <p:txBody>
          <a:bodyPr/>
          <a:lstStyle>
            <a:lvl1pPr>
              <a:defRPr sz="105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smtClean="0">
                <a:ln>
                  <a:noFill/>
                </a:ln>
                <a:solidFill>
                  <a:schemeClr val="tx1"/>
                </a:solidFill>
                <a:effectLst/>
                <a:uLnTx/>
                <a:uFillTx/>
                <a:latin typeface="Arial" charset="0"/>
                <a:ea typeface="+mn-ea"/>
                <a:cs typeface="+mn-cs"/>
              </a:rPr>
              <a:t>p </a:t>
            </a:r>
            <a:fld id="{EE6791A4-1838-4EDF-BC43-1155F545CB26}" type="slidenum">
              <a:rPr kumimoji="0" lang="en-US" sz="105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sz="105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p:cNvSpPr>
          <p:nvPr/>
        </p:nvSpPr>
        <p:spPr bwMode="auto">
          <a:xfrm>
            <a:off x="457200" y="209550"/>
            <a:ext cx="8229600" cy="781050"/>
          </a:xfrm>
          <a:prstGeom prst="rect">
            <a:avLst/>
          </a:prstGeom>
          <a:noFill/>
          <a:ln w="12700">
            <a:noFill/>
            <a:miter lim="800000"/>
            <a:headEnd/>
            <a:tailEnd/>
          </a:ln>
        </p:spPr>
        <p:txBody>
          <a:bodyPr lIns="37948" tIns="37948" rIns="37948" bIns="37948"/>
          <a:lstStyle/>
          <a:p>
            <a:pPr algn="ctr" defTabSz="455613" eaLnBrk="0" hangingPunct="0">
              <a:lnSpc>
                <a:spcPct val="90000"/>
              </a:lnSpc>
              <a:defRPr/>
            </a:pPr>
            <a:r>
              <a:rPr lang="en-US" sz="3600" b="1" dirty="0">
                <a:solidFill>
                  <a:schemeClr val="accent1">
                    <a:lumMod val="75000"/>
                  </a:schemeClr>
                </a:solidFill>
                <a:ea typeface="ヒラギノ明朝 ProN W6"/>
                <a:cs typeface="Arial" pitchFamily="34" charset="0"/>
                <a:sym typeface="Book Antiqua" pitchFamily="18" charset="0"/>
              </a:rPr>
              <a:t>… </a:t>
            </a:r>
            <a:r>
              <a:rPr lang="en-US" sz="3600" b="1" dirty="0" smtClean="0">
                <a:solidFill>
                  <a:schemeClr val="accent1">
                    <a:lumMod val="75000"/>
                  </a:schemeClr>
                </a:solidFill>
                <a:ea typeface="ヒラギノ明朝 ProN W6"/>
                <a:cs typeface="Arial" pitchFamily="34" charset="0"/>
                <a:sym typeface="Book Antiqua" pitchFamily="18" charset="0"/>
              </a:rPr>
              <a:t>Growth </a:t>
            </a:r>
            <a:r>
              <a:rPr lang="en-US" sz="3600" b="1" dirty="0">
                <a:solidFill>
                  <a:schemeClr val="accent1">
                    <a:lumMod val="75000"/>
                  </a:schemeClr>
                </a:solidFill>
                <a:ea typeface="ヒラギノ明朝 ProN W6"/>
                <a:cs typeface="Arial" pitchFamily="34" charset="0"/>
                <a:sym typeface="Book Antiqua" pitchFamily="18" charset="0"/>
              </a:rPr>
              <a:t>of Social </a:t>
            </a:r>
            <a:r>
              <a:rPr lang="en-US" sz="3600" b="1" dirty="0" smtClean="0">
                <a:solidFill>
                  <a:schemeClr val="accent1">
                    <a:lumMod val="75000"/>
                  </a:schemeClr>
                </a:solidFill>
                <a:ea typeface="ヒラギノ明朝 ProN W6"/>
                <a:cs typeface="Arial" pitchFamily="34" charset="0"/>
                <a:sym typeface="Book Antiqua" pitchFamily="18" charset="0"/>
              </a:rPr>
              <a:t>Media…</a:t>
            </a:r>
            <a:endParaRPr lang="en-US" sz="3600" b="1" dirty="0">
              <a:solidFill>
                <a:schemeClr val="accent1">
                  <a:lumMod val="75000"/>
                </a:schemeClr>
              </a:solidFill>
              <a:ea typeface="ヒラギノ明朝 ProN W6"/>
              <a:cs typeface="Arial" pitchFamily="34" charset="0"/>
              <a:sym typeface="Book Antiqua" pitchFamily="18" charset="0"/>
            </a:endParaRPr>
          </a:p>
        </p:txBody>
      </p:sp>
      <p:cxnSp>
        <p:nvCxnSpPr>
          <p:cNvPr id="23" name="Straight Arrow Connector 22"/>
          <p:cNvCxnSpPr/>
          <p:nvPr/>
        </p:nvCxnSpPr>
        <p:spPr bwMode="auto">
          <a:xfrm rot="10800000">
            <a:off x="2667000" y="2772228"/>
            <a:ext cx="2362200" cy="304800"/>
          </a:xfrm>
          <a:prstGeom prst="straightConnector1">
            <a:avLst/>
          </a:prstGeom>
          <a:gradFill rotWithShape="1">
            <a:gsLst>
              <a:gs pos="0">
                <a:srgbClr val="5E1800"/>
              </a:gs>
              <a:gs pos="100000">
                <a:srgbClr val="CC3300"/>
              </a:gs>
            </a:gsLst>
            <a:lin ang="2700000" scaled="1"/>
          </a:gradFill>
          <a:ln w="12700" cap="flat" cmpd="sng" algn="ctr">
            <a:noFill/>
            <a:prstDash val="solid"/>
            <a:round/>
            <a:headEnd type="none" w="med" len="med"/>
            <a:tailEnd type="arrow"/>
          </a:ln>
          <a:effectLst>
            <a:outerShdw dist="35921" dir="2700000" algn="ctr" rotWithShape="0">
              <a:schemeClr val="bg2"/>
            </a:outerShdw>
          </a:effectLst>
        </p:spPr>
      </p:cxnSp>
      <p:sp>
        <p:nvSpPr>
          <p:cNvPr id="7173" name="Text Box 4"/>
          <p:cNvSpPr txBox="1">
            <a:spLocks noChangeArrowheads="1"/>
          </p:cNvSpPr>
          <p:nvPr/>
        </p:nvSpPr>
        <p:spPr bwMode="auto">
          <a:xfrm>
            <a:off x="801356" y="6084378"/>
            <a:ext cx="7239000" cy="228600"/>
          </a:xfrm>
          <a:prstGeom prst="rect">
            <a:avLst/>
          </a:prstGeom>
          <a:noFill/>
          <a:ln w="9525">
            <a:noFill/>
            <a:miter lim="800000"/>
            <a:headEnd/>
            <a:tailEnd/>
          </a:ln>
        </p:spPr>
        <p:txBody>
          <a:bodyPr anchor="b" anchorCtr="1">
            <a:spAutoFit/>
          </a:bodyPr>
          <a:lstStyle/>
          <a:p>
            <a:pPr eaLnBrk="0" hangingPunct="0">
              <a:lnSpc>
                <a:spcPct val="90000"/>
              </a:lnSpc>
            </a:pPr>
            <a:r>
              <a:rPr lang="en-US" sz="1000" i="1" dirty="0" smtClean="0">
                <a:latin typeface="Calibri" pitchFamily="34" charset="0"/>
                <a:cs typeface="Arial" pitchFamily="34" charset="0"/>
              </a:rPr>
              <a:t>Source:  </a:t>
            </a:r>
            <a:r>
              <a:rPr lang="en-US" sz="1000" i="1" dirty="0" err="1" smtClean="0">
                <a:latin typeface="Calibri" pitchFamily="34" charset="0"/>
                <a:cs typeface="Arial" pitchFamily="34" charset="0"/>
              </a:rPr>
              <a:t>comScore</a:t>
            </a:r>
            <a:r>
              <a:rPr lang="en-US" sz="1000" i="1" dirty="0" smtClean="0">
                <a:latin typeface="Calibri" pitchFamily="34" charset="0"/>
                <a:cs typeface="Arial" pitchFamily="34" charset="0"/>
              </a:rPr>
              <a:t> </a:t>
            </a:r>
            <a:r>
              <a:rPr lang="en-US" sz="1000" i="1" dirty="0" err="1" smtClean="0">
                <a:latin typeface="Calibri" pitchFamily="34" charset="0"/>
                <a:cs typeface="Arial" pitchFamily="34" charset="0"/>
              </a:rPr>
              <a:t>myMetrix</a:t>
            </a:r>
            <a:r>
              <a:rPr lang="en-US" sz="1000" i="1" dirty="0" smtClean="0">
                <a:latin typeface="Calibri" pitchFamily="34" charset="0"/>
                <a:cs typeface="Arial" pitchFamily="34" charset="0"/>
              </a:rPr>
              <a:t>, December 2009</a:t>
            </a:r>
            <a:endParaRPr lang="en-US" sz="1000" i="1" dirty="0">
              <a:latin typeface="Calibri" pitchFamily="34" charset="0"/>
              <a:cs typeface="Arial" pitchFamily="34" charset="0"/>
            </a:endParaRPr>
          </a:p>
        </p:txBody>
      </p:sp>
      <p:graphicFrame>
        <p:nvGraphicFramePr>
          <p:cNvPr id="9" name="Object 2"/>
          <p:cNvGraphicFramePr>
            <a:graphicFrameLocks noChangeAspect="1"/>
          </p:cNvGraphicFramePr>
          <p:nvPr/>
        </p:nvGraphicFramePr>
        <p:xfrm>
          <a:off x="985837" y="1263140"/>
          <a:ext cx="7700963" cy="5049838"/>
        </p:xfrm>
        <a:graphic>
          <a:graphicData uri="http://schemas.openxmlformats.org/drawingml/2006/chart">
            <c:chart xmlns:c="http://schemas.openxmlformats.org/drawingml/2006/chart" xmlns:r="http://schemas.openxmlformats.org/officeDocument/2006/relationships" r:id="rId3"/>
          </a:graphicData>
        </a:graphic>
      </p:graphicFrame>
      <p:sp>
        <p:nvSpPr>
          <p:cNvPr id="7174" name="Text Box 7"/>
          <p:cNvSpPr txBox="1">
            <a:spLocks noChangeArrowheads="1"/>
          </p:cNvSpPr>
          <p:nvPr/>
        </p:nvSpPr>
        <p:spPr bwMode="auto">
          <a:xfrm>
            <a:off x="1254972" y="856344"/>
            <a:ext cx="7263463" cy="369332"/>
          </a:xfrm>
          <a:prstGeom prst="rect">
            <a:avLst/>
          </a:prstGeom>
          <a:noFill/>
          <a:ln w="9525">
            <a:noFill/>
            <a:miter lim="800000"/>
            <a:headEnd/>
            <a:tailEnd/>
          </a:ln>
        </p:spPr>
        <p:txBody>
          <a:bodyPr wrap="none">
            <a:spAutoFit/>
          </a:bodyPr>
          <a:lstStyle/>
          <a:p>
            <a:r>
              <a:rPr lang="en-US" sz="1800" b="1" dirty="0" smtClean="0">
                <a:latin typeface="Arial" pitchFamily="34" charset="0"/>
                <a:cs typeface="Arial" pitchFamily="34" charset="0"/>
              </a:rPr>
              <a:t>US Audience </a:t>
            </a:r>
            <a:r>
              <a:rPr lang="en-US" sz="1800" b="1" dirty="0">
                <a:latin typeface="Arial" pitchFamily="34" charset="0"/>
                <a:cs typeface="Arial" pitchFamily="34" charset="0"/>
              </a:rPr>
              <a:t>for Top 10 Social </a:t>
            </a:r>
            <a:r>
              <a:rPr lang="en-US" sz="1800" b="1" dirty="0" smtClean="0">
                <a:latin typeface="Arial" pitchFamily="34" charset="0"/>
                <a:cs typeface="Arial" pitchFamily="34" charset="0"/>
              </a:rPr>
              <a:t>Networking Sites</a:t>
            </a:r>
            <a:r>
              <a:rPr lang="en-US" sz="1800" b="1" dirty="0">
                <a:latin typeface="Arial" pitchFamily="34" charset="0"/>
                <a:cs typeface="Arial" pitchFamily="34" charset="0"/>
              </a:rPr>
              <a:t>, </a:t>
            </a:r>
            <a:r>
              <a:rPr lang="en-US" sz="1800" b="1" dirty="0" smtClean="0">
                <a:latin typeface="Arial" pitchFamily="34" charset="0"/>
                <a:cs typeface="Arial" pitchFamily="34" charset="0"/>
              </a:rPr>
              <a:t>December 2009</a:t>
            </a:r>
            <a:endParaRPr lang="en-US" sz="1800" b="1" dirty="0">
              <a:latin typeface="Arial" pitchFamily="34" charset="0"/>
              <a:cs typeface="Arial" pitchFamily="34" charset="0"/>
            </a:endParaRPr>
          </a:p>
        </p:txBody>
      </p:sp>
      <p:sp>
        <p:nvSpPr>
          <p:cNvPr id="7175" name="Text Box 8"/>
          <p:cNvSpPr txBox="1">
            <a:spLocks noChangeArrowheads="1"/>
          </p:cNvSpPr>
          <p:nvPr/>
        </p:nvSpPr>
        <p:spPr bwMode="auto">
          <a:xfrm>
            <a:off x="3429000" y="1857828"/>
            <a:ext cx="5181600" cy="954107"/>
          </a:xfrm>
          <a:prstGeom prst="rect">
            <a:avLst/>
          </a:prstGeom>
          <a:noFill/>
          <a:ln w="9525">
            <a:solidFill>
              <a:schemeClr val="tx1"/>
            </a:solidFill>
            <a:miter lim="800000"/>
            <a:headEnd/>
            <a:tailEnd/>
          </a:ln>
        </p:spPr>
        <p:txBody>
          <a:bodyPr>
            <a:spAutoFit/>
          </a:bodyPr>
          <a:lstStyle/>
          <a:p>
            <a:pPr>
              <a:buFontTx/>
              <a:buChar char="•"/>
            </a:pPr>
            <a:r>
              <a:rPr lang="en-US" sz="1400" dirty="0">
                <a:latin typeface="Calibri" pitchFamily="34" charset="0"/>
              </a:rPr>
              <a:t>Total Social Media Audience:  </a:t>
            </a:r>
            <a:r>
              <a:rPr lang="en-US" sz="1400" dirty="0" smtClean="0">
                <a:latin typeface="Calibri" pitchFamily="34" charset="0"/>
              </a:rPr>
              <a:t>162M</a:t>
            </a:r>
            <a:r>
              <a:rPr lang="en-US" sz="1400" dirty="0">
                <a:latin typeface="Calibri" pitchFamily="34" charset="0"/>
              </a:rPr>
              <a:t>, or </a:t>
            </a:r>
            <a:r>
              <a:rPr lang="en-US" sz="1400" dirty="0" smtClean="0">
                <a:latin typeface="Calibri" pitchFamily="34" charset="0"/>
              </a:rPr>
              <a:t>79% reach of total US Internet audience</a:t>
            </a:r>
          </a:p>
          <a:p>
            <a:pPr>
              <a:buFontTx/>
              <a:buChar char="•"/>
            </a:pPr>
            <a:r>
              <a:rPr lang="en-US" sz="1400" dirty="0" smtClean="0">
                <a:latin typeface="Calibri" pitchFamily="34" charset="0"/>
              </a:rPr>
              <a:t>Audience growth leaders include </a:t>
            </a:r>
            <a:r>
              <a:rPr lang="en-US" sz="1400" dirty="0" err="1" smtClean="0">
                <a:latin typeface="Calibri" pitchFamily="34" charset="0"/>
              </a:rPr>
              <a:t>Facebook</a:t>
            </a:r>
            <a:r>
              <a:rPr lang="en-US" sz="1400" dirty="0" smtClean="0">
                <a:latin typeface="Calibri" pitchFamily="34" charset="0"/>
              </a:rPr>
              <a:t> (105% from Dec. 08-Dec 09); </a:t>
            </a:r>
            <a:r>
              <a:rPr lang="en-US" sz="1400" dirty="0" err="1" smtClean="0">
                <a:latin typeface="Calibri" pitchFamily="34" charset="0"/>
              </a:rPr>
              <a:t>Betawave</a:t>
            </a:r>
            <a:r>
              <a:rPr lang="en-US" sz="1400" dirty="0" smtClean="0">
                <a:latin typeface="Calibri" pitchFamily="34" charset="0"/>
              </a:rPr>
              <a:t> (401% growth); Twitter (921% growth)</a:t>
            </a:r>
            <a:endParaRPr lang="en-US" sz="1400" dirty="0">
              <a:latin typeface="Calibri" pitchFamily="34" charset="0"/>
            </a:endParaRPr>
          </a:p>
        </p:txBody>
      </p:sp>
      <p:sp>
        <p:nvSpPr>
          <p:cNvPr id="7176" name="Text Box 10"/>
          <p:cNvSpPr txBox="1">
            <a:spLocks noChangeArrowheads="1"/>
          </p:cNvSpPr>
          <p:nvPr/>
        </p:nvSpPr>
        <p:spPr bwMode="auto">
          <a:xfrm>
            <a:off x="2510630" y="1321451"/>
            <a:ext cx="4118770" cy="307777"/>
          </a:xfrm>
          <a:prstGeom prst="rect">
            <a:avLst/>
          </a:prstGeom>
          <a:noFill/>
          <a:ln w="9525">
            <a:noFill/>
            <a:miter lim="800000"/>
            <a:headEnd/>
            <a:tailEnd/>
          </a:ln>
        </p:spPr>
        <p:txBody>
          <a:bodyPr wrap="square">
            <a:spAutoFit/>
          </a:bodyPr>
          <a:lstStyle/>
          <a:p>
            <a:pPr algn="ctr"/>
            <a:r>
              <a:rPr lang="en-US" sz="1400" dirty="0"/>
              <a:t>Monthly </a:t>
            </a:r>
            <a:r>
              <a:rPr lang="en-US" sz="1400" dirty="0" smtClean="0"/>
              <a:t>US Unique Visitors (in </a:t>
            </a:r>
            <a:r>
              <a:rPr lang="en-US" sz="1400" dirty="0"/>
              <a:t>Millions)</a:t>
            </a:r>
          </a:p>
        </p:txBody>
      </p:sp>
      <p:sp>
        <p:nvSpPr>
          <p:cNvPr id="12" name="Slide Number Placeholder 5"/>
          <p:cNvSpPr txBox="1">
            <a:spLocks/>
          </p:cNvSpPr>
          <p:nvPr/>
        </p:nvSpPr>
        <p:spPr>
          <a:xfrm>
            <a:off x="457200" y="6356350"/>
            <a:ext cx="2133600" cy="365125"/>
          </a:xfrm>
          <a:prstGeom prst="rect">
            <a:avLst/>
          </a:prstGeom>
        </p:spPr>
        <p:txBody>
          <a:bodyPr/>
          <a:lstStyle>
            <a:lvl1pPr>
              <a:defRPr sz="105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smtClean="0">
                <a:ln>
                  <a:noFill/>
                </a:ln>
                <a:solidFill>
                  <a:schemeClr val="tx1"/>
                </a:solidFill>
                <a:effectLst/>
                <a:uLnTx/>
                <a:uFillTx/>
                <a:latin typeface="Arial" charset="0"/>
                <a:ea typeface="+mn-ea"/>
                <a:cs typeface="+mn-cs"/>
              </a:rPr>
              <a:t>p </a:t>
            </a:r>
            <a:fld id="{EE6791A4-1838-4EDF-BC43-1155F545CB26}" type="slidenum">
              <a:rPr kumimoji="0" lang="en-US" sz="105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05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p:nvGraphicFramePr>
        <p:xfrm>
          <a:off x="642938" y="1235075"/>
          <a:ext cx="7932737" cy="45466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8"/>
          <p:cNvSpPr>
            <a:spLocks noChangeArrowheads="1"/>
          </p:cNvSpPr>
          <p:nvPr/>
        </p:nvSpPr>
        <p:spPr bwMode="auto">
          <a:xfrm>
            <a:off x="497840" y="6055360"/>
            <a:ext cx="2092960" cy="230832"/>
          </a:xfrm>
          <a:prstGeom prst="rect">
            <a:avLst/>
          </a:prstGeom>
          <a:noFill/>
          <a:ln w="9525">
            <a:noFill/>
            <a:miter lim="800000"/>
            <a:headEnd/>
            <a:tailEnd/>
          </a:ln>
        </p:spPr>
        <p:txBody>
          <a:bodyPr wrap="square" anchor="b" anchorCtr="1">
            <a:spAutoFit/>
          </a:bodyPr>
          <a:lstStyle/>
          <a:p>
            <a:pPr eaLnBrk="0" hangingPunct="0">
              <a:lnSpc>
                <a:spcPct val="90000"/>
              </a:lnSpc>
            </a:pPr>
            <a:r>
              <a:rPr lang="en-US" sz="1000" i="1" dirty="0">
                <a:latin typeface="Calibri" pitchFamily="34" charset="0"/>
                <a:cs typeface="Arial" pitchFamily="34" charset="0"/>
              </a:rPr>
              <a:t>Source: </a:t>
            </a:r>
            <a:r>
              <a:rPr lang="en-US" sz="1000" i="1" dirty="0" err="1">
                <a:latin typeface="Calibri" pitchFamily="34" charset="0"/>
                <a:cs typeface="Arial" pitchFamily="34" charset="0"/>
              </a:rPr>
              <a:t>eMarketer</a:t>
            </a:r>
            <a:r>
              <a:rPr lang="en-US" sz="1000" i="1" dirty="0">
                <a:latin typeface="Calibri" pitchFamily="34" charset="0"/>
                <a:cs typeface="Arial" pitchFamily="34" charset="0"/>
              </a:rPr>
              <a:t>, October 2009</a:t>
            </a:r>
          </a:p>
        </p:txBody>
      </p:sp>
      <p:sp>
        <p:nvSpPr>
          <p:cNvPr id="5" name="Rectangle 8"/>
          <p:cNvSpPr>
            <a:spLocks/>
          </p:cNvSpPr>
          <p:nvPr/>
        </p:nvSpPr>
        <p:spPr bwMode="auto">
          <a:xfrm>
            <a:off x="914400" y="228600"/>
            <a:ext cx="7620000" cy="781050"/>
          </a:xfrm>
          <a:prstGeom prst="rect">
            <a:avLst/>
          </a:prstGeom>
          <a:noFill/>
          <a:ln w="12700">
            <a:noFill/>
            <a:miter lim="800000"/>
            <a:headEnd/>
            <a:tailEnd/>
          </a:ln>
        </p:spPr>
        <p:txBody>
          <a:bodyPr lIns="37948" tIns="37948" rIns="37948" bIns="37948"/>
          <a:lstStyle/>
          <a:p>
            <a:pPr algn="ctr" defTabSz="455613" eaLnBrk="0" hangingPunct="0">
              <a:lnSpc>
                <a:spcPct val="90000"/>
              </a:lnSpc>
              <a:defRPr/>
            </a:pPr>
            <a:r>
              <a:rPr lang="en-US" sz="3600" b="1" dirty="0" smtClean="0">
                <a:solidFill>
                  <a:schemeClr val="accent1">
                    <a:lumMod val="75000"/>
                  </a:schemeClr>
                </a:solidFill>
                <a:ea typeface="ヒラギノ明朝 ProN W6"/>
                <a:cs typeface="Arial" pitchFamily="34" charset="0"/>
                <a:sym typeface="Book Antiqua" pitchFamily="18" charset="0"/>
              </a:rPr>
              <a:t>…And Rise of the Mobile </a:t>
            </a:r>
            <a:r>
              <a:rPr lang="en-US" sz="3600" b="1" dirty="0" smtClean="0">
                <a:solidFill>
                  <a:schemeClr val="accent1">
                    <a:lumMod val="75000"/>
                  </a:schemeClr>
                </a:solidFill>
                <a:ea typeface="ヒラギノ明朝 ProN W6"/>
                <a:cs typeface="Arial" pitchFamily="34" charset="0"/>
                <a:sym typeface="Book Antiqua" pitchFamily="18" charset="0"/>
              </a:rPr>
              <a:t>Web</a:t>
            </a:r>
            <a:endParaRPr lang="en-US" sz="3600" b="1" dirty="0">
              <a:solidFill>
                <a:schemeClr val="accent1">
                  <a:lumMod val="75000"/>
                </a:schemeClr>
              </a:solidFill>
              <a:ea typeface="ヒラギノ明朝 ProN W6"/>
              <a:cs typeface="Arial" pitchFamily="34" charset="0"/>
              <a:sym typeface="Book Antiqua" pitchFamily="18" charset="0"/>
            </a:endParaRPr>
          </a:p>
        </p:txBody>
      </p:sp>
      <p:sp>
        <p:nvSpPr>
          <p:cNvPr id="8" name="Slide Number Placeholder 5"/>
          <p:cNvSpPr txBox="1">
            <a:spLocks/>
          </p:cNvSpPr>
          <p:nvPr/>
        </p:nvSpPr>
        <p:spPr>
          <a:xfrm>
            <a:off x="457200" y="6356350"/>
            <a:ext cx="2133600" cy="365125"/>
          </a:xfrm>
          <a:prstGeom prst="rect">
            <a:avLst/>
          </a:prstGeom>
        </p:spPr>
        <p:txBody>
          <a:bodyPr/>
          <a:lstStyle>
            <a:lvl1pPr>
              <a:defRPr sz="105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smtClean="0">
                <a:ln>
                  <a:noFill/>
                </a:ln>
                <a:solidFill>
                  <a:schemeClr val="tx1"/>
                </a:solidFill>
                <a:effectLst/>
                <a:uLnTx/>
                <a:uFillTx/>
                <a:latin typeface="Arial" charset="0"/>
                <a:ea typeface="+mn-ea"/>
                <a:cs typeface="+mn-cs"/>
              </a:rPr>
              <a:t>p </a:t>
            </a:r>
            <a:fld id="{EE6791A4-1838-4EDF-BC43-1155F545CB26}" type="slidenum">
              <a:rPr kumimoji="0" lang="en-US" sz="105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05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Up Arrow 61"/>
          <p:cNvSpPr/>
          <p:nvPr/>
        </p:nvSpPr>
        <p:spPr bwMode="auto">
          <a:xfrm>
            <a:off x="7432675" y="3789363"/>
            <a:ext cx="368300" cy="388937"/>
          </a:xfrm>
          <a:prstGeom prst="up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wrap="none" tIns="0" bIns="0" anchor="ctr"/>
          <a:lstStyle/>
          <a:p>
            <a:pPr eaLnBrk="0" hangingPunct="0">
              <a:defRPr/>
            </a:pPr>
            <a:endParaRPr lang="en-US" sz="1000" b="1" dirty="0">
              <a:solidFill>
                <a:schemeClr val="bg1"/>
              </a:solidFill>
            </a:endParaRPr>
          </a:p>
        </p:txBody>
      </p:sp>
      <p:sp>
        <p:nvSpPr>
          <p:cNvPr id="58" name="Up Arrow 57"/>
          <p:cNvSpPr/>
          <p:nvPr/>
        </p:nvSpPr>
        <p:spPr bwMode="auto">
          <a:xfrm>
            <a:off x="6886575" y="2520950"/>
            <a:ext cx="368300" cy="388938"/>
          </a:xfrm>
          <a:prstGeom prst="up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wrap="none" tIns="0" bIns="0" anchor="ctr"/>
          <a:lstStyle/>
          <a:p>
            <a:pPr eaLnBrk="0" hangingPunct="0">
              <a:defRPr/>
            </a:pPr>
            <a:endParaRPr lang="en-US" sz="1000" b="1" dirty="0">
              <a:solidFill>
                <a:schemeClr val="bg1"/>
              </a:solidFill>
            </a:endParaRPr>
          </a:p>
        </p:txBody>
      </p:sp>
      <p:sp>
        <p:nvSpPr>
          <p:cNvPr id="80" name="Title 1"/>
          <p:cNvSpPr txBox="1">
            <a:spLocks/>
          </p:cNvSpPr>
          <p:nvPr/>
        </p:nvSpPr>
        <p:spPr bwMode="auto">
          <a:xfrm>
            <a:off x="381000" y="0"/>
            <a:ext cx="8686800" cy="984250"/>
          </a:xfrm>
          <a:prstGeom prst="rect">
            <a:avLst/>
          </a:prstGeom>
          <a:noFill/>
          <a:ln w="9525">
            <a:noFill/>
            <a:miter lim="800000"/>
            <a:headEnd/>
            <a:tailEnd/>
          </a:ln>
        </p:spPr>
        <p:txBody>
          <a:bodyPr lIns="0" tIns="0" rIns="0" bIns="0" anchor="b"/>
          <a:lstStyle/>
          <a:p>
            <a:pPr defTabSz="457105">
              <a:defRPr/>
            </a:pPr>
            <a:endParaRPr lang="en-US" sz="3200" dirty="0">
              <a:solidFill>
                <a:schemeClr val="tx2"/>
              </a:solidFill>
              <a:latin typeface="+mj-lt"/>
              <a:ea typeface="ＭＳ Ｐゴシック" pitchFamily="-108" charset="-128"/>
              <a:cs typeface="ＭＳ Ｐゴシック" pitchFamily="-108" charset="-128"/>
            </a:endParaRPr>
          </a:p>
        </p:txBody>
      </p:sp>
      <p:sp>
        <p:nvSpPr>
          <p:cNvPr id="16386" name="Title 40"/>
          <p:cNvSpPr>
            <a:spLocks noGrp="1"/>
          </p:cNvSpPr>
          <p:nvPr>
            <p:ph type="title" idx="4294967295"/>
          </p:nvPr>
        </p:nvSpPr>
        <p:spPr>
          <a:xfrm>
            <a:off x="325862" y="381000"/>
            <a:ext cx="8477250" cy="609600"/>
          </a:xfrm>
        </p:spPr>
        <p:txBody>
          <a:bodyPr/>
          <a:lstStyle/>
          <a:p>
            <a:pPr eaLnBrk="1" hangingPunct="1">
              <a:defRPr/>
            </a:pPr>
            <a:r>
              <a:rPr lang="en-US" sz="3600" spc="-120" dirty="0" smtClean="0">
                <a:solidFill>
                  <a:schemeClr val="accent1">
                    <a:lumMod val="75000"/>
                  </a:schemeClr>
                </a:solidFill>
                <a:ea typeface="ＭＳ Ｐゴシック" pitchFamily="34" charset="-128"/>
              </a:rPr>
              <a:t>Ad Spend Lags Consumer Adoption</a:t>
            </a:r>
          </a:p>
        </p:txBody>
      </p:sp>
      <p:sp>
        <p:nvSpPr>
          <p:cNvPr id="11" name="Text Box 10"/>
          <p:cNvSpPr txBox="1">
            <a:spLocks noChangeArrowheads="1"/>
          </p:cNvSpPr>
          <p:nvPr>
            <p:custDataLst>
              <p:tags r:id="rId1"/>
            </p:custDataLst>
          </p:nvPr>
        </p:nvSpPr>
        <p:spPr bwMode="auto">
          <a:xfrm>
            <a:off x="763588" y="1193800"/>
            <a:ext cx="4646612" cy="331788"/>
          </a:xfrm>
          <a:prstGeom prst="rect">
            <a:avLst/>
          </a:prstGeom>
          <a:noFill/>
          <a:ln w="12700">
            <a:noFill/>
            <a:miter lim="800000"/>
            <a:headEnd/>
            <a:tailEnd/>
          </a:ln>
          <a:effectLst/>
        </p:spPr>
        <p:txBody>
          <a:bodyPr wrap="none" lIns="0" tIns="0" rIns="0" bIns="0"/>
          <a:lstStyle/>
          <a:p>
            <a:pPr defTabSz="914210" eaLnBrk="0" fontAlgn="auto" hangingPunct="0">
              <a:spcBef>
                <a:spcPts val="0"/>
              </a:spcBef>
              <a:spcAft>
                <a:spcPts val="0"/>
              </a:spcAft>
              <a:defRPr/>
            </a:pPr>
            <a:r>
              <a:rPr lang="en-US" sz="1600" b="1" kern="0" dirty="0">
                <a:solidFill>
                  <a:srgbClr val="7F7F7F"/>
                </a:solidFill>
                <a:latin typeface="+mj-lt"/>
                <a:ea typeface="ＭＳ Ｐゴシック" pitchFamily="-108" charset="-128"/>
                <a:cs typeface="ＭＳ Ｐゴシック" pitchFamily="-108" charset="-128"/>
              </a:rPr>
              <a:t>Time spent vs. ad spend for major media types (2009)</a:t>
            </a:r>
            <a:endParaRPr lang="en-US" sz="1600" b="1" kern="0" baseline="30000" dirty="0">
              <a:solidFill>
                <a:srgbClr val="7F7F7F"/>
              </a:solidFill>
              <a:latin typeface="+mj-lt"/>
              <a:ea typeface="ＭＳ Ｐゴシック" pitchFamily="-108" charset="-128"/>
              <a:cs typeface="ＭＳ Ｐゴシック" pitchFamily="-108" charset="-128"/>
            </a:endParaRPr>
          </a:p>
        </p:txBody>
      </p:sp>
      <p:sp>
        <p:nvSpPr>
          <p:cNvPr id="23" name="Up Arrow 22"/>
          <p:cNvSpPr/>
          <p:nvPr/>
        </p:nvSpPr>
        <p:spPr bwMode="auto">
          <a:xfrm rot="10800000">
            <a:off x="1276350" y="3852863"/>
            <a:ext cx="368300" cy="388937"/>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tIns="0" bIns="0" anchor="ctr"/>
          <a:lstStyle/>
          <a:p>
            <a:pPr eaLnBrk="0" hangingPunct="0">
              <a:defRPr/>
            </a:pPr>
            <a:endParaRPr lang="en-US" sz="1000" b="1" dirty="0">
              <a:solidFill>
                <a:schemeClr val="bg1"/>
              </a:solidFill>
            </a:endParaRPr>
          </a:p>
        </p:txBody>
      </p:sp>
      <p:sp>
        <p:nvSpPr>
          <p:cNvPr id="24" name="Up Arrow 23"/>
          <p:cNvSpPr/>
          <p:nvPr/>
        </p:nvSpPr>
        <p:spPr bwMode="auto">
          <a:xfrm rot="10800000">
            <a:off x="1800225" y="2655888"/>
            <a:ext cx="368300" cy="390525"/>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tIns="0" bIns="0" anchor="ctr"/>
          <a:lstStyle/>
          <a:p>
            <a:pPr eaLnBrk="0" hangingPunct="0">
              <a:defRPr/>
            </a:pPr>
            <a:endParaRPr lang="en-US" sz="1000" b="1" dirty="0">
              <a:solidFill>
                <a:schemeClr val="bg1"/>
              </a:solidFill>
            </a:endParaRPr>
          </a:p>
        </p:txBody>
      </p:sp>
      <p:sp>
        <p:nvSpPr>
          <p:cNvPr id="25" name="Up Arrow 24"/>
          <p:cNvSpPr/>
          <p:nvPr/>
        </p:nvSpPr>
        <p:spPr bwMode="auto">
          <a:xfrm rot="10800000">
            <a:off x="3136900" y="3497263"/>
            <a:ext cx="368300" cy="388937"/>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tIns="0" bIns="0" anchor="ctr"/>
          <a:lstStyle/>
          <a:p>
            <a:pPr eaLnBrk="0" hangingPunct="0">
              <a:defRPr/>
            </a:pPr>
            <a:endParaRPr lang="en-US" sz="1000" b="1" dirty="0">
              <a:solidFill>
                <a:schemeClr val="bg1"/>
              </a:solidFill>
            </a:endParaRPr>
          </a:p>
        </p:txBody>
      </p:sp>
      <p:sp>
        <p:nvSpPr>
          <p:cNvPr id="26" name="Up Arrow 25"/>
          <p:cNvSpPr/>
          <p:nvPr/>
        </p:nvSpPr>
        <p:spPr bwMode="auto">
          <a:xfrm rot="10800000">
            <a:off x="3670300" y="4152900"/>
            <a:ext cx="368300" cy="388938"/>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tIns="0" bIns="0" anchor="ctr"/>
          <a:lstStyle/>
          <a:p>
            <a:pPr eaLnBrk="0" hangingPunct="0">
              <a:defRPr/>
            </a:pPr>
            <a:endParaRPr lang="en-US" sz="1000" b="1" dirty="0">
              <a:solidFill>
                <a:schemeClr val="bg1"/>
              </a:solidFill>
            </a:endParaRPr>
          </a:p>
        </p:txBody>
      </p:sp>
      <p:sp>
        <p:nvSpPr>
          <p:cNvPr id="27" name="Up Arrow 26"/>
          <p:cNvSpPr/>
          <p:nvPr/>
        </p:nvSpPr>
        <p:spPr bwMode="auto">
          <a:xfrm rot="10800000">
            <a:off x="5045075" y="2209800"/>
            <a:ext cx="368300" cy="388938"/>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tIns="0" bIns="0" anchor="ctr"/>
          <a:lstStyle/>
          <a:p>
            <a:pPr eaLnBrk="0" hangingPunct="0">
              <a:defRPr/>
            </a:pPr>
            <a:endParaRPr lang="en-US" sz="1000" b="1" dirty="0">
              <a:solidFill>
                <a:schemeClr val="bg1"/>
              </a:solidFill>
            </a:endParaRPr>
          </a:p>
        </p:txBody>
      </p:sp>
      <p:sp>
        <p:nvSpPr>
          <p:cNvPr id="28" name="Up Arrow 27"/>
          <p:cNvSpPr/>
          <p:nvPr/>
        </p:nvSpPr>
        <p:spPr bwMode="auto">
          <a:xfrm rot="10800000">
            <a:off x="5565775" y="1589088"/>
            <a:ext cx="368300" cy="390525"/>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tIns="0" bIns="0" anchor="ctr"/>
          <a:lstStyle/>
          <a:p>
            <a:pPr eaLnBrk="0" hangingPunct="0">
              <a:defRPr/>
            </a:pPr>
            <a:endParaRPr lang="en-US" sz="1000" b="1" dirty="0">
              <a:solidFill>
                <a:schemeClr val="bg1"/>
              </a:solidFill>
            </a:endParaRPr>
          </a:p>
        </p:txBody>
      </p:sp>
      <p:sp>
        <p:nvSpPr>
          <p:cNvPr id="30" name="Rounded Rectangle 29"/>
          <p:cNvSpPr/>
          <p:nvPr/>
        </p:nvSpPr>
        <p:spPr bwMode="auto">
          <a:xfrm>
            <a:off x="723900" y="1770063"/>
            <a:ext cx="203200" cy="254000"/>
          </a:xfrm>
          <a:prstGeom prst="roundRect">
            <a:avLst/>
          </a:prstGeom>
          <a:solidFill>
            <a:schemeClr val="bg1">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wrap="none" tIns="0" bIns="0" anchor="ctr"/>
          <a:lstStyle/>
          <a:p>
            <a:pPr eaLnBrk="0" hangingPunct="0">
              <a:defRPr/>
            </a:pPr>
            <a:endParaRPr lang="en-US" sz="800" b="1" dirty="0">
              <a:solidFill>
                <a:schemeClr val="bg1"/>
              </a:solidFill>
            </a:endParaRPr>
          </a:p>
        </p:txBody>
      </p:sp>
      <p:sp>
        <p:nvSpPr>
          <p:cNvPr id="31" name="Rectangle 30"/>
          <p:cNvSpPr/>
          <p:nvPr/>
        </p:nvSpPr>
        <p:spPr>
          <a:xfrm>
            <a:off x="965200" y="1668463"/>
            <a:ext cx="1063625" cy="307975"/>
          </a:xfrm>
          <a:prstGeom prst="rect">
            <a:avLst/>
          </a:prstGeom>
        </p:spPr>
        <p:txBody>
          <a:bodyPr wrap="none">
            <a:spAutoFit/>
          </a:bodyPr>
          <a:lstStyle/>
          <a:p>
            <a:pPr defTabSz="457105">
              <a:defRPr/>
            </a:pPr>
            <a:r>
              <a:rPr lang="en-US" sz="1400" dirty="0">
                <a:solidFill>
                  <a:schemeClr val="tx1">
                    <a:lumMod val="75000"/>
                    <a:lumOff val="25000"/>
                  </a:schemeClr>
                </a:solidFill>
                <a:latin typeface="+mn-lt"/>
                <a:ea typeface="ＭＳ Ｐゴシック" pitchFamily="-108" charset="-128"/>
                <a:cs typeface="ＭＳ Ｐゴシック" pitchFamily="-108" charset="-128"/>
              </a:rPr>
              <a:t>Time spent</a:t>
            </a:r>
          </a:p>
        </p:txBody>
      </p:sp>
      <p:sp>
        <p:nvSpPr>
          <p:cNvPr id="32" name="Rounded Rectangle 31"/>
          <p:cNvSpPr/>
          <p:nvPr/>
        </p:nvSpPr>
        <p:spPr bwMode="auto">
          <a:xfrm>
            <a:off x="723900" y="2154238"/>
            <a:ext cx="203200" cy="254000"/>
          </a:xfrm>
          <a:prstGeom prst="roundRect">
            <a:avLst/>
          </a:prstGeom>
          <a:solidFill>
            <a:schemeClr val="bg1">
              <a:lumMod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wrap="none" tIns="0" bIns="0" anchor="ctr"/>
          <a:lstStyle/>
          <a:p>
            <a:pPr eaLnBrk="0" hangingPunct="0">
              <a:defRPr/>
            </a:pPr>
            <a:endParaRPr lang="en-US" sz="800" b="1" dirty="0">
              <a:solidFill>
                <a:schemeClr val="bg1"/>
              </a:solidFill>
            </a:endParaRPr>
          </a:p>
        </p:txBody>
      </p:sp>
      <p:sp>
        <p:nvSpPr>
          <p:cNvPr id="33" name="Rectangle 32"/>
          <p:cNvSpPr/>
          <p:nvPr/>
        </p:nvSpPr>
        <p:spPr>
          <a:xfrm>
            <a:off x="965200" y="2052638"/>
            <a:ext cx="941388" cy="307975"/>
          </a:xfrm>
          <a:prstGeom prst="rect">
            <a:avLst/>
          </a:prstGeom>
        </p:spPr>
        <p:txBody>
          <a:bodyPr wrap="none">
            <a:spAutoFit/>
          </a:bodyPr>
          <a:lstStyle/>
          <a:p>
            <a:pPr defTabSz="457105">
              <a:defRPr/>
            </a:pPr>
            <a:r>
              <a:rPr lang="en-US" sz="1400" dirty="0">
                <a:solidFill>
                  <a:schemeClr val="tx1">
                    <a:lumMod val="75000"/>
                    <a:lumOff val="25000"/>
                  </a:schemeClr>
                </a:solidFill>
                <a:latin typeface="+mn-lt"/>
                <a:ea typeface="ＭＳ Ｐゴシック" pitchFamily="-108" charset="-128"/>
                <a:cs typeface="ＭＳ Ｐゴシック" pitchFamily="-108" charset="-128"/>
              </a:rPr>
              <a:t>Ad spend</a:t>
            </a:r>
          </a:p>
        </p:txBody>
      </p:sp>
      <p:sp>
        <p:nvSpPr>
          <p:cNvPr id="43" name="TextBox 42"/>
          <p:cNvSpPr txBox="1"/>
          <p:nvPr/>
        </p:nvSpPr>
        <p:spPr>
          <a:xfrm>
            <a:off x="1449388" y="5519738"/>
            <a:ext cx="500062" cy="277812"/>
          </a:xfrm>
          <a:prstGeom prst="rect">
            <a:avLst/>
          </a:prstGeom>
          <a:noFill/>
        </p:spPr>
        <p:txBody>
          <a:bodyPr wrap="none">
            <a:spAutoFit/>
          </a:bodyPr>
          <a:lstStyle/>
          <a:p>
            <a:pPr algn="ctr">
              <a:defRPr/>
            </a:pPr>
            <a:r>
              <a:rPr lang="en-US" sz="1200" dirty="0">
                <a:solidFill>
                  <a:schemeClr val="tx1">
                    <a:lumMod val="65000"/>
                    <a:lumOff val="35000"/>
                  </a:schemeClr>
                </a:solidFill>
                <a:cs typeface="+mn-cs"/>
              </a:rPr>
              <a:t>Print</a:t>
            </a:r>
          </a:p>
        </p:txBody>
      </p:sp>
      <p:sp>
        <p:nvSpPr>
          <p:cNvPr id="45" name="TextBox 44"/>
          <p:cNvSpPr txBox="1"/>
          <p:nvPr/>
        </p:nvSpPr>
        <p:spPr>
          <a:xfrm>
            <a:off x="3309938" y="5519738"/>
            <a:ext cx="584200" cy="277812"/>
          </a:xfrm>
          <a:prstGeom prst="rect">
            <a:avLst/>
          </a:prstGeom>
          <a:noFill/>
        </p:spPr>
        <p:txBody>
          <a:bodyPr wrap="none">
            <a:spAutoFit/>
          </a:bodyPr>
          <a:lstStyle/>
          <a:p>
            <a:pPr algn="ctr">
              <a:defRPr/>
            </a:pPr>
            <a:r>
              <a:rPr lang="en-US" sz="1200" dirty="0">
                <a:solidFill>
                  <a:schemeClr val="tx1">
                    <a:lumMod val="65000"/>
                    <a:lumOff val="35000"/>
                  </a:schemeClr>
                </a:solidFill>
                <a:cs typeface="+mn-cs"/>
              </a:rPr>
              <a:t>Radio</a:t>
            </a:r>
          </a:p>
        </p:txBody>
      </p:sp>
      <p:sp>
        <p:nvSpPr>
          <p:cNvPr id="46" name="TextBox 45"/>
          <p:cNvSpPr txBox="1"/>
          <p:nvPr/>
        </p:nvSpPr>
        <p:spPr>
          <a:xfrm>
            <a:off x="5302250" y="5519738"/>
            <a:ext cx="382588" cy="277812"/>
          </a:xfrm>
          <a:prstGeom prst="rect">
            <a:avLst/>
          </a:prstGeom>
          <a:noFill/>
        </p:spPr>
        <p:txBody>
          <a:bodyPr wrap="none">
            <a:spAutoFit/>
          </a:bodyPr>
          <a:lstStyle/>
          <a:p>
            <a:pPr algn="ctr">
              <a:defRPr/>
            </a:pPr>
            <a:r>
              <a:rPr lang="en-US" sz="1200" dirty="0">
                <a:solidFill>
                  <a:schemeClr val="tx1">
                    <a:lumMod val="65000"/>
                    <a:lumOff val="35000"/>
                  </a:schemeClr>
                </a:solidFill>
                <a:cs typeface="+mn-cs"/>
              </a:rPr>
              <a:t>TV</a:t>
            </a:r>
          </a:p>
        </p:txBody>
      </p:sp>
      <p:sp>
        <p:nvSpPr>
          <p:cNvPr id="47" name="TextBox 46"/>
          <p:cNvSpPr txBox="1"/>
          <p:nvPr/>
        </p:nvSpPr>
        <p:spPr>
          <a:xfrm>
            <a:off x="7042150" y="5519738"/>
            <a:ext cx="627063" cy="277812"/>
          </a:xfrm>
          <a:prstGeom prst="rect">
            <a:avLst/>
          </a:prstGeom>
          <a:noFill/>
        </p:spPr>
        <p:txBody>
          <a:bodyPr wrap="none">
            <a:spAutoFit/>
          </a:bodyPr>
          <a:lstStyle/>
          <a:p>
            <a:pPr algn="ctr">
              <a:defRPr/>
            </a:pPr>
            <a:r>
              <a:rPr lang="en-US" sz="1200" dirty="0">
                <a:solidFill>
                  <a:schemeClr val="tx1">
                    <a:lumMod val="65000"/>
                    <a:lumOff val="35000"/>
                  </a:schemeClr>
                </a:solidFill>
                <a:cs typeface="+mn-cs"/>
              </a:rPr>
              <a:t>Online</a:t>
            </a:r>
          </a:p>
        </p:txBody>
      </p:sp>
      <p:grpSp>
        <p:nvGrpSpPr>
          <p:cNvPr id="2" name="Group 43"/>
          <p:cNvGrpSpPr>
            <a:grpSpLocks/>
          </p:cNvGrpSpPr>
          <p:nvPr/>
        </p:nvGrpSpPr>
        <p:grpSpPr bwMode="auto">
          <a:xfrm>
            <a:off x="850900" y="5405438"/>
            <a:ext cx="7389813" cy="120650"/>
            <a:chOff x="850924" y="4191990"/>
            <a:chExt cx="7390551" cy="91441"/>
          </a:xfrm>
        </p:grpSpPr>
        <p:cxnSp>
          <p:nvCxnSpPr>
            <p:cNvPr id="35" name="Straight Connector 34"/>
            <p:cNvCxnSpPr/>
            <p:nvPr/>
          </p:nvCxnSpPr>
          <p:spPr>
            <a:xfrm>
              <a:off x="855687" y="4191990"/>
              <a:ext cx="7385788" cy="1203"/>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a:off x="805998" y="4236916"/>
              <a:ext cx="91441" cy="1588"/>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6200000">
              <a:off x="8194960" y="4236916"/>
              <a:ext cx="91441" cy="1588"/>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a:off x="4476664" y="4236916"/>
              <a:ext cx="91441" cy="1588"/>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a:off x="2611166" y="4236917"/>
              <a:ext cx="91441" cy="1587"/>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a:off x="6400906" y="4236916"/>
              <a:ext cx="91441" cy="1588"/>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39"/>
          <p:cNvGrpSpPr>
            <a:grpSpLocks/>
          </p:cNvGrpSpPr>
          <p:nvPr/>
        </p:nvGrpSpPr>
        <p:grpSpPr bwMode="auto">
          <a:xfrm>
            <a:off x="1733550" y="2114550"/>
            <a:ext cx="6156325" cy="3294063"/>
            <a:chOff x="1733331" y="1750571"/>
            <a:chExt cx="6156022" cy="2470297"/>
          </a:xfrm>
        </p:grpSpPr>
        <p:sp>
          <p:nvSpPr>
            <p:cNvPr id="49" name="Rectangle 48"/>
            <p:cNvSpPr/>
            <p:nvPr/>
          </p:nvSpPr>
          <p:spPr bwMode="auto">
            <a:xfrm>
              <a:off x="1733331" y="2574400"/>
              <a:ext cx="531787" cy="1646468"/>
            </a:xfrm>
            <a:prstGeom prst="rect">
              <a:avLst/>
            </a:prstGeom>
            <a:solidFill>
              <a:schemeClr val="tx1">
                <a:lumMod val="50000"/>
                <a:lumOff val="50000"/>
              </a:schemeClr>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tIns="91440" bIns="0"/>
            <a:lstStyle/>
            <a:p>
              <a:pPr algn="ctr" eaLnBrk="0" hangingPunct="0">
                <a:defRPr/>
              </a:pPr>
              <a:r>
                <a:rPr lang="en-US" sz="1400" dirty="0">
                  <a:solidFill>
                    <a:schemeClr val="tx1"/>
                  </a:solidFill>
                  <a:latin typeface="+mj-lt"/>
                </a:rPr>
                <a:t>26%</a:t>
              </a:r>
            </a:p>
          </p:txBody>
        </p:sp>
        <p:sp>
          <p:nvSpPr>
            <p:cNvPr id="50" name="Rectangle 49"/>
            <p:cNvSpPr/>
            <p:nvPr/>
          </p:nvSpPr>
          <p:spPr bwMode="auto">
            <a:xfrm>
              <a:off x="5493934" y="1750571"/>
              <a:ext cx="531786" cy="2470297"/>
            </a:xfrm>
            <a:prstGeom prst="rect">
              <a:avLst/>
            </a:prstGeom>
            <a:solidFill>
              <a:schemeClr val="tx1">
                <a:lumMod val="50000"/>
                <a:lumOff val="50000"/>
              </a:schemeClr>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tIns="91440" bIns="0"/>
            <a:lstStyle/>
            <a:p>
              <a:pPr algn="ctr" eaLnBrk="0" hangingPunct="0">
                <a:defRPr/>
              </a:pPr>
              <a:r>
                <a:rPr lang="en-US" sz="1400" dirty="0">
                  <a:solidFill>
                    <a:schemeClr val="tx1"/>
                  </a:solidFill>
                  <a:latin typeface="+mj-lt"/>
                </a:rPr>
                <a:t>39%</a:t>
              </a:r>
            </a:p>
          </p:txBody>
        </p:sp>
        <p:sp>
          <p:nvSpPr>
            <p:cNvPr id="52" name="Rectangle 51"/>
            <p:cNvSpPr/>
            <p:nvPr/>
          </p:nvSpPr>
          <p:spPr bwMode="auto">
            <a:xfrm>
              <a:off x="3596964" y="3654188"/>
              <a:ext cx="531787" cy="566680"/>
            </a:xfrm>
            <a:prstGeom prst="rect">
              <a:avLst/>
            </a:prstGeom>
            <a:solidFill>
              <a:schemeClr val="tx1">
                <a:lumMod val="50000"/>
                <a:lumOff val="50000"/>
              </a:schemeClr>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tIns="91440" bIns="0"/>
            <a:lstStyle/>
            <a:p>
              <a:pPr algn="ctr" eaLnBrk="0" hangingPunct="0">
                <a:defRPr/>
              </a:pPr>
              <a:r>
                <a:rPr lang="en-US" sz="1400" dirty="0">
                  <a:solidFill>
                    <a:schemeClr val="tx1"/>
                  </a:solidFill>
                  <a:latin typeface="+mj-lt"/>
                </a:rPr>
                <a:t>9%</a:t>
              </a:r>
            </a:p>
          </p:txBody>
        </p:sp>
        <p:sp>
          <p:nvSpPr>
            <p:cNvPr id="54" name="Rectangle 53"/>
            <p:cNvSpPr/>
            <p:nvPr/>
          </p:nvSpPr>
          <p:spPr bwMode="auto">
            <a:xfrm>
              <a:off x="7357567" y="3398229"/>
              <a:ext cx="531786" cy="822639"/>
            </a:xfrm>
            <a:prstGeom prst="rect">
              <a:avLst/>
            </a:prstGeom>
            <a:solidFill>
              <a:schemeClr val="tx1">
                <a:lumMod val="50000"/>
                <a:lumOff val="50000"/>
              </a:schemeClr>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tIns="91440" bIns="0"/>
            <a:lstStyle/>
            <a:p>
              <a:pPr algn="ctr" eaLnBrk="0" hangingPunct="0">
                <a:defRPr/>
              </a:pPr>
              <a:r>
                <a:rPr lang="en-US" sz="1400" dirty="0">
                  <a:solidFill>
                    <a:schemeClr val="tx1"/>
                  </a:solidFill>
                  <a:latin typeface="+mj-lt"/>
                </a:rPr>
                <a:t>13%</a:t>
              </a:r>
            </a:p>
          </p:txBody>
        </p:sp>
      </p:grpSp>
      <p:grpSp>
        <p:nvGrpSpPr>
          <p:cNvPr id="4" name="Group 62"/>
          <p:cNvGrpSpPr>
            <a:grpSpLocks/>
          </p:cNvGrpSpPr>
          <p:nvPr/>
        </p:nvGrpSpPr>
        <p:grpSpPr bwMode="auto">
          <a:xfrm>
            <a:off x="1201738" y="2789238"/>
            <a:ext cx="6156325" cy="2622550"/>
            <a:chOff x="1201478" y="2755157"/>
            <a:chExt cx="6156248" cy="1965960"/>
          </a:xfrm>
        </p:grpSpPr>
        <p:sp>
          <p:nvSpPr>
            <p:cNvPr id="48" name="Rectangle 47"/>
            <p:cNvSpPr/>
            <p:nvPr/>
          </p:nvSpPr>
          <p:spPr bwMode="auto">
            <a:xfrm>
              <a:off x="1201478" y="3963056"/>
              <a:ext cx="531805" cy="758061"/>
            </a:xfrm>
            <a:prstGeom prst="rect">
              <a:avLst/>
            </a:prstGeom>
            <a:solidFill>
              <a:schemeClr val="bg1">
                <a:lumMod val="75000"/>
              </a:schemeClr>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tIns="91440" bIns="0"/>
            <a:lstStyle/>
            <a:p>
              <a:pPr algn="ctr" eaLnBrk="0" hangingPunct="0">
                <a:defRPr/>
              </a:pPr>
              <a:r>
                <a:rPr lang="en-US" sz="1400" dirty="0">
                  <a:solidFill>
                    <a:schemeClr val="tx1"/>
                  </a:solidFill>
                  <a:latin typeface="+mj-lt"/>
                </a:rPr>
                <a:t>12%</a:t>
              </a:r>
            </a:p>
          </p:txBody>
        </p:sp>
        <p:sp>
          <p:nvSpPr>
            <p:cNvPr id="51" name="Rectangle 50"/>
            <p:cNvSpPr/>
            <p:nvPr/>
          </p:nvSpPr>
          <p:spPr bwMode="auto">
            <a:xfrm>
              <a:off x="3065180" y="3706005"/>
              <a:ext cx="531805" cy="1015112"/>
            </a:xfrm>
            <a:prstGeom prst="rect">
              <a:avLst/>
            </a:prstGeom>
            <a:solidFill>
              <a:schemeClr val="bg1">
                <a:lumMod val="75000"/>
              </a:schemeClr>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tIns="91440" bIns="0"/>
            <a:lstStyle/>
            <a:p>
              <a:pPr algn="ctr" eaLnBrk="0" hangingPunct="0">
                <a:defRPr/>
              </a:pPr>
              <a:r>
                <a:rPr lang="en-US" sz="1400" dirty="0">
                  <a:solidFill>
                    <a:schemeClr val="tx1"/>
                  </a:solidFill>
                  <a:latin typeface="+mj-lt"/>
                </a:rPr>
                <a:t>16%</a:t>
              </a:r>
            </a:p>
          </p:txBody>
        </p:sp>
        <p:sp>
          <p:nvSpPr>
            <p:cNvPr id="53" name="Rectangle 52"/>
            <p:cNvSpPr/>
            <p:nvPr/>
          </p:nvSpPr>
          <p:spPr bwMode="auto">
            <a:xfrm>
              <a:off x="4962218" y="2755157"/>
              <a:ext cx="531806" cy="1965960"/>
            </a:xfrm>
            <a:prstGeom prst="rect">
              <a:avLst/>
            </a:prstGeom>
            <a:solidFill>
              <a:schemeClr val="bg1">
                <a:lumMod val="75000"/>
              </a:schemeClr>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tIns="91440" bIns="0"/>
            <a:lstStyle/>
            <a:p>
              <a:pPr algn="ctr" eaLnBrk="0" hangingPunct="0">
                <a:defRPr/>
              </a:pPr>
              <a:r>
                <a:rPr lang="en-US" sz="1400" dirty="0">
                  <a:solidFill>
                    <a:schemeClr val="tx1"/>
                  </a:solidFill>
                  <a:latin typeface="+mj-lt"/>
                </a:rPr>
                <a:t>31%</a:t>
              </a:r>
            </a:p>
          </p:txBody>
        </p:sp>
        <p:sp>
          <p:nvSpPr>
            <p:cNvPr id="55" name="Rectangle 54"/>
            <p:cNvSpPr/>
            <p:nvPr/>
          </p:nvSpPr>
          <p:spPr bwMode="auto">
            <a:xfrm>
              <a:off x="6825920" y="2946754"/>
              <a:ext cx="531806" cy="1774363"/>
            </a:xfrm>
            <a:prstGeom prst="rect">
              <a:avLst/>
            </a:prstGeom>
            <a:solidFill>
              <a:schemeClr val="bg1">
                <a:lumMod val="75000"/>
              </a:schemeClr>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tIns="91440" bIns="0"/>
            <a:lstStyle/>
            <a:p>
              <a:pPr algn="ctr" eaLnBrk="0" hangingPunct="0">
                <a:defRPr/>
              </a:pPr>
              <a:r>
                <a:rPr lang="en-US" sz="1400" dirty="0">
                  <a:solidFill>
                    <a:schemeClr val="tx1"/>
                  </a:solidFill>
                  <a:latin typeface="+mj-lt"/>
                </a:rPr>
                <a:t>28%</a:t>
              </a:r>
            </a:p>
          </p:txBody>
        </p:sp>
      </p:grpSp>
      <p:sp>
        <p:nvSpPr>
          <p:cNvPr id="56" name="TextBox 55"/>
          <p:cNvSpPr txBox="1"/>
          <p:nvPr/>
        </p:nvSpPr>
        <p:spPr>
          <a:xfrm>
            <a:off x="924861" y="6025575"/>
            <a:ext cx="7108036" cy="246221"/>
          </a:xfrm>
          <a:prstGeom prst="rect">
            <a:avLst/>
          </a:prstGeom>
          <a:noFill/>
        </p:spPr>
        <p:txBody>
          <a:bodyPr wrap="none" anchor="b">
            <a:spAutoFit/>
          </a:bodyPr>
          <a:lstStyle/>
          <a:p>
            <a:pPr>
              <a:defRPr/>
            </a:pPr>
            <a:r>
              <a:rPr lang="en-US" sz="1000" dirty="0">
                <a:solidFill>
                  <a:schemeClr val="tx1">
                    <a:lumMod val="65000"/>
                    <a:lumOff val="35000"/>
                  </a:schemeClr>
                </a:solidFill>
                <a:latin typeface="+mj-lt"/>
                <a:cs typeface="+mn-cs"/>
              </a:rPr>
              <a:t>Sources:  Time spent is per NA </a:t>
            </a:r>
            <a:r>
              <a:rPr lang="en-US" sz="1000" dirty="0" err="1">
                <a:solidFill>
                  <a:schemeClr val="tx1">
                    <a:lumMod val="65000"/>
                    <a:lumOff val="35000"/>
                  </a:schemeClr>
                </a:solidFill>
                <a:latin typeface="+mj-lt"/>
                <a:cs typeface="+mn-cs"/>
              </a:rPr>
              <a:t>Technographics</a:t>
            </a:r>
            <a:r>
              <a:rPr lang="en-US" sz="1000" dirty="0">
                <a:solidFill>
                  <a:schemeClr val="tx1">
                    <a:lumMod val="65000"/>
                    <a:lumOff val="35000"/>
                  </a:schemeClr>
                </a:solidFill>
                <a:latin typeface="+mj-lt"/>
                <a:cs typeface="+mn-cs"/>
              </a:rPr>
              <a:t> (2009); Ad spend is per VSS (2009 Mid-Term Update); Opportunity is Yahoo! estimate.</a:t>
            </a:r>
          </a:p>
        </p:txBody>
      </p:sp>
      <p:sp>
        <p:nvSpPr>
          <p:cNvPr id="64" name="Rectangle 63"/>
          <p:cNvSpPr/>
          <p:nvPr/>
        </p:nvSpPr>
        <p:spPr bwMode="auto">
          <a:xfrm>
            <a:off x="6831013" y="3048000"/>
            <a:ext cx="531812" cy="2363788"/>
          </a:xfrm>
          <a:prstGeom prst="rect">
            <a:avLst/>
          </a:prstGeom>
          <a:solidFill>
            <a:srgbClr val="FFC000"/>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tIns="91440" bIns="0"/>
          <a:lstStyle/>
          <a:p>
            <a:pPr algn="ctr" eaLnBrk="0" hangingPunct="0">
              <a:defRPr/>
            </a:pPr>
            <a:r>
              <a:rPr lang="en-US" sz="1600" b="1" dirty="0">
                <a:solidFill>
                  <a:schemeClr val="bg1"/>
                </a:solidFill>
                <a:latin typeface="+mj-lt"/>
              </a:rPr>
              <a:t>28%</a:t>
            </a:r>
          </a:p>
        </p:txBody>
      </p:sp>
      <p:sp>
        <p:nvSpPr>
          <p:cNvPr id="65" name="Rectangle 64"/>
          <p:cNvSpPr/>
          <p:nvPr/>
        </p:nvSpPr>
        <p:spPr bwMode="auto">
          <a:xfrm>
            <a:off x="7361238" y="4316413"/>
            <a:ext cx="531812" cy="1095375"/>
          </a:xfrm>
          <a:prstGeom prst="rect">
            <a:avLst/>
          </a:prstGeom>
          <a:solidFill>
            <a:srgbClr val="7030A0"/>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tIns="91440" bIns="0"/>
          <a:lstStyle/>
          <a:p>
            <a:pPr algn="ctr" eaLnBrk="0" hangingPunct="0">
              <a:defRPr/>
            </a:pPr>
            <a:r>
              <a:rPr lang="en-US" sz="1600" b="1" dirty="0">
                <a:solidFill>
                  <a:schemeClr val="bg1"/>
                </a:solidFill>
                <a:latin typeface="+mj-lt"/>
              </a:rPr>
              <a:t>13%</a:t>
            </a:r>
          </a:p>
        </p:txBody>
      </p:sp>
      <p:sp>
        <p:nvSpPr>
          <p:cNvPr id="63" name="Explosion 2 62"/>
          <p:cNvSpPr/>
          <p:nvPr/>
        </p:nvSpPr>
        <p:spPr>
          <a:xfrm>
            <a:off x="5684838" y="588491"/>
            <a:ext cx="3523166" cy="215994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$30 billion</a:t>
            </a:r>
          </a:p>
          <a:p>
            <a:pPr algn="ctr"/>
            <a:r>
              <a:rPr lang="en-US" b="1" dirty="0" smtClean="0">
                <a:solidFill>
                  <a:schemeClr val="tx1"/>
                </a:solidFill>
              </a:rPr>
              <a:t>opportunity</a:t>
            </a:r>
            <a:endParaRPr lang="en-US"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1000"/>
                                        <p:tgtEl>
                                          <p:spTgt spid="58"/>
                                        </p:tgtEl>
                                      </p:cBhvr>
                                    </p:animEffect>
                                    <p:anim calcmode="lin" valueType="num">
                                      <p:cBhvr>
                                        <p:cTn id="48" dur="1000" fill="hold"/>
                                        <p:tgtEl>
                                          <p:spTgt spid="58"/>
                                        </p:tgtEl>
                                        <p:attrNameLst>
                                          <p:attrName>ppt_x</p:attrName>
                                        </p:attrNameLst>
                                      </p:cBhvr>
                                      <p:tavLst>
                                        <p:tav tm="0">
                                          <p:val>
                                            <p:strVal val="#ppt_x"/>
                                          </p:val>
                                        </p:tav>
                                        <p:tav tm="100000">
                                          <p:val>
                                            <p:strVal val="#ppt_x"/>
                                          </p:val>
                                        </p:tav>
                                      </p:tavLst>
                                    </p:anim>
                                    <p:anim calcmode="lin" valueType="num">
                                      <p:cBhvr>
                                        <p:cTn id="49" dur="1000" fill="hold"/>
                                        <p:tgtEl>
                                          <p:spTgt spid="5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1000"/>
                                        <p:tgtEl>
                                          <p:spTgt spid="62"/>
                                        </p:tgtEl>
                                      </p:cBhvr>
                                    </p:animEffect>
                                    <p:anim calcmode="lin" valueType="num">
                                      <p:cBhvr>
                                        <p:cTn id="53" dur="1000" fill="hold"/>
                                        <p:tgtEl>
                                          <p:spTgt spid="62"/>
                                        </p:tgtEl>
                                        <p:attrNameLst>
                                          <p:attrName>ppt_x</p:attrName>
                                        </p:attrNameLst>
                                      </p:cBhvr>
                                      <p:tavLst>
                                        <p:tav tm="0">
                                          <p:val>
                                            <p:strVal val="#ppt_x"/>
                                          </p:val>
                                        </p:tav>
                                        <p:tav tm="100000">
                                          <p:val>
                                            <p:strVal val="#ppt_x"/>
                                          </p:val>
                                        </p:tav>
                                      </p:tavLst>
                                    </p:anim>
                                    <p:anim calcmode="lin" valueType="num">
                                      <p:cBhvr>
                                        <p:cTn id="54" dur="1000" fill="hold"/>
                                        <p:tgtEl>
                                          <p:spTgt spid="62"/>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1000"/>
                                        <p:tgtEl>
                                          <p:spTgt spid="6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1" nodeType="click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dissolve">
                                      <p:cBhvr>
                                        <p:cTn id="65"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8" grpId="0" animBg="1"/>
      <p:bldP spid="23" grpId="0" animBg="1"/>
      <p:bldP spid="24" grpId="0" animBg="1"/>
      <p:bldP spid="25" grpId="0" animBg="1"/>
      <p:bldP spid="26" grpId="0" animBg="1"/>
      <p:bldP spid="27" grpId="0" animBg="1"/>
      <p:bldP spid="28" grpId="0" animBg="1"/>
      <p:bldP spid="64" grpId="0" animBg="1"/>
      <p:bldP spid="65" grpId="0" animBg="1"/>
      <p:bldP spid="6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3"/>
          <p:cNvSpPr>
            <a:spLocks noGrp="1" noChangeArrowheads="1"/>
          </p:cNvSpPr>
          <p:nvPr>
            <p:ph type="title"/>
          </p:nvPr>
        </p:nvSpPr>
        <p:spPr>
          <a:xfrm>
            <a:off x="264160" y="228600"/>
            <a:ext cx="8686800" cy="762000"/>
          </a:xfrm>
        </p:spPr>
        <p:txBody>
          <a:bodyPr/>
          <a:lstStyle/>
          <a:p>
            <a:pPr eaLnBrk="1" hangingPunct="1"/>
            <a:r>
              <a:rPr lang="en-GB" altLang="zh-CN" dirty="0" smtClean="0">
                <a:solidFill>
                  <a:schemeClr val="accent1">
                    <a:lumMod val="75000"/>
                  </a:schemeClr>
                </a:solidFill>
              </a:rPr>
              <a:t>...But Online Share Is Shift Speeding Up</a:t>
            </a:r>
          </a:p>
        </p:txBody>
      </p:sp>
      <p:graphicFrame>
        <p:nvGraphicFramePr>
          <p:cNvPr id="24578" name="Object 32"/>
          <p:cNvGraphicFramePr>
            <a:graphicFrameLocks noChangeAspect="1"/>
          </p:cNvGraphicFramePr>
          <p:nvPr/>
        </p:nvGraphicFramePr>
        <p:xfrm>
          <a:off x="685800" y="1465944"/>
          <a:ext cx="7297057" cy="4750588"/>
        </p:xfrm>
        <a:graphic>
          <a:graphicData uri="http://schemas.openxmlformats.org/presentationml/2006/ole">
            <p:oleObj spid="_x0000_s69634" name="Worksheet" r:id="rId4" imgW="6019816" imgH="3924381" progId="Excel.Sheet.8">
              <p:embed/>
            </p:oleObj>
          </a:graphicData>
        </a:graphic>
      </p:graphicFrame>
      <p:sp>
        <p:nvSpPr>
          <p:cNvPr id="24580" name="Rectangle 35"/>
          <p:cNvSpPr>
            <a:spLocks noChangeArrowheads="1"/>
          </p:cNvSpPr>
          <p:nvPr/>
        </p:nvSpPr>
        <p:spPr bwMode="gray">
          <a:xfrm rot="-5400000">
            <a:off x="-407670" y="2952750"/>
            <a:ext cx="1922463" cy="436563"/>
          </a:xfrm>
          <a:prstGeom prst="rect">
            <a:avLst/>
          </a:prstGeom>
          <a:noFill/>
          <a:ln w="3175">
            <a:noFill/>
            <a:miter lim="800000"/>
            <a:headEnd/>
            <a:tailEnd/>
          </a:ln>
        </p:spPr>
        <p:txBody>
          <a:bodyPr wrap="none" lIns="89992" tIns="46796" rIns="89992" bIns="46796" anchor="ctr"/>
          <a:lstStyle/>
          <a:p>
            <a:pPr marL="225425" indent="-225425" algn="ctr" defTabSz="1358900" eaLnBrk="0" hangingPunct="0">
              <a:spcBef>
                <a:spcPct val="30000"/>
              </a:spcBef>
              <a:buClr>
                <a:srgbClr val="4C2600"/>
              </a:buClr>
            </a:pPr>
            <a:r>
              <a:rPr lang="en-US" altLang="zh-CN" sz="2400" dirty="0">
                <a:solidFill>
                  <a:srgbClr val="000000"/>
                </a:solidFill>
              </a:rPr>
              <a:t>$ Billions</a:t>
            </a:r>
          </a:p>
        </p:txBody>
      </p:sp>
      <p:sp>
        <p:nvSpPr>
          <p:cNvPr id="24581" name="Rectangle 37"/>
          <p:cNvSpPr>
            <a:spLocks noChangeArrowheads="1"/>
          </p:cNvSpPr>
          <p:nvPr/>
        </p:nvSpPr>
        <p:spPr bwMode="gray">
          <a:xfrm>
            <a:off x="4263558" y="2209800"/>
            <a:ext cx="609600" cy="385763"/>
          </a:xfrm>
          <a:prstGeom prst="rect">
            <a:avLst/>
          </a:prstGeom>
          <a:noFill/>
          <a:ln w="3175">
            <a:noFill/>
            <a:miter lim="800000"/>
            <a:headEnd/>
            <a:tailEnd/>
          </a:ln>
        </p:spPr>
        <p:txBody>
          <a:bodyPr wrap="none" lIns="89992" tIns="46796" rIns="89992" bIns="46796" anchor="ctr"/>
          <a:lstStyle/>
          <a:p>
            <a:pPr marL="225425" indent="-225425" defTabSz="1358900" eaLnBrk="0" hangingPunct="0">
              <a:spcBef>
                <a:spcPct val="30000"/>
              </a:spcBef>
              <a:buClr>
                <a:srgbClr val="4C2600"/>
              </a:buClr>
            </a:pPr>
            <a:r>
              <a:rPr lang="en-US" altLang="zh-CN" sz="2000" dirty="0">
                <a:solidFill>
                  <a:srgbClr val="000000"/>
                </a:solidFill>
              </a:rPr>
              <a:t>-5.3%</a:t>
            </a:r>
          </a:p>
        </p:txBody>
      </p:sp>
      <p:cxnSp>
        <p:nvCxnSpPr>
          <p:cNvPr id="12" name="Straight Arrow Connector 11"/>
          <p:cNvCxnSpPr/>
          <p:nvPr/>
        </p:nvCxnSpPr>
        <p:spPr>
          <a:xfrm>
            <a:off x="3686616" y="2133600"/>
            <a:ext cx="2104584"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584" name="TextBox 16"/>
          <p:cNvSpPr txBox="1">
            <a:spLocks noChangeArrowheads="1"/>
          </p:cNvSpPr>
          <p:nvPr/>
        </p:nvSpPr>
        <p:spPr bwMode="auto">
          <a:xfrm>
            <a:off x="381000" y="6037942"/>
            <a:ext cx="8763000" cy="244475"/>
          </a:xfrm>
          <a:prstGeom prst="rect">
            <a:avLst/>
          </a:prstGeom>
          <a:noFill/>
          <a:ln w="9525">
            <a:noFill/>
            <a:miter lim="800000"/>
            <a:headEnd/>
            <a:tailEnd/>
          </a:ln>
        </p:spPr>
        <p:txBody>
          <a:bodyPr>
            <a:spAutoFit/>
          </a:bodyPr>
          <a:lstStyle/>
          <a:p>
            <a:r>
              <a:rPr lang="en-US" sz="1000" i="1" dirty="0"/>
              <a:t>Source:  IAB Internet Advertising Revenue Report, 2009 Second Quarter and First Six Months Results; Nielsen and TNS Press Releases</a:t>
            </a:r>
          </a:p>
        </p:txBody>
      </p:sp>
      <p:sp>
        <p:nvSpPr>
          <p:cNvPr id="24585" name="TextBox 18"/>
          <p:cNvSpPr txBox="1">
            <a:spLocks noChangeArrowheads="1"/>
          </p:cNvSpPr>
          <p:nvPr/>
        </p:nvSpPr>
        <p:spPr bwMode="auto">
          <a:xfrm>
            <a:off x="4147446" y="2648862"/>
            <a:ext cx="1018227" cy="338554"/>
          </a:xfrm>
          <a:prstGeom prst="rect">
            <a:avLst/>
          </a:prstGeom>
          <a:noFill/>
          <a:ln w="9525">
            <a:noFill/>
            <a:miter lim="800000"/>
            <a:headEnd/>
            <a:tailEnd/>
          </a:ln>
        </p:spPr>
        <p:txBody>
          <a:bodyPr wrap="none">
            <a:spAutoFit/>
          </a:bodyPr>
          <a:lstStyle/>
          <a:p>
            <a:r>
              <a:rPr lang="en-US" sz="1600" i="1" dirty="0" smtClean="0"/>
              <a:t>(-$600m)</a:t>
            </a:r>
            <a:endParaRPr lang="en-US" sz="1600" i="1" dirty="0"/>
          </a:p>
        </p:txBody>
      </p:sp>
      <p:sp>
        <p:nvSpPr>
          <p:cNvPr id="24586" name="TextBox 10"/>
          <p:cNvSpPr txBox="1">
            <a:spLocks noChangeArrowheads="1"/>
          </p:cNvSpPr>
          <p:nvPr/>
        </p:nvSpPr>
        <p:spPr bwMode="auto">
          <a:xfrm>
            <a:off x="7053936" y="3103138"/>
            <a:ext cx="2027650" cy="2246769"/>
          </a:xfrm>
          <a:prstGeom prst="rect">
            <a:avLst/>
          </a:prstGeom>
          <a:noFill/>
          <a:ln w="9525">
            <a:solidFill>
              <a:schemeClr val="tx1"/>
            </a:solidFill>
            <a:miter lim="800000"/>
            <a:headEnd/>
            <a:tailEnd/>
          </a:ln>
        </p:spPr>
        <p:txBody>
          <a:bodyPr wrap="square">
            <a:spAutoFit/>
          </a:bodyPr>
          <a:lstStyle/>
          <a:p>
            <a:r>
              <a:rPr lang="en-US" dirty="0" smtClean="0"/>
              <a:t>Total ad spend declined </a:t>
            </a:r>
            <a:r>
              <a:rPr lang="en-US" b="1" dirty="0"/>
              <a:t>15.4%</a:t>
            </a:r>
            <a:r>
              <a:rPr lang="en-US" dirty="0"/>
              <a:t> </a:t>
            </a:r>
            <a:r>
              <a:rPr lang="en-US" dirty="0" smtClean="0"/>
              <a:t> in 1H 2009 from 2008 (Nielsen);</a:t>
            </a:r>
          </a:p>
          <a:p>
            <a:r>
              <a:rPr lang="en-US" dirty="0" smtClean="0"/>
              <a:t>TNS estimates a </a:t>
            </a:r>
            <a:r>
              <a:rPr lang="en-US" b="1" dirty="0"/>
              <a:t>14.3%</a:t>
            </a:r>
            <a:r>
              <a:rPr lang="en-US" dirty="0"/>
              <a:t> decline.</a:t>
            </a:r>
          </a:p>
        </p:txBody>
      </p:sp>
      <p:sp>
        <p:nvSpPr>
          <p:cNvPr id="11" name="TextBox 10"/>
          <p:cNvSpPr txBox="1"/>
          <p:nvPr/>
        </p:nvSpPr>
        <p:spPr>
          <a:xfrm>
            <a:off x="1162578" y="1013122"/>
            <a:ext cx="7139580" cy="369332"/>
          </a:xfrm>
          <a:prstGeom prst="rect">
            <a:avLst/>
          </a:prstGeom>
          <a:noFill/>
        </p:spPr>
        <p:txBody>
          <a:bodyPr wrap="square" rtlCol="0">
            <a:spAutoFit/>
          </a:bodyPr>
          <a:lstStyle/>
          <a:p>
            <a:pPr algn="ctr"/>
            <a:r>
              <a:rPr lang="en-US" sz="1800" b="1" dirty="0" smtClean="0"/>
              <a:t>Interactive Advertising Revenues, ‘08 vs. ‘09 (Jan. – June) </a:t>
            </a:r>
            <a:endParaRPr lang="en-US" sz="1800" b="1" dirty="0"/>
          </a:p>
        </p:txBody>
      </p:sp>
      <p:sp>
        <p:nvSpPr>
          <p:cNvPr id="14" name="Slide Number Placeholder 5"/>
          <p:cNvSpPr>
            <a:spLocks noGrp="1"/>
          </p:cNvSpPr>
          <p:nvPr>
            <p:ph type="sldNum" sz="quarter" idx="11"/>
          </p:nvPr>
        </p:nvSpPr>
        <p:spPr>
          <a:xfrm>
            <a:off x="457200" y="6368382"/>
            <a:ext cx="2133600" cy="365125"/>
          </a:xfrm>
          <a:prstGeom prst="rect">
            <a:avLst/>
          </a:prstGeom>
        </p:spPr>
        <p:txBody>
          <a:bodyPr/>
          <a:lstStyle>
            <a:lvl1pPr>
              <a:defRPr sz="1050"/>
            </a:lvl1pPr>
          </a:lstStyle>
          <a:p>
            <a:pPr>
              <a:defRPr/>
            </a:pPr>
            <a:r>
              <a:rPr lang="en-US" smtClean="0"/>
              <a:t>p </a:t>
            </a:r>
            <a:fld id="{EE6791A4-1838-4EDF-BC43-1155F545CB26}" type="slidenum">
              <a:rPr lang="en-US" smtClean="0"/>
              <a:pPr>
                <a:defRPr/>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3"/>
          <p:cNvSpPr txBox="1">
            <a:spLocks noChangeArrowheads="1"/>
          </p:cNvSpPr>
          <p:nvPr/>
        </p:nvSpPr>
        <p:spPr bwMode="auto">
          <a:xfrm>
            <a:off x="1295400" y="2815408"/>
            <a:ext cx="6705600" cy="757130"/>
          </a:xfrm>
          <a:prstGeom prst="rect">
            <a:avLst/>
          </a:prstGeom>
          <a:noFill/>
          <a:ln w="12700" algn="ctr">
            <a:noFill/>
            <a:miter lim="800000"/>
            <a:headEnd/>
            <a:tailEnd/>
          </a:ln>
          <a:effectLst>
            <a:outerShdw dist="35921" dir="2700000" algn="ctr" rotWithShape="0">
              <a:schemeClr val="bg2"/>
            </a:outerShdw>
          </a:effectLst>
        </p:spPr>
        <p:txBody>
          <a:bodyPr>
            <a:spAutoFit/>
          </a:bodyPr>
          <a:lstStyle/>
          <a:p>
            <a:pPr algn="ctr" eaLnBrk="0" hangingPunct="0">
              <a:lnSpc>
                <a:spcPct val="90000"/>
              </a:lnSpc>
              <a:spcBef>
                <a:spcPct val="50000"/>
              </a:spcBef>
              <a:defRPr/>
            </a:pPr>
            <a:r>
              <a:rPr lang="en-US" sz="4800" b="1" dirty="0" smtClean="0"/>
              <a:t>The Local Opportunity</a:t>
            </a:r>
            <a:endParaRPr lang="en-US" sz="4800" b="1" dirty="0"/>
          </a:p>
        </p:txBody>
      </p:sp>
      <p:sp>
        <p:nvSpPr>
          <p:cNvPr id="4" name="Slide Number Placeholder 5"/>
          <p:cNvSpPr txBox="1">
            <a:spLocks/>
          </p:cNvSpPr>
          <p:nvPr/>
        </p:nvSpPr>
        <p:spPr>
          <a:xfrm>
            <a:off x="457200" y="6356350"/>
            <a:ext cx="2133600" cy="365125"/>
          </a:xfrm>
          <a:prstGeom prst="rect">
            <a:avLst/>
          </a:prstGeom>
        </p:spPr>
        <p:txBody>
          <a:bodyPr/>
          <a:lstStyle>
            <a:lvl1pPr>
              <a:defRPr sz="105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smtClean="0">
                <a:ln>
                  <a:noFill/>
                </a:ln>
                <a:solidFill>
                  <a:schemeClr val="tx1"/>
                </a:solidFill>
                <a:effectLst/>
                <a:uLnTx/>
                <a:uFillTx/>
                <a:latin typeface="Arial" charset="0"/>
                <a:ea typeface="+mn-ea"/>
                <a:cs typeface="+mn-cs"/>
              </a:rPr>
              <a:t>p </a:t>
            </a:r>
            <a:fld id="{EE6791A4-1838-4EDF-BC43-1155F545CB26}" type="slidenum">
              <a:rPr kumimoji="0" lang="en-US" sz="105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sz="105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Chart 3"/>
          <p:cNvGraphicFramePr>
            <a:graphicFrameLocks/>
          </p:cNvGraphicFramePr>
          <p:nvPr/>
        </p:nvGraphicFramePr>
        <p:xfrm>
          <a:off x="865188" y="1279525"/>
          <a:ext cx="7177087" cy="4064000"/>
        </p:xfrm>
        <a:graphic>
          <a:graphicData uri="http://schemas.openxmlformats.org/presentationml/2006/ole">
            <p:oleObj spid="_x0000_s106498" r:id="rId4" imgW="7175614" imgH="4066384" progId="Excel.Sheet.8">
              <p:embed/>
            </p:oleObj>
          </a:graphicData>
        </a:graphic>
      </p:graphicFrame>
      <p:sp>
        <p:nvSpPr>
          <p:cNvPr id="6" name="TextBox 5"/>
          <p:cNvSpPr txBox="1"/>
          <p:nvPr/>
        </p:nvSpPr>
        <p:spPr>
          <a:xfrm>
            <a:off x="1163638" y="5430838"/>
            <a:ext cx="6518275" cy="461962"/>
          </a:xfrm>
          <a:prstGeom prst="rect">
            <a:avLst/>
          </a:prstGeom>
          <a:solidFill>
            <a:srgbClr val="7030A0"/>
          </a:solidFill>
        </p:spPr>
        <p:txBody>
          <a:bodyPr>
            <a:spAutoFit/>
          </a:bodyPr>
          <a:lstStyle/>
          <a:p>
            <a:pPr algn="ctr">
              <a:defRPr/>
            </a:pPr>
            <a:r>
              <a:rPr lang="en-US" sz="2400" dirty="0">
                <a:solidFill>
                  <a:schemeClr val="bg1"/>
                </a:solidFill>
                <a:latin typeface="+mj-lt"/>
              </a:rPr>
              <a:t>Local represents </a:t>
            </a:r>
            <a:r>
              <a:rPr lang="en-US" sz="2400" b="1" dirty="0">
                <a:solidFill>
                  <a:srgbClr val="009900"/>
                </a:solidFill>
                <a:latin typeface="+mj-lt"/>
              </a:rPr>
              <a:t>42%</a:t>
            </a:r>
            <a:r>
              <a:rPr lang="en-US" sz="2400" dirty="0">
                <a:solidFill>
                  <a:schemeClr val="bg1"/>
                </a:solidFill>
                <a:latin typeface="+mj-lt"/>
              </a:rPr>
              <a:t> of Total Ad Spend</a:t>
            </a:r>
          </a:p>
        </p:txBody>
      </p:sp>
      <p:sp>
        <p:nvSpPr>
          <p:cNvPr id="19459" name="TextBox 6"/>
          <p:cNvSpPr txBox="1">
            <a:spLocks noChangeArrowheads="1"/>
          </p:cNvSpPr>
          <p:nvPr/>
        </p:nvSpPr>
        <p:spPr bwMode="auto">
          <a:xfrm>
            <a:off x="1084043" y="6371557"/>
            <a:ext cx="2930525" cy="230188"/>
          </a:xfrm>
          <a:prstGeom prst="rect">
            <a:avLst/>
          </a:prstGeom>
          <a:noFill/>
          <a:ln w="9525">
            <a:noFill/>
            <a:miter lim="800000"/>
            <a:headEnd/>
            <a:tailEnd/>
          </a:ln>
        </p:spPr>
        <p:txBody>
          <a:bodyPr>
            <a:spAutoFit/>
          </a:bodyPr>
          <a:lstStyle/>
          <a:p>
            <a:r>
              <a:rPr lang="en-US" sz="900" i="1" dirty="0" err="1">
                <a:latin typeface="Times"/>
              </a:rPr>
              <a:t>Borrell</a:t>
            </a:r>
            <a:r>
              <a:rPr lang="en-US" sz="900" i="1" dirty="0">
                <a:latin typeface="Times"/>
              </a:rPr>
              <a:t> Associates, November </a:t>
            </a:r>
            <a:r>
              <a:rPr lang="en-US" sz="900" i="1" dirty="0" smtClean="0">
                <a:latin typeface="Times"/>
              </a:rPr>
              <a:t>2009 &amp; Yahoo!</a:t>
            </a:r>
            <a:endParaRPr lang="en-US" sz="900" i="1" dirty="0">
              <a:latin typeface="Times"/>
            </a:endParaRPr>
          </a:p>
        </p:txBody>
      </p:sp>
      <p:grpSp>
        <p:nvGrpSpPr>
          <p:cNvPr id="2" name="Group 10"/>
          <p:cNvGrpSpPr>
            <a:grpSpLocks/>
          </p:cNvGrpSpPr>
          <p:nvPr/>
        </p:nvGrpSpPr>
        <p:grpSpPr bwMode="auto">
          <a:xfrm>
            <a:off x="2600325" y="1936750"/>
            <a:ext cx="3362325" cy="3205163"/>
            <a:chOff x="2600966" y="1917292"/>
            <a:chExt cx="3361962" cy="3205314"/>
          </a:xfrm>
        </p:grpSpPr>
        <p:sp>
          <p:nvSpPr>
            <p:cNvPr id="19462" name="Oval 8"/>
            <p:cNvSpPr>
              <a:spLocks noChangeArrowheads="1"/>
            </p:cNvSpPr>
            <p:nvPr/>
          </p:nvSpPr>
          <p:spPr bwMode="auto">
            <a:xfrm>
              <a:off x="2600966" y="1917292"/>
              <a:ext cx="3361962" cy="3205314"/>
            </a:xfrm>
            <a:prstGeom prst="ellipse">
              <a:avLst/>
            </a:prstGeom>
            <a:solidFill>
              <a:srgbClr val="0070C0"/>
            </a:solidFill>
            <a:ln w="9525" algn="ctr">
              <a:noFill/>
              <a:round/>
              <a:headEnd/>
              <a:tailEnd/>
            </a:ln>
          </p:spPr>
          <p:txBody>
            <a:bodyPr/>
            <a:lstStyle/>
            <a:p>
              <a:pPr eaLnBrk="0" hangingPunct="0"/>
              <a:endParaRPr lang="en-US" sz="2400">
                <a:latin typeface="Times"/>
              </a:endParaRPr>
            </a:p>
          </p:txBody>
        </p:sp>
        <p:sp>
          <p:nvSpPr>
            <p:cNvPr id="10" name="TextBox 9"/>
            <p:cNvSpPr txBox="1"/>
            <p:nvPr/>
          </p:nvSpPr>
          <p:spPr>
            <a:xfrm>
              <a:off x="2716841" y="3098448"/>
              <a:ext cx="3136561" cy="831889"/>
            </a:xfrm>
            <a:prstGeom prst="rect">
              <a:avLst/>
            </a:prstGeom>
            <a:noFill/>
          </p:spPr>
          <p:txBody>
            <a:bodyPr>
              <a:spAutoFit/>
            </a:bodyPr>
            <a:lstStyle/>
            <a:p>
              <a:pPr algn="ctr">
                <a:defRPr/>
              </a:pPr>
              <a:r>
                <a:rPr lang="en-US" sz="2400" dirty="0">
                  <a:solidFill>
                    <a:schemeClr val="bg1"/>
                  </a:solidFill>
                  <a:latin typeface="+mj-lt"/>
                </a:rPr>
                <a:t>$245B US Ad Spend</a:t>
              </a:r>
              <a:br>
                <a:rPr lang="en-US" sz="2400" dirty="0">
                  <a:solidFill>
                    <a:schemeClr val="bg1"/>
                  </a:solidFill>
                  <a:latin typeface="+mj-lt"/>
                </a:rPr>
              </a:br>
              <a:r>
                <a:rPr lang="en-US" sz="2400" dirty="0">
                  <a:solidFill>
                    <a:schemeClr val="bg1"/>
                  </a:solidFill>
                  <a:latin typeface="+mj-lt"/>
                </a:rPr>
                <a:t>All Media</a:t>
              </a:r>
            </a:p>
          </p:txBody>
        </p:sp>
      </p:grpSp>
      <p:sp>
        <p:nvSpPr>
          <p:cNvPr id="9" name="Title 8"/>
          <p:cNvSpPr>
            <a:spLocks noGrp="1"/>
          </p:cNvSpPr>
          <p:nvPr>
            <p:ph type="title" idx="4294967295"/>
          </p:nvPr>
        </p:nvSpPr>
        <p:spPr/>
        <p:txBody>
          <a:bodyPr tIns="0" rIns="0" bIns="0" anchor="t"/>
          <a:lstStyle/>
          <a:p>
            <a:pPr>
              <a:defRPr/>
            </a:pPr>
            <a:r>
              <a:rPr lang="en-US" sz="3600" spc="-120" dirty="0" smtClean="0">
                <a:solidFill>
                  <a:schemeClr val="accent1">
                    <a:lumMod val="75000"/>
                  </a:schemeClr>
                </a:solidFill>
                <a:ea typeface="ＭＳ Ｐゴシック" pitchFamily="34" charset="-128"/>
              </a:rPr>
              <a:t>Local Advertising Is a Vast Market</a:t>
            </a:r>
            <a:endParaRPr lang="en-US" sz="3600" dirty="0"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6568"/>
            <a:ext cx="8229600" cy="762000"/>
          </a:xfrm>
        </p:spPr>
        <p:txBody>
          <a:bodyPr/>
          <a:lstStyle/>
          <a:p>
            <a:r>
              <a:rPr lang="en-US" altLang="zh-CN" dirty="0" smtClean="0">
                <a:solidFill>
                  <a:schemeClr val="accent1">
                    <a:lumMod val="75000"/>
                  </a:schemeClr>
                </a:solidFill>
              </a:rPr>
              <a:t>Interactive Is a Sales-Driving Medium</a:t>
            </a:r>
            <a:endParaRPr lang="en-US" dirty="0"/>
          </a:p>
        </p:txBody>
      </p:sp>
      <p:sp>
        <p:nvSpPr>
          <p:cNvPr id="4" name="Slide Number Placeholder 3"/>
          <p:cNvSpPr>
            <a:spLocks noGrp="1"/>
          </p:cNvSpPr>
          <p:nvPr>
            <p:ph type="sldNum" sz="quarter" idx="4294967295"/>
          </p:nvPr>
        </p:nvSpPr>
        <p:spPr>
          <a:xfrm>
            <a:off x="457200" y="6368382"/>
            <a:ext cx="2133600" cy="365125"/>
          </a:xfrm>
          <a:prstGeom prst="rect">
            <a:avLst/>
          </a:prstGeom>
        </p:spPr>
        <p:txBody>
          <a:bodyPr/>
          <a:lstStyle/>
          <a:p>
            <a:pPr>
              <a:defRPr/>
            </a:pPr>
            <a:fld id="{4D4EC878-E9B2-4EA7-AA91-3B41DCD3114F}" type="slidenum">
              <a:rPr lang="en-US" smtClean="0"/>
              <a:pPr>
                <a:defRPr/>
              </a:pPr>
              <a:t>18</a:t>
            </a:fld>
            <a:endParaRPr lang="en-US" dirty="0"/>
          </a:p>
        </p:txBody>
      </p:sp>
      <p:graphicFrame>
        <p:nvGraphicFramePr>
          <p:cNvPr id="512002" name="Object 3"/>
          <p:cNvGraphicFramePr>
            <a:graphicFrameLocks noChangeAspect="1"/>
          </p:cNvGraphicFramePr>
          <p:nvPr/>
        </p:nvGraphicFramePr>
        <p:xfrm>
          <a:off x="152400" y="1155032"/>
          <a:ext cx="8859838" cy="4807852"/>
        </p:xfrm>
        <a:graphic>
          <a:graphicData uri="http://schemas.openxmlformats.org/presentationml/2006/ole">
            <p:oleObj spid="_x0000_s104450" name="Chart" r:id="rId4" imgW="10353817" imgH="4619665" progId="MSGraph.Chart.8">
              <p:embed followColorScheme="full"/>
            </p:oleObj>
          </a:graphicData>
        </a:graphic>
      </p:graphicFrame>
      <p:sp>
        <p:nvSpPr>
          <p:cNvPr id="7" name="TextBox 6"/>
          <p:cNvSpPr txBox="1"/>
          <p:nvPr/>
        </p:nvSpPr>
        <p:spPr>
          <a:xfrm>
            <a:off x="1143016" y="6308560"/>
            <a:ext cx="3817071" cy="446276"/>
          </a:xfrm>
          <a:prstGeom prst="rect">
            <a:avLst/>
          </a:prstGeom>
          <a:noFill/>
        </p:spPr>
        <p:txBody>
          <a:bodyPr wrap="none" rtlCol="0">
            <a:spAutoFit/>
          </a:bodyPr>
          <a:lstStyle/>
          <a:p>
            <a:r>
              <a:rPr lang="en-US" sz="1100" i="1" dirty="0" smtClean="0"/>
              <a:t>Source:  IAB Internet Advertising Revenue Report, </a:t>
            </a:r>
            <a:r>
              <a:rPr lang="en-US" altLang="zh-CN" sz="1100" i="1" dirty="0" smtClean="0">
                <a:ea typeface="SimSun" pitchFamily="2" charset="-122"/>
              </a:rPr>
              <a:t>2009</a:t>
            </a:r>
          </a:p>
          <a:p>
            <a:endParaRPr lang="en-US" sz="1200" dirty="0"/>
          </a:p>
        </p:txBody>
      </p:sp>
      <p:sp>
        <p:nvSpPr>
          <p:cNvPr id="9" name="TextBox 8"/>
          <p:cNvSpPr txBox="1"/>
          <p:nvPr/>
        </p:nvSpPr>
        <p:spPr>
          <a:xfrm>
            <a:off x="1179088" y="1155024"/>
            <a:ext cx="6781800" cy="307777"/>
          </a:xfrm>
          <a:prstGeom prst="rect">
            <a:avLst/>
          </a:prstGeom>
          <a:noFill/>
        </p:spPr>
        <p:txBody>
          <a:bodyPr wrap="square" rtlCol="0">
            <a:spAutoFit/>
          </a:bodyPr>
          <a:lstStyle/>
          <a:p>
            <a:pPr algn="ctr"/>
            <a:r>
              <a:rPr lang="en-US" sz="1400" u="sng" dirty="0" smtClean="0"/>
              <a:t>Category Share of Total Internet Advertising Spending</a:t>
            </a:r>
            <a:endParaRPr lang="en-US" sz="1400"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75000"/>
                  </a:schemeClr>
                </a:solidFill>
              </a:rPr>
              <a:t>Local Online Outlook:  +32%</a:t>
            </a:r>
            <a:endParaRPr lang="en-US" sz="3600" dirty="0"/>
          </a:p>
        </p:txBody>
      </p:sp>
      <p:pic>
        <p:nvPicPr>
          <p:cNvPr id="103426" name="Picture 2"/>
          <p:cNvPicPr>
            <a:picLocks noChangeAspect="1" noChangeArrowheads="1"/>
          </p:cNvPicPr>
          <p:nvPr/>
        </p:nvPicPr>
        <p:blipFill>
          <a:blip r:embed="rId2" cstate="print"/>
          <a:srcRect/>
          <a:stretch>
            <a:fillRect/>
          </a:stretch>
        </p:blipFill>
        <p:spPr bwMode="auto">
          <a:xfrm>
            <a:off x="661744" y="1072296"/>
            <a:ext cx="7864853" cy="51772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3"/>
          <p:cNvSpPr txBox="1">
            <a:spLocks noChangeArrowheads="1"/>
          </p:cNvSpPr>
          <p:nvPr/>
        </p:nvSpPr>
        <p:spPr bwMode="auto">
          <a:xfrm>
            <a:off x="1295400" y="2634928"/>
            <a:ext cx="6705600" cy="757130"/>
          </a:xfrm>
          <a:prstGeom prst="rect">
            <a:avLst/>
          </a:prstGeom>
          <a:noFill/>
          <a:ln w="12700" algn="ctr">
            <a:noFill/>
            <a:miter lim="800000"/>
            <a:headEnd/>
            <a:tailEnd/>
          </a:ln>
          <a:effectLst>
            <a:outerShdw dist="35921" dir="2700000" algn="ctr" rotWithShape="0">
              <a:schemeClr val="bg2"/>
            </a:outerShdw>
          </a:effectLst>
        </p:spPr>
        <p:txBody>
          <a:bodyPr>
            <a:spAutoFit/>
          </a:bodyPr>
          <a:lstStyle/>
          <a:p>
            <a:pPr algn="ctr" eaLnBrk="0" hangingPunct="0">
              <a:lnSpc>
                <a:spcPct val="90000"/>
              </a:lnSpc>
              <a:spcBef>
                <a:spcPct val="50000"/>
              </a:spcBef>
              <a:defRPr/>
            </a:pPr>
            <a:r>
              <a:rPr lang="en-US" sz="4800" b="1" dirty="0" smtClean="0"/>
              <a:t>Who We Are</a:t>
            </a:r>
            <a:endParaRPr lang="en-US" sz="4800" b="1" dirty="0"/>
          </a:p>
        </p:txBody>
      </p:sp>
      <p:sp>
        <p:nvSpPr>
          <p:cNvPr id="4" name="Slide Number Placeholder 5"/>
          <p:cNvSpPr txBox="1">
            <a:spLocks/>
          </p:cNvSpPr>
          <p:nvPr/>
        </p:nvSpPr>
        <p:spPr>
          <a:xfrm>
            <a:off x="457200" y="6356350"/>
            <a:ext cx="2133600" cy="365125"/>
          </a:xfrm>
          <a:prstGeom prst="rect">
            <a:avLst/>
          </a:prstGeom>
        </p:spPr>
        <p:txBody>
          <a:bodyPr/>
          <a:lstStyle>
            <a:lvl1pPr>
              <a:defRPr sz="105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smtClean="0">
                <a:ln>
                  <a:noFill/>
                </a:ln>
                <a:solidFill>
                  <a:schemeClr val="tx1"/>
                </a:solidFill>
                <a:effectLst/>
                <a:uLnTx/>
                <a:uFillTx/>
                <a:latin typeface="Arial" charset="0"/>
                <a:ea typeface="+mn-ea"/>
                <a:cs typeface="+mn-cs"/>
              </a:rPr>
              <a:t>p </a:t>
            </a:r>
            <a:fld id="{EE6791A4-1838-4EDF-BC43-1155F545CB26}" type="slidenum">
              <a:rPr kumimoji="0" lang="en-US" sz="105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05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9" name="Picture 4"/>
          <p:cNvPicPr>
            <a:picLocks noChangeAspect="1" noChangeArrowheads="1"/>
          </p:cNvPicPr>
          <p:nvPr/>
        </p:nvPicPr>
        <p:blipFill>
          <a:blip r:embed="rId2" cstate="print"/>
          <a:srcRect/>
          <a:stretch>
            <a:fillRect/>
          </a:stretch>
        </p:blipFill>
        <p:spPr bwMode="auto">
          <a:xfrm>
            <a:off x="-28575" y="653720"/>
            <a:ext cx="9144000" cy="5943600"/>
          </a:xfrm>
          <a:prstGeom prst="rect">
            <a:avLst/>
          </a:prstGeom>
          <a:noFill/>
          <a:ln w="9525">
            <a:noFill/>
            <a:miter lim="800000"/>
            <a:headEnd/>
            <a:tailEnd/>
          </a:ln>
        </p:spPr>
      </p:pic>
      <p:sp>
        <p:nvSpPr>
          <p:cNvPr id="126977" name="TextBox 4"/>
          <p:cNvSpPr txBox="1">
            <a:spLocks noChangeArrowheads="1"/>
          </p:cNvSpPr>
          <p:nvPr/>
        </p:nvSpPr>
        <p:spPr bwMode="auto">
          <a:xfrm>
            <a:off x="457200" y="6596063"/>
            <a:ext cx="2438400" cy="261937"/>
          </a:xfrm>
          <a:prstGeom prst="rect">
            <a:avLst/>
          </a:prstGeom>
          <a:noFill/>
          <a:ln w="9525">
            <a:noFill/>
            <a:miter lim="800000"/>
            <a:headEnd/>
            <a:tailEnd/>
          </a:ln>
        </p:spPr>
        <p:txBody>
          <a:bodyPr>
            <a:spAutoFit/>
          </a:bodyPr>
          <a:lstStyle/>
          <a:p>
            <a:endParaRPr lang="en-US" sz="1100">
              <a:latin typeface="Calibri" pitchFamily="34" charset="0"/>
            </a:endParaRPr>
          </a:p>
        </p:txBody>
      </p:sp>
      <p:sp>
        <p:nvSpPr>
          <p:cNvPr id="126978" name="TextBox 4"/>
          <p:cNvSpPr txBox="1">
            <a:spLocks noChangeArrowheads="1"/>
          </p:cNvSpPr>
          <p:nvPr/>
        </p:nvSpPr>
        <p:spPr bwMode="auto">
          <a:xfrm>
            <a:off x="1239280" y="6547935"/>
            <a:ext cx="4632158" cy="261610"/>
          </a:xfrm>
          <a:prstGeom prst="rect">
            <a:avLst/>
          </a:prstGeom>
          <a:noFill/>
          <a:ln w="9525">
            <a:noFill/>
            <a:miter lim="800000"/>
            <a:headEnd/>
            <a:tailEnd/>
          </a:ln>
        </p:spPr>
        <p:txBody>
          <a:bodyPr wrap="square">
            <a:spAutoFit/>
          </a:bodyPr>
          <a:lstStyle/>
          <a:p>
            <a:r>
              <a:rPr lang="en-US" sz="1100" dirty="0">
                <a:latin typeface="Calibri" pitchFamily="34" charset="0"/>
              </a:rPr>
              <a:t>© 2009 </a:t>
            </a:r>
            <a:r>
              <a:rPr lang="en-US" sz="1100" dirty="0" err="1">
                <a:latin typeface="Calibri" pitchFamily="34" charset="0"/>
              </a:rPr>
              <a:t>Borrell</a:t>
            </a:r>
            <a:r>
              <a:rPr lang="en-US" sz="1100" dirty="0">
                <a:latin typeface="Calibri" pitchFamily="34" charset="0"/>
              </a:rPr>
              <a:t> Associates Inc.  All Rights Reserved</a:t>
            </a:r>
            <a:r>
              <a:rPr lang="en-US" sz="1100" dirty="0" smtClean="0">
                <a:latin typeface="Calibri" pitchFamily="34" charset="0"/>
              </a:rPr>
              <a:t>. Courtesy Yahoo!</a:t>
            </a:r>
            <a:endParaRPr lang="en-US" sz="1100" dirty="0">
              <a:latin typeface="Calibri" pitchFamily="34" charset="0"/>
            </a:endParaRPr>
          </a:p>
        </p:txBody>
      </p:sp>
      <p:sp>
        <p:nvSpPr>
          <p:cNvPr id="140293" name="AutoShape 5"/>
          <p:cNvSpPr>
            <a:spLocks noChangeArrowheads="1"/>
          </p:cNvSpPr>
          <p:nvPr/>
        </p:nvSpPr>
        <p:spPr bwMode="auto">
          <a:xfrm>
            <a:off x="6477000" y="1066800"/>
            <a:ext cx="457200" cy="1295400"/>
          </a:xfrm>
          <a:prstGeom prst="downArrow">
            <a:avLst>
              <a:gd name="adj1" fmla="val 50000"/>
              <a:gd name="adj2" fmla="val 70833"/>
            </a:avLst>
          </a:prstGeom>
          <a:solidFill>
            <a:srgbClr val="FFFF99"/>
          </a:solidFill>
          <a:ln w="12700">
            <a:solidFill>
              <a:schemeClr val="tx1"/>
            </a:solidFill>
            <a:miter lim="800000"/>
            <a:headEnd/>
            <a:tailEnd/>
          </a:ln>
        </p:spPr>
        <p:txBody>
          <a:bodyPr vert="eaVert" wrap="none" anchor="ctr"/>
          <a:lstStyle/>
          <a:p>
            <a:endParaRPr lang="en-US"/>
          </a:p>
        </p:txBody>
      </p:sp>
      <p:sp>
        <p:nvSpPr>
          <p:cNvPr id="140294" name="Text Box 6"/>
          <p:cNvSpPr txBox="1">
            <a:spLocks noChangeArrowheads="1"/>
          </p:cNvSpPr>
          <p:nvPr/>
        </p:nvSpPr>
        <p:spPr bwMode="auto">
          <a:xfrm rot="-5400000">
            <a:off x="6406356" y="1518444"/>
            <a:ext cx="598488" cy="304800"/>
          </a:xfrm>
          <a:prstGeom prst="rect">
            <a:avLst/>
          </a:prstGeom>
          <a:noFill/>
          <a:ln w="9525">
            <a:noFill/>
            <a:miter lim="800000"/>
            <a:headEnd/>
            <a:tailEnd/>
          </a:ln>
        </p:spPr>
        <p:txBody>
          <a:bodyPr wrap="none">
            <a:spAutoFit/>
          </a:bodyPr>
          <a:lstStyle/>
          <a:p>
            <a:r>
              <a:rPr lang="en-US" sz="1400" b="1">
                <a:solidFill>
                  <a:srgbClr val="CC3300"/>
                </a:solidFill>
              </a:rPr>
              <a:t>-39%</a:t>
            </a:r>
          </a:p>
        </p:txBody>
      </p:sp>
      <p:sp>
        <p:nvSpPr>
          <p:cNvPr id="140295" name="Line 7"/>
          <p:cNvSpPr>
            <a:spLocks noChangeShapeType="1"/>
          </p:cNvSpPr>
          <p:nvPr/>
        </p:nvSpPr>
        <p:spPr bwMode="auto">
          <a:xfrm flipV="1">
            <a:off x="5562600" y="4936960"/>
            <a:ext cx="1219200" cy="1295400"/>
          </a:xfrm>
          <a:prstGeom prst="line">
            <a:avLst/>
          </a:prstGeom>
          <a:noFill/>
          <a:ln w="25400">
            <a:solidFill>
              <a:srgbClr val="FF0000"/>
            </a:solidFill>
            <a:round/>
            <a:headEnd/>
            <a:tailEnd/>
          </a:ln>
        </p:spPr>
        <p:txBody>
          <a:bodyPr/>
          <a:lstStyle/>
          <a:p>
            <a:endParaRPr lang="en-US"/>
          </a:p>
        </p:txBody>
      </p:sp>
      <p:sp>
        <p:nvSpPr>
          <p:cNvPr id="140296" name="Line 8"/>
          <p:cNvSpPr>
            <a:spLocks noChangeShapeType="1"/>
          </p:cNvSpPr>
          <p:nvPr/>
        </p:nvSpPr>
        <p:spPr bwMode="auto">
          <a:xfrm flipV="1">
            <a:off x="2209800" y="5013160"/>
            <a:ext cx="1066800" cy="1143000"/>
          </a:xfrm>
          <a:prstGeom prst="line">
            <a:avLst/>
          </a:prstGeom>
          <a:noFill/>
          <a:ln w="25400">
            <a:solidFill>
              <a:srgbClr val="FF0000"/>
            </a:solidFill>
            <a:round/>
            <a:headEnd/>
            <a:tailEnd/>
          </a:ln>
        </p:spPr>
        <p:txBody>
          <a:bodyPr/>
          <a:lstStyle/>
          <a:p>
            <a:endParaRPr lang="en-US"/>
          </a:p>
        </p:txBody>
      </p:sp>
      <p:sp>
        <p:nvSpPr>
          <p:cNvPr id="140297" name="AutoShape 9"/>
          <p:cNvSpPr>
            <a:spLocks noChangeArrowheads="1"/>
          </p:cNvSpPr>
          <p:nvPr/>
        </p:nvSpPr>
        <p:spPr bwMode="auto">
          <a:xfrm>
            <a:off x="3048000" y="3429000"/>
            <a:ext cx="457200" cy="762000"/>
          </a:xfrm>
          <a:prstGeom prst="downArrow">
            <a:avLst>
              <a:gd name="adj1" fmla="val 50000"/>
              <a:gd name="adj2" fmla="val 41667"/>
            </a:avLst>
          </a:prstGeom>
          <a:solidFill>
            <a:srgbClr val="FFFF99"/>
          </a:solidFill>
          <a:ln w="12700">
            <a:solidFill>
              <a:schemeClr val="tx1"/>
            </a:solidFill>
            <a:miter lim="800000"/>
            <a:headEnd/>
            <a:tailEnd/>
          </a:ln>
        </p:spPr>
        <p:txBody>
          <a:bodyPr vert="eaVert" wrap="none" anchor="ctr"/>
          <a:lstStyle/>
          <a:p>
            <a:endParaRPr lang="en-US"/>
          </a:p>
        </p:txBody>
      </p:sp>
      <p:sp>
        <p:nvSpPr>
          <p:cNvPr id="140298" name="Text Box 10"/>
          <p:cNvSpPr txBox="1">
            <a:spLocks noChangeArrowheads="1"/>
          </p:cNvSpPr>
          <p:nvPr/>
        </p:nvSpPr>
        <p:spPr bwMode="auto">
          <a:xfrm rot="-5400000">
            <a:off x="2977356" y="3575844"/>
            <a:ext cx="598488" cy="304800"/>
          </a:xfrm>
          <a:prstGeom prst="rect">
            <a:avLst/>
          </a:prstGeom>
          <a:noFill/>
          <a:ln w="9525">
            <a:noFill/>
            <a:miter lim="800000"/>
            <a:headEnd/>
            <a:tailEnd/>
          </a:ln>
        </p:spPr>
        <p:txBody>
          <a:bodyPr wrap="none">
            <a:spAutoFit/>
          </a:bodyPr>
          <a:lstStyle/>
          <a:p>
            <a:r>
              <a:rPr lang="en-US" sz="1400" b="1">
                <a:solidFill>
                  <a:srgbClr val="CC3300"/>
                </a:solidFill>
              </a:rPr>
              <a:t>-42%</a:t>
            </a:r>
          </a:p>
        </p:txBody>
      </p:sp>
      <p:sp>
        <p:nvSpPr>
          <p:cNvPr id="126986" name="Rectangle 2"/>
          <p:cNvSpPr>
            <a:spLocks noChangeArrowheads="1"/>
          </p:cNvSpPr>
          <p:nvPr/>
        </p:nvSpPr>
        <p:spPr bwMode="auto">
          <a:xfrm>
            <a:off x="429128" y="120320"/>
            <a:ext cx="8305800" cy="609600"/>
          </a:xfrm>
          <a:prstGeom prst="rect">
            <a:avLst/>
          </a:prstGeom>
          <a:noFill/>
          <a:ln w="9525">
            <a:noFill/>
            <a:miter lim="800000"/>
            <a:headEnd/>
            <a:tailEnd/>
          </a:ln>
        </p:spPr>
        <p:txBody>
          <a:bodyPr anchor="ctr"/>
          <a:lstStyle/>
          <a:p>
            <a:pPr algn="ctr">
              <a:lnSpc>
                <a:spcPct val="90000"/>
              </a:lnSpc>
            </a:pPr>
            <a:r>
              <a:rPr lang="en-US" altLang="zh-CN" sz="3600" b="1" dirty="0" smtClean="0">
                <a:solidFill>
                  <a:schemeClr val="accent1">
                    <a:lumMod val="75000"/>
                  </a:schemeClr>
                </a:solidFill>
              </a:rPr>
              <a:t>There Are Untapped Opportunities</a:t>
            </a:r>
            <a:endParaRPr lang="en-US"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ipe(up)">
                                      <p:cBhvr>
                                        <p:cTn id="7" dur="1000"/>
                                        <p:tgtEl>
                                          <p:spTgt spid="14029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0294"/>
                                        </p:tgtEl>
                                        <p:attrNameLst>
                                          <p:attrName>style.visibility</p:attrName>
                                        </p:attrNameLst>
                                      </p:cBhvr>
                                      <p:to>
                                        <p:strVal val="visible"/>
                                      </p:to>
                                    </p:set>
                                    <p:animEffect transition="in" filter="dissolve">
                                      <p:cBhvr>
                                        <p:cTn id="10" dur="500"/>
                                        <p:tgtEl>
                                          <p:spTgt spid="140294"/>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40295"/>
                                        </p:tgtEl>
                                        <p:attrNameLst>
                                          <p:attrName>style.visibility</p:attrName>
                                        </p:attrNameLst>
                                      </p:cBhvr>
                                      <p:to>
                                        <p:strVal val="visible"/>
                                      </p:to>
                                    </p:set>
                                    <p:animEffect transition="in" filter="wipe(down)">
                                      <p:cBhvr>
                                        <p:cTn id="14" dur="500"/>
                                        <p:tgtEl>
                                          <p:spTgt spid="14029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0297"/>
                                        </p:tgtEl>
                                        <p:attrNameLst>
                                          <p:attrName>style.visibility</p:attrName>
                                        </p:attrNameLst>
                                      </p:cBhvr>
                                      <p:to>
                                        <p:strVal val="visible"/>
                                      </p:to>
                                    </p:set>
                                    <p:animEffect transition="in" filter="wipe(up)">
                                      <p:cBhvr>
                                        <p:cTn id="19" dur="1000"/>
                                        <p:tgtEl>
                                          <p:spTgt spid="14029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40298"/>
                                        </p:tgtEl>
                                        <p:attrNameLst>
                                          <p:attrName>style.visibility</p:attrName>
                                        </p:attrNameLst>
                                      </p:cBhvr>
                                      <p:to>
                                        <p:strVal val="visible"/>
                                      </p:to>
                                    </p:set>
                                    <p:animEffect transition="in" filter="dissolve">
                                      <p:cBhvr>
                                        <p:cTn id="22" dur="500"/>
                                        <p:tgtEl>
                                          <p:spTgt spid="140298"/>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140296"/>
                                        </p:tgtEl>
                                        <p:attrNameLst>
                                          <p:attrName>style.visibility</p:attrName>
                                        </p:attrNameLst>
                                      </p:cBhvr>
                                      <p:to>
                                        <p:strVal val="visible"/>
                                      </p:to>
                                    </p:set>
                                    <p:animEffect transition="in" filter="wipe(down)">
                                      <p:cBhvr>
                                        <p:cTn id="26" dur="500"/>
                                        <p:tgtEl>
                                          <p:spTgt spid="140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nimBg="1"/>
      <p:bldP spid="140294" grpId="0"/>
      <p:bldP spid="140295" grpId="0" animBg="1"/>
      <p:bldP spid="140296" grpId="0" animBg="1"/>
      <p:bldP spid="140297" grpId="0" animBg="1"/>
      <p:bldP spid="1402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3"/>
          <p:cNvSpPr txBox="1">
            <a:spLocks noChangeArrowheads="1"/>
          </p:cNvSpPr>
          <p:nvPr/>
        </p:nvSpPr>
        <p:spPr bwMode="auto">
          <a:xfrm>
            <a:off x="1295400" y="2346160"/>
            <a:ext cx="6705600" cy="2086725"/>
          </a:xfrm>
          <a:prstGeom prst="rect">
            <a:avLst/>
          </a:prstGeom>
          <a:noFill/>
          <a:ln w="12700" algn="ctr">
            <a:noFill/>
            <a:miter lim="800000"/>
            <a:headEnd/>
            <a:tailEnd/>
          </a:ln>
          <a:effectLst>
            <a:outerShdw dist="35921" dir="2700000" algn="ctr" rotWithShape="0">
              <a:schemeClr val="bg2"/>
            </a:outerShdw>
          </a:effectLst>
        </p:spPr>
        <p:txBody>
          <a:bodyPr>
            <a:spAutoFit/>
          </a:bodyPr>
          <a:lstStyle/>
          <a:p>
            <a:pPr algn="ctr" eaLnBrk="0" hangingPunct="0">
              <a:lnSpc>
                <a:spcPct val="90000"/>
              </a:lnSpc>
              <a:spcBef>
                <a:spcPct val="50000"/>
              </a:spcBef>
              <a:defRPr/>
            </a:pPr>
            <a:r>
              <a:rPr lang="en-US" sz="4800" b="1" dirty="0" smtClean="0"/>
              <a:t>Local Newspapers Have a Claim to This Goldmine</a:t>
            </a:r>
            <a:endParaRPr lang="en-US" sz="4800" b="1" dirty="0"/>
          </a:p>
        </p:txBody>
      </p:sp>
      <p:sp>
        <p:nvSpPr>
          <p:cNvPr id="4" name="Slide Number Placeholder 5"/>
          <p:cNvSpPr txBox="1">
            <a:spLocks/>
          </p:cNvSpPr>
          <p:nvPr/>
        </p:nvSpPr>
        <p:spPr>
          <a:xfrm>
            <a:off x="457200" y="6356350"/>
            <a:ext cx="2133600" cy="365125"/>
          </a:xfrm>
          <a:prstGeom prst="rect">
            <a:avLst/>
          </a:prstGeom>
        </p:spPr>
        <p:txBody>
          <a:bodyPr/>
          <a:lstStyle>
            <a:lvl1pPr>
              <a:defRPr sz="105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smtClean="0">
                <a:ln>
                  <a:noFill/>
                </a:ln>
                <a:solidFill>
                  <a:schemeClr val="tx1"/>
                </a:solidFill>
                <a:effectLst/>
                <a:uLnTx/>
                <a:uFillTx/>
                <a:latin typeface="Arial" charset="0"/>
                <a:ea typeface="+mn-ea"/>
                <a:cs typeface="+mn-cs"/>
              </a:rPr>
              <a:t>p </a:t>
            </a:r>
            <a:fld id="{EE6791A4-1838-4EDF-BC43-1155F545CB26}" type="slidenum">
              <a:rPr kumimoji="0" lang="en-US" sz="105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US" sz="105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5225"/>
            <a:ext cx="1981200" cy="476250"/>
          </a:xfrm>
          <a:prstGeom prst="rect">
            <a:avLst/>
          </a:prstGeom>
        </p:spPr>
        <p:txBody>
          <a:bodyPr/>
          <a:lstStyle/>
          <a:p>
            <a:fld id="{727127EC-BA42-493B-B897-2FDE9720D74D}" type="slidenum">
              <a:rPr lang="en-US"/>
              <a:pPr/>
              <a:t>22</a:t>
            </a:fld>
            <a:endParaRPr lang="en-US"/>
          </a:p>
        </p:txBody>
      </p:sp>
      <p:sp>
        <p:nvSpPr>
          <p:cNvPr id="147458" name="Rectangle 2"/>
          <p:cNvSpPr>
            <a:spLocks noGrp="1" noChangeArrowheads="1"/>
          </p:cNvSpPr>
          <p:nvPr>
            <p:ph type="title"/>
          </p:nvPr>
        </p:nvSpPr>
        <p:spPr/>
        <p:txBody>
          <a:bodyPr/>
          <a:lstStyle/>
          <a:p>
            <a:r>
              <a:rPr lang="en-US" sz="3600" dirty="0" smtClean="0">
                <a:solidFill>
                  <a:schemeClr val="accent1">
                    <a:lumMod val="75000"/>
                  </a:schemeClr>
                </a:solidFill>
              </a:rPr>
              <a:t>Because Your Brands Are Strong</a:t>
            </a:r>
            <a:endParaRPr lang="en-US" sz="3600" dirty="0"/>
          </a:p>
        </p:txBody>
      </p:sp>
      <p:sp>
        <p:nvSpPr>
          <p:cNvPr id="147459" name="Rectangle 3"/>
          <p:cNvSpPr>
            <a:spLocks noGrp="1" noChangeArrowheads="1"/>
          </p:cNvSpPr>
          <p:nvPr>
            <p:ph type="body" idx="1"/>
          </p:nvPr>
        </p:nvSpPr>
        <p:spPr/>
        <p:txBody>
          <a:bodyPr/>
          <a:lstStyle/>
          <a:p>
            <a:r>
              <a:rPr lang="en-US" dirty="0"/>
              <a:t>100+ million adult weekday </a:t>
            </a:r>
            <a:r>
              <a:rPr lang="en-US" dirty="0" smtClean="0"/>
              <a:t>readers</a:t>
            </a:r>
          </a:p>
          <a:p>
            <a:pPr>
              <a:buNone/>
            </a:pPr>
            <a:endParaRPr lang="en-US" dirty="0"/>
          </a:p>
          <a:p>
            <a:r>
              <a:rPr lang="en-US" dirty="0"/>
              <a:t>114+ million adult Sunday </a:t>
            </a:r>
            <a:r>
              <a:rPr lang="en-US" dirty="0" smtClean="0"/>
              <a:t>readers</a:t>
            </a:r>
          </a:p>
          <a:p>
            <a:pPr>
              <a:buNone/>
            </a:pPr>
            <a:endParaRPr lang="en-US" dirty="0"/>
          </a:p>
          <a:p>
            <a:r>
              <a:rPr lang="en-US" dirty="0"/>
              <a:t>75+ million unique Web site </a:t>
            </a:r>
            <a:r>
              <a:rPr lang="en-US" dirty="0" smtClean="0"/>
              <a:t>visitors</a:t>
            </a:r>
          </a:p>
          <a:p>
            <a:pPr>
              <a:buNone/>
            </a:pPr>
            <a:endParaRPr lang="en-US" dirty="0"/>
          </a:p>
          <a:p>
            <a:r>
              <a:rPr lang="en-US" dirty="0"/>
              <a:t>Reach: 74% of adults in print or online during average week</a:t>
            </a:r>
          </a:p>
        </p:txBody>
      </p:sp>
      <p:sp>
        <p:nvSpPr>
          <p:cNvPr id="147460" name="Text Box 4"/>
          <p:cNvSpPr txBox="1">
            <a:spLocks noChangeArrowheads="1"/>
          </p:cNvSpPr>
          <p:nvPr/>
        </p:nvSpPr>
        <p:spPr bwMode="auto">
          <a:xfrm>
            <a:off x="1121129" y="6292850"/>
            <a:ext cx="3233578" cy="261610"/>
          </a:xfrm>
          <a:prstGeom prst="rect">
            <a:avLst/>
          </a:prstGeom>
          <a:noFill/>
          <a:ln w="9525">
            <a:noFill/>
            <a:miter lim="800000"/>
            <a:headEnd/>
            <a:tailEnd/>
          </a:ln>
          <a:effectLst/>
        </p:spPr>
        <p:txBody>
          <a:bodyPr wrap="none">
            <a:spAutoFit/>
          </a:bodyPr>
          <a:lstStyle/>
          <a:p>
            <a:r>
              <a:rPr lang="en-US" sz="1100" i="1" dirty="0"/>
              <a:t>Source: Scarborough Research, R1 </a:t>
            </a:r>
            <a:r>
              <a:rPr lang="en-US" sz="1100" i="1" dirty="0" smtClean="0"/>
              <a:t>2009 &amp; NAA</a:t>
            </a:r>
            <a:endParaRPr lang="en-US" sz="11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5225"/>
            <a:ext cx="1981200" cy="476250"/>
          </a:xfrm>
          <a:prstGeom prst="rect">
            <a:avLst/>
          </a:prstGeom>
        </p:spPr>
        <p:txBody>
          <a:bodyPr/>
          <a:lstStyle/>
          <a:p>
            <a:fld id="{A1B69D62-169C-4255-A400-9491BE02492B}" type="slidenum">
              <a:rPr lang="en-US"/>
              <a:pPr/>
              <a:t>23</a:t>
            </a:fld>
            <a:endParaRPr lang="en-US"/>
          </a:p>
        </p:txBody>
      </p:sp>
      <p:sp>
        <p:nvSpPr>
          <p:cNvPr id="153602" name="Rectangle 2"/>
          <p:cNvSpPr>
            <a:spLocks noGrp="1" noChangeArrowheads="1"/>
          </p:cNvSpPr>
          <p:nvPr>
            <p:ph type="title"/>
          </p:nvPr>
        </p:nvSpPr>
        <p:spPr>
          <a:xfrm>
            <a:off x="457200" y="288760"/>
            <a:ext cx="8229600" cy="762000"/>
          </a:xfrm>
        </p:spPr>
        <p:txBody>
          <a:bodyPr/>
          <a:lstStyle/>
          <a:p>
            <a:r>
              <a:rPr lang="en-US" sz="3600" dirty="0" smtClean="0">
                <a:solidFill>
                  <a:schemeClr val="accent1">
                    <a:lumMod val="75000"/>
                  </a:schemeClr>
                </a:solidFill>
              </a:rPr>
              <a:t>Because You Drive Sales &amp; Consideration</a:t>
            </a:r>
            <a:endParaRPr lang="en-US" sz="3600" dirty="0"/>
          </a:p>
        </p:txBody>
      </p:sp>
      <p:sp>
        <p:nvSpPr>
          <p:cNvPr id="153603" name="Rectangle 3"/>
          <p:cNvSpPr>
            <a:spLocks noGrp="1" noChangeArrowheads="1"/>
          </p:cNvSpPr>
          <p:nvPr>
            <p:ph type="body" idx="1"/>
          </p:nvPr>
        </p:nvSpPr>
        <p:spPr>
          <a:xfrm>
            <a:off x="592138" y="1435100"/>
            <a:ext cx="8001000" cy="4267200"/>
          </a:xfrm>
        </p:spPr>
        <p:txBody>
          <a:bodyPr/>
          <a:lstStyle/>
          <a:p>
            <a:pPr>
              <a:lnSpc>
                <a:spcPct val="130000"/>
              </a:lnSpc>
              <a:buFont typeface="Wingdings" pitchFamily="2" charset="2"/>
              <a:buNone/>
              <a:tabLst>
                <a:tab pos="6400800" algn="l"/>
              </a:tabLst>
            </a:pPr>
            <a:r>
              <a:rPr lang="en-US" sz="2000"/>
              <a:t>Clipped a Coupon 	61%</a:t>
            </a:r>
          </a:p>
          <a:p>
            <a:pPr>
              <a:lnSpc>
                <a:spcPct val="130000"/>
              </a:lnSpc>
              <a:buFont typeface="Wingdings" pitchFamily="2" charset="2"/>
              <a:buNone/>
              <a:tabLst>
                <a:tab pos="6400800" algn="l"/>
              </a:tabLst>
            </a:pPr>
            <a:r>
              <a:rPr lang="en-US" sz="2000"/>
              <a:t>Visited a Store 	52%</a:t>
            </a:r>
          </a:p>
          <a:p>
            <a:pPr>
              <a:lnSpc>
                <a:spcPct val="130000"/>
              </a:lnSpc>
              <a:buFont typeface="Wingdings" pitchFamily="2" charset="2"/>
              <a:buNone/>
              <a:tabLst>
                <a:tab pos="6400800" algn="l"/>
              </a:tabLst>
            </a:pPr>
            <a:r>
              <a:rPr lang="en-US" sz="2000"/>
              <a:t>Bought Something Advertised 	50%</a:t>
            </a:r>
          </a:p>
          <a:p>
            <a:pPr>
              <a:lnSpc>
                <a:spcPct val="130000"/>
              </a:lnSpc>
              <a:buFont typeface="Wingdings" pitchFamily="2" charset="2"/>
              <a:buNone/>
              <a:tabLst>
                <a:tab pos="6400800" algn="l"/>
              </a:tabLst>
            </a:pPr>
            <a:r>
              <a:rPr lang="en-US" sz="2000"/>
              <a:t>Picked up Shopping Ideas 	34%</a:t>
            </a:r>
          </a:p>
          <a:p>
            <a:pPr>
              <a:lnSpc>
                <a:spcPct val="130000"/>
              </a:lnSpc>
              <a:buFont typeface="Wingdings" pitchFamily="2" charset="2"/>
              <a:buNone/>
              <a:tabLst>
                <a:tab pos="6400800" algn="l"/>
              </a:tabLst>
            </a:pPr>
            <a:r>
              <a:rPr lang="en-US" sz="2000"/>
              <a:t>Visited a Website to Learn More 	33%</a:t>
            </a:r>
          </a:p>
          <a:p>
            <a:pPr>
              <a:lnSpc>
                <a:spcPct val="130000"/>
              </a:lnSpc>
              <a:buFont typeface="Wingdings" pitchFamily="2" charset="2"/>
              <a:buNone/>
              <a:tabLst>
                <a:tab pos="6400800" algn="l"/>
              </a:tabLst>
            </a:pPr>
            <a:r>
              <a:rPr lang="en-US" sz="2000"/>
              <a:t>Tried Something for the First Time 	27%</a:t>
            </a:r>
          </a:p>
          <a:p>
            <a:pPr>
              <a:lnSpc>
                <a:spcPct val="130000"/>
              </a:lnSpc>
              <a:buFont typeface="Wingdings" pitchFamily="2" charset="2"/>
              <a:buNone/>
              <a:tabLst>
                <a:tab pos="6400800" algn="l"/>
              </a:tabLst>
            </a:pPr>
            <a:r>
              <a:rPr lang="en-US" sz="2000"/>
              <a:t>Used Search for More Information from Print Ad 	21%</a:t>
            </a:r>
          </a:p>
          <a:p>
            <a:pPr>
              <a:lnSpc>
                <a:spcPct val="130000"/>
              </a:lnSpc>
              <a:buFont typeface="Wingdings" pitchFamily="2" charset="2"/>
              <a:buNone/>
              <a:tabLst>
                <a:tab pos="6400800" algn="l"/>
              </a:tabLst>
            </a:pPr>
            <a:r>
              <a:rPr lang="en-US" sz="2000"/>
              <a:t>Bought Something Online 	20%</a:t>
            </a:r>
          </a:p>
          <a:p>
            <a:pPr>
              <a:lnSpc>
                <a:spcPct val="130000"/>
              </a:lnSpc>
              <a:buFont typeface="Wingdings" pitchFamily="2" charset="2"/>
              <a:buNone/>
              <a:tabLst>
                <a:tab pos="6400800" algn="l"/>
              </a:tabLst>
            </a:pPr>
            <a:r>
              <a:rPr lang="en-US" sz="2000"/>
              <a:t>Called for More Information 	12%</a:t>
            </a:r>
          </a:p>
          <a:p>
            <a:pPr>
              <a:lnSpc>
                <a:spcPct val="80000"/>
              </a:lnSpc>
              <a:tabLst>
                <a:tab pos="6400800" algn="l"/>
              </a:tabLst>
            </a:pPr>
            <a:endParaRPr lang="en-US" sz="2000"/>
          </a:p>
        </p:txBody>
      </p:sp>
      <p:sp>
        <p:nvSpPr>
          <p:cNvPr id="153604" name="Text Box 4"/>
          <p:cNvSpPr txBox="1">
            <a:spLocks noChangeArrowheads="1"/>
          </p:cNvSpPr>
          <p:nvPr/>
        </p:nvSpPr>
        <p:spPr bwMode="auto">
          <a:xfrm>
            <a:off x="1189957" y="6405949"/>
            <a:ext cx="2182008" cy="261610"/>
          </a:xfrm>
          <a:prstGeom prst="rect">
            <a:avLst/>
          </a:prstGeom>
          <a:noFill/>
          <a:ln w="9525">
            <a:noFill/>
            <a:miter lim="800000"/>
            <a:headEnd/>
            <a:tailEnd/>
          </a:ln>
          <a:effectLst/>
        </p:spPr>
        <p:txBody>
          <a:bodyPr wrap="none">
            <a:spAutoFit/>
          </a:bodyPr>
          <a:lstStyle/>
          <a:p>
            <a:r>
              <a:rPr lang="en-US" sz="1100" i="1" dirty="0"/>
              <a:t>Source: MORI </a:t>
            </a:r>
            <a:r>
              <a:rPr lang="en-US" sz="1100" i="1" dirty="0" smtClean="0"/>
              <a:t>Research &amp; NAA</a:t>
            </a:r>
            <a:endParaRPr lang="en-US" sz="11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5225"/>
            <a:ext cx="1981200" cy="476250"/>
          </a:xfrm>
          <a:prstGeom prst="rect">
            <a:avLst/>
          </a:prstGeom>
        </p:spPr>
        <p:txBody>
          <a:bodyPr/>
          <a:lstStyle/>
          <a:p>
            <a:fld id="{FE7E13E4-063E-4B71-AE0E-BC9EF0510096}" type="slidenum">
              <a:rPr lang="en-US"/>
              <a:pPr/>
              <a:t>24</a:t>
            </a:fld>
            <a:endParaRPr lang="en-US"/>
          </a:p>
        </p:txBody>
      </p:sp>
      <p:sp>
        <p:nvSpPr>
          <p:cNvPr id="152578" name="Rectangle 2"/>
          <p:cNvSpPr>
            <a:spLocks noGrp="1" noChangeArrowheads="1"/>
          </p:cNvSpPr>
          <p:nvPr>
            <p:ph type="title"/>
          </p:nvPr>
        </p:nvSpPr>
        <p:spPr/>
        <p:txBody>
          <a:bodyPr/>
          <a:lstStyle/>
          <a:p>
            <a:r>
              <a:rPr lang="en-US" sz="3600" dirty="0" smtClean="0">
                <a:solidFill>
                  <a:schemeClr val="accent1">
                    <a:lumMod val="75000"/>
                  </a:schemeClr>
                </a:solidFill>
              </a:rPr>
              <a:t>Because Your Advertising Works</a:t>
            </a:r>
            <a:endParaRPr lang="en-US" sz="3400" dirty="0"/>
          </a:p>
        </p:txBody>
      </p:sp>
      <p:sp>
        <p:nvSpPr>
          <p:cNvPr id="152579" name="Rectangle 3"/>
          <p:cNvSpPr>
            <a:spLocks noGrp="1" noChangeArrowheads="1"/>
          </p:cNvSpPr>
          <p:nvPr>
            <p:ph type="body" idx="1"/>
          </p:nvPr>
        </p:nvSpPr>
        <p:spPr>
          <a:xfrm>
            <a:off x="566738" y="1676400"/>
            <a:ext cx="8001000" cy="4267200"/>
          </a:xfrm>
        </p:spPr>
        <p:txBody>
          <a:bodyPr/>
          <a:lstStyle/>
          <a:p>
            <a:pPr>
              <a:lnSpc>
                <a:spcPct val="90000"/>
              </a:lnSpc>
            </a:pPr>
            <a:r>
              <a:rPr lang="en-US" sz="2400" dirty="0"/>
              <a:t>Primary medium for consumers who shop ads</a:t>
            </a:r>
          </a:p>
          <a:p>
            <a:pPr>
              <a:lnSpc>
                <a:spcPct val="130000"/>
              </a:lnSpc>
            </a:pPr>
            <a:r>
              <a:rPr lang="en-US" sz="2400" dirty="0"/>
              <a:t>Best for bringing sales to attention</a:t>
            </a:r>
          </a:p>
          <a:p>
            <a:pPr>
              <a:lnSpc>
                <a:spcPct val="130000"/>
              </a:lnSpc>
            </a:pPr>
            <a:r>
              <a:rPr lang="en-US" sz="2400" dirty="0"/>
              <a:t>Most valuable for planning shopping</a:t>
            </a:r>
          </a:p>
          <a:p>
            <a:pPr>
              <a:lnSpc>
                <a:spcPct val="130000"/>
              </a:lnSpc>
            </a:pPr>
            <a:r>
              <a:rPr lang="en-US" sz="2400" dirty="0"/>
              <a:t>Prefer for receiving ad information</a:t>
            </a:r>
          </a:p>
          <a:p>
            <a:pPr>
              <a:lnSpc>
                <a:spcPct val="130000"/>
              </a:lnSpc>
            </a:pPr>
            <a:r>
              <a:rPr lang="en-US" sz="2400" dirty="0"/>
              <a:t>Spend most time reading</a:t>
            </a:r>
          </a:p>
          <a:p>
            <a:pPr>
              <a:lnSpc>
                <a:spcPct val="130000"/>
              </a:lnSpc>
            </a:pPr>
            <a:r>
              <a:rPr lang="en-US" sz="2400" dirty="0"/>
              <a:t>Most believable and trustworthy</a:t>
            </a:r>
          </a:p>
          <a:p>
            <a:pPr>
              <a:lnSpc>
                <a:spcPct val="130000"/>
              </a:lnSpc>
            </a:pPr>
            <a:r>
              <a:rPr lang="en-US" sz="2400" dirty="0"/>
              <a:t>Look forward to these type of ads</a:t>
            </a:r>
          </a:p>
          <a:p>
            <a:pPr>
              <a:lnSpc>
                <a:spcPct val="130000"/>
              </a:lnSpc>
            </a:pPr>
            <a:r>
              <a:rPr lang="en-US" sz="2400" dirty="0"/>
              <a:t>Find to be least intrusive</a:t>
            </a:r>
          </a:p>
        </p:txBody>
      </p:sp>
      <p:sp>
        <p:nvSpPr>
          <p:cNvPr id="152580" name="Text Box 4"/>
          <p:cNvSpPr txBox="1">
            <a:spLocks noChangeArrowheads="1"/>
          </p:cNvSpPr>
          <p:nvPr/>
        </p:nvSpPr>
        <p:spPr bwMode="auto">
          <a:xfrm>
            <a:off x="1107741" y="6418649"/>
            <a:ext cx="2182008" cy="261610"/>
          </a:xfrm>
          <a:prstGeom prst="rect">
            <a:avLst/>
          </a:prstGeom>
          <a:noFill/>
          <a:ln w="9525">
            <a:noFill/>
            <a:miter lim="800000"/>
            <a:headEnd/>
            <a:tailEnd/>
          </a:ln>
          <a:effectLst/>
        </p:spPr>
        <p:txBody>
          <a:bodyPr wrap="none">
            <a:spAutoFit/>
          </a:bodyPr>
          <a:lstStyle/>
          <a:p>
            <a:r>
              <a:rPr lang="en-US" sz="1100" i="1" dirty="0"/>
              <a:t>Source: MORI </a:t>
            </a:r>
            <a:r>
              <a:rPr lang="en-US" sz="1100" i="1" dirty="0" smtClean="0"/>
              <a:t>Research &amp; NAA</a:t>
            </a:r>
            <a:endParaRPr lang="en-US" sz="11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5225"/>
            <a:ext cx="1981200" cy="476250"/>
          </a:xfrm>
          <a:prstGeom prst="rect">
            <a:avLst/>
          </a:prstGeom>
        </p:spPr>
        <p:txBody>
          <a:bodyPr/>
          <a:lstStyle/>
          <a:p>
            <a:fld id="{D9003ED1-C75E-47D2-A76B-84B3F1B22524}" type="slidenum">
              <a:rPr lang="en-US"/>
              <a:pPr/>
              <a:t>25</a:t>
            </a:fld>
            <a:endParaRPr lang="en-US"/>
          </a:p>
        </p:txBody>
      </p:sp>
      <p:sp>
        <p:nvSpPr>
          <p:cNvPr id="149510" name="Rectangle 6"/>
          <p:cNvSpPr>
            <a:spLocks noGrp="1" noChangeArrowheads="1"/>
          </p:cNvSpPr>
          <p:nvPr>
            <p:ph type="title"/>
          </p:nvPr>
        </p:nvSpPr>
        <p:spPr/>
        <p:txBody>
          <a:bodyPr/>
          <a:lstStyle/>
          <a:p>
            <a:pPr>
              <a:lnSpc>
                <a:spcPct val="90000"/>
              </a:lnSpc>
            </a:pPr>
            <a:r>
              <a:rPr lang="en-US" sz="3600" dirty="0" smtClean="0">
                <a:solidFill>
                  <a:schemeClr val="accent1">
                    <a:lumMod val="75000"/>
                  </a:schemeClr>
                </a:solidFill>
              </a:rPr>
              <a:t>Because Your Web Sites Are Trusted</a:t>
            </a:r>
            <a:endParaRPr lang="en-US" sz="3600" dirty="0"/>
          </a:p>
        </p:txBody>
      </p:sp>
      <p:sp>
        <p:nvSpPr>
          <p:cNvPr id="149511" name="Rectangle 7"/>
          <p:cNvSpPr>
            <a:spLocks noGrp="1" noChangeArrowheads="1"/>
          </p:cNvSpPr>
          <p:nvPr>
            <p:ph type="body" idx="1"/>
          </p:nvPr>
        </p:nvSpPr>
        <p:spPr>
          <a:xfrm>
            <a:off x="579438" y="1447800"/>
            <a:ext cx="8001000" cy="4267200"/>
          </a:xfrm>
        </p:spPr>
        <p:txBody>
          <a:bodyPr/>
          <a:lstStyle/>
          <a:p>
            <a:pPr>
              <a:buFont typeface="Wingdings" pitchFamily="2" charset="2"/>
              <a:buNone/>
              <a:tabLst>
                <a:tab pos="5549900" algn="l"/>
                <a:tab pos="6858000" algn="l"/>
              </a:tabLst>
            </a:pPr>
            <a:r>
              <a:rPr lang="en-US" sz="1400" b="1" dirty="0"/>
              <a:t>	</a:t>
            </a:r>
            <a:r>
              <a:rPr lang="en-US" sz="1400" b="1" dirty="0">
                <a:solidFill>
                  <a:schemeClr val="accent2"/>
                </a:solidFill>
              </a:rPr>
              <a:t>Please indicate the website on which you consider the </a:t>
            </a:r>
            <a:r>
              <a:rPr lang="en-US" sz="1400" b="1" u="sng" dirty="0">
                <a:solidFill>
                  <a:schemeClr val="accent2"/>
                </a:solidFill>
              </a:rPr>
              <a:t>advertising</a:t>
            </a:r>
            <a:r>
              <a:rPr lang="en-US" sz="1400" b="1" dirty="0">
                <a:solidFill>
                  <a:schemeClr val="accent2"/>
                </a:solidFill>
              </a:rPr>
              <a:t> to be the most trustworthy:</a:t>
            </a:r>
            <a:r>
              <a:rPr lang="en-US" sz="1400" dirty="0"/>
              <a:t> </a:t>
            </a:r>
          </a:p>
          <a:p>
            <a:pPr>
              <a:buFont typeface="Wingdings" pitchFamily="2" charset="2"/>
              <a:buNone/>
              <a:tabLst>
                <a:tab pos="5549900" algn="l"/>
                <a:tab pos="6858000" algn="l"/>
              </a:tabLst>
            </a:pPr>
            <a:endParaRPr lang="en-US" sz="1400" dirty="0"/>
          </a:p>
          <a:p>
            <a:pPr algn="ctr">
              <a:buFont typeface="Wingdings" pitchFamily="2" charset="2"/>
              <a:buNone/>
              <a:tabLst>
                <a:tab pos="5549900" algn="l"/>
                <a:tab pos="6858000" algn="l"/>
              </a:tabLst>
            </a:pPr>
            <a:r>
              <a:rPr lang="en-US" sz="1600" b="1" dirty="0"/>
              <a:t>Preliminary Results</a:t>
            </a:r>
          </a:p>
          <a:p>
            <a:pPr>
              <a:buFont typeface="Wingdings" pitchFamily="2" charset="2"/>
              <a:buNone/>
              <a:tabLst>
                <a:tab pos="5549900" algn="l"/>
                <a:tab pos="6858000" algn="l"/>
              </a:tabLst>
            </a:pPr>
            <a:endParaRPr lang="en-US" sz="1600" b="1" dirty="0"/>
          </a:p>
          <a:p>
            <a:pPr>
              <a:buFont typeface="Wingdings" pitchFamily="2" charset="2"/>
              <a:buNone/>
              <a:tabLst>
                <a:tab pos="5549900" algn="l"/>
                <a:tab pos="6858000" algn="l"/>
              </a:tabLst>
            </a:pPr>
            <a:r>
              <a:rPr lang="en-US" sz="1400" dirty="0"/>
              <a:t>		  </a:t>
            </a:r>
            <a:r>
              <a:rPr lang="en-US" sz="1400" u="sng" dirty="0"/>
              <a:t>All</a:t>
            </a:r>
            <a:r>
              <a:rPr lang="en-US" sz="1400" dirty="0"/>
              <a:t>	</a:t>
            </a:r>
            <a:r>
              <a:rPr lang="en-US" sz="1400" u="sng" dirty="0"/>
              <a:t>18-24</a:t>
            </a:r>
          </a:p>
          <a:p>
            <a:pPr>
              <a:tabLst>
                <a:tab pos="5549900" algn="l"/>
                <a:tab pos="6858000" algn="l"/>
              </a:tabLst>
            </a:pPr>
            <a:r>
              <a:rPr lang="en-US" sz="2000" dirty="0"/>
              <a:t>Local newspaper site	36%	35%</a:t>
            </a:r>
          </a:p>
          <a:p>
            <a:pPr>
              <a:tabLst>
                <a:tab pos="5549900" algn="l"/>
                <a:tab pos="6858000" algn="l"/>
              </a:tabLst>
            </a:pPr>
            <a:r>
              <a:rPr lang="en-US" sz="2000" dirty="0"/>
              <a:t>Local TV station site	23%	22%</a:t>
            </a:r>
          </a:p>
          <a:p>
            <a:pPr>
              <a:tabLst>
                <a:tab pos="5549900" algn="l"/>
                <a:tab pos="6858000" algn="l"/>
              </a:tabLst>
            </a:pPr>
            <a:r>
              <a:rPr lang="en-US" sz="2000" dirty="0"/>
              <a:t>Online portal	12%	11%</a:t>
            </a:r>
          </a:p>
          <a:p>
            <a:pPr>
              <a:tabLst>
                <a:tab pos="5549900" algn="l"/>
                <a:tab pos="6858000" algn="l"/>
              </a:tabLst>
            </a:pPr>
            <a:r>
              <a:rPr lang="en-US" sz="2000" dirty="0"/>
              <a:t>Specialty website	12%	13%</a:t>
            </a:r>
          </a:p>
          <a:p>
            <a:pPr>
              <a:tabLst>
                <a:tab pos="5549900" algn="l"/>
                <a:tab pos="6858000" algn="l"/>
              </a:tabLst>
            </a:pPr>
            <a:r>
              <a:rPr lang="en-US" sz="2000" dirty="0"/>
              <a:t>Local radio site	  6%	  9%</a:t>
            </a:r>
          </a:p>
          <a:p>
            <a:pPr>
              <a:tabLst>
                <a:tab pos="5549900" algn="l"/>
                <a:tab pos="6858000" algn="l"/>
              </a:tabLst>
            </a:pPr>
            <a:r>
              <a:rPr lang="en-US" sz="2000" dirty="0"/>
              <a:t>Social networking site	  3%	  5%</a:t>
            </a:r>
          </a:p>
        </p:txBody>
      </p:sp>
      <p:sp>
        <p:nvSpPr>
          <p:cNvPr id="149512" name="Text Box 8"/>
          <p:cNvSpPr txBox="1">
            <a:spLocks noChangeArrowheads="1"/>
          </p:cNvSpPr>
          <p:nvPr/>
        </p:nvSpPr>
        <p:spPr bwMode="auto">
          <a:xfrm>
            <a:off x="1938588" y="5811163"/>
            <a:ext cx="5375189" cy="430887"/>
          </a:xfrm>
          <a:prstGeom prst="rect">
            <a:avLst/>
          </a:prstGeom>
          <a:noFill/>
          <a:ln w="9525">
            <a:noFill/>
            <a:miter lim="800000"/>
            <a:headEnd/>
            <a:tailEnd/>
          </a:ln>
          <a:effectLst/>
        </p:spPr>
        <p:txBody>
          <a:bodyPr wrap="none">
            <a:spAutoFit/>
          </a:bodyPr>
          <a:lstStyle/>
          <a:p>
            <a:r>
              <a:rPr lang="en-US" sz="1100" i="1" dirty="0"/>
              <a:t>Source: </a:t>
            </a:r>
            <a:r>
              <a:rPr lang="en-US" sz="1100" i="1" dirty="0" err="1" smtClean="0"/>
              <a:t>ComScore</a:t>
            </a:r>
            <a:r>
              <a:rPr lang="en-US" sz="1100" i="1" dirty="0" smtClean="0"/>
              <a:t> &amp; NAA</a:t>
            </a:r>
            <a:endParaRPr lang="en-US" sz="1100" i="1" dirty="0"/>
          </a:p>
          <a:p>
            <a:r>
              <a:rPr lang="en-US" sz="1100" i="1" dirty="0"/>
              <a:t>Base: Adults who say type of Web site influences advertising trustworthiness (40%)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3"/>
          <p:cNvSpPr txBox="1">
            <a:spLocks noChangeArrowheads="1"/>
          </p:cNvSpPr>
          <p:nvPr/>
        </p:nvSpPr>
        <p:spPr bwMode="auto">
          <a:xfrm>
            <a:off x="1295400" y="2719152"/>
            <a:ext cx="6705600" cy="1421928"/>
          </a:xfrm>
          <a:prstGeom prst="rect">
            <a:avLst/>
          </a:prstGeom>
          <a:noFill/>
          <a:ln w="12700" algn="ctr">
            <a:noFill/>
            <a:miter lim="800000"/>
            <a:headEnd/>
            <a:tailEnd/>
          </a:ln>
          <a:effectLst>
            <a:outerShdw dist="35921" dir="2700000" algn="ctr" rotWithShape="0">
              <a:schemeClr val="bg2"/>
            </a:outerShdw>
          </a:effectLst>
        </p:spPr>
        <p:txBody>
          <a:bodyPr>
            <a:spAutoFit/>
          </a:bodyPr>
          <a:lstStyle/>
          <a:p>
            <a:pPr algn="ctr" eaLnBrk="0" hangingPunct="0">
              <a:lnSpc>
                <a:spcPct val="90000"/>
              </a:lnSpc>
              <a:spcBef>
                <a:spcPct val="50000"/>
              </a:spcBef>
              <a:defRPr/>
            </a:pPr>
            <a:r>
              <a:rPr lang="en-US" sz="4800" b="1" dirty="0" smtClean="0"/>
              <a:t>The Path Forward: Innovation</a:t>
            </a:r>
            <a:endParaRPr lang="en-US" sz="4800" b="1" dirty="0"/>
          </a:p>
        </p:txBody>
      </p:sp>
      <p:sp>
        <p:nvSpPr>
          <p:cNvPr id="4" name="Slide Number Placeholder 5"/>
          <p:cNvSpPr txBox="1">
            <a:spLocks/>
          </p:cNvSpPr>
          <p:nvPr/>
        </p:nvSpPr>
        <p:spPr>
          <a:xfrm>
            <a:off x="457200" y="6356350"/>
            <a:ext cx="2133600" cy="365125"/>
          </a:xfrm>
          <a:prstGeom prst="rect">
            <a:avLst/>
          </a:prstGeom>
        </p:spPr>
        <p:txBody>
          <a:bodyPr/>
          <a:lstStyle>
            <a:lvl1pPr>
              <a:defRPr sz="105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smtClean="0">
                <a:ln>
                  <a:noFill/>
                </a:ln>
                <a:solidFill>
                  <a:schemeClr val="tx1"/>
                </a:solidFill>
                <a:effectLst/>
                <a:uLnTx/>
                <a:uFillTx/>
                <a:latin typeface="Arial" charset="0"/>
                <a:ea typeface="+mn-ea"/>
                <a:cs typeface="+mn-cs"/>
              </a:rPr>
              <a:t>p </a:t>
            </a:r>
            <a:fld id="{EE6791A4-1838-4EDF-BC43-1155F545CB26}" type="slidenum">
              <a:rPr kumimoji="0" lang="en-US" sz="105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US" sz="105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ttp://www.cyouatthetop.com/cyouatthetop/whatsincluded/index_files/yahoo_logo_800a.jpg"/>
          <p:cNvPicPr>
            <a:picLocks noChangeAspect="1" noChangeArrowheads="1"/>
          </p:cNvPicPr>
          <p:nvPr/>
        </p:nvPicPr>
        <p:blipFill>
          <a:blip r:embed="rId3" cstate="print"/>
          <a:srcRect/>
          <a:stretch>
            <a:fillRect/>
          </a:stretch>
        </p:blipFill>
        <p:spPr bwMode="auto">
          <a:xfrm>
            <a:off x="645201" y="2514431"/>
            <a:ext cx="8001000" cy="2095500"/>
          </a:xfrm>
          <a:prstGeom prst="rect">
            <a:avLst/>
          </a:prstGeom>
          <a:noFill/>
        </p:spPr>
      </p:pic>
      <p:grpSp>
        <p:nvGrpSpPr>
          <p:cNvPr id="2" name="Group 164"/>
          <p:cNvGrpSpPr>
            <a:grpSpLocks/>
          </p:cNvGrpSpPr>
          <p:nvPr/>
        </p:nvGrpSpPr>
        <p:grpSpPr bwMode="auto">
          <a:xfrm>
            <a:off x="2819400" y="3038475"/>
            <a:ext cx="4019550" cy="1770063"/>
            <a:chOff x="3546" y="954"/>
            <a:chExt cx="2532" cy="1115"/>
          </a:xfrm>
        </p:grpSpPr>
        <p:pic>
          <p:nvPicPr>
            <p:cNvPr id="130088" name="Picture 135" descr="MediaNewsGroup_logo_sgw"/>
            <p:cNvPicPr>
              <a:picLocks noChangeAspect="1" noChangeArrowheads="1"/>
            </p:cNvPicPr>
            <p:nvPr/>
          </p:nvPicPr>
          <p:blipFill>
            <a:blip r:embed="rId4" cstate="print"/>
            <a:srcRect/>
            <a:stretch>
              <a:fillRect/>
            </a:stretch>
          </p:blipFill>
          <p:spPr bwMode="auto">
            <a:xfrm>
              <a:off x="4986" y="1344"/>
              <a:ext cx="1092" cy="117"/>
            </a:xfrm>
            <a:prstGeom prst="rect">
              <a:avLst/>
            </a:prstGeom>
            <a:noFill/>
            <a:ln w="9525">
              <a:noFill/>
              <a:miter lim="800000"/>
              <a:headEnd/>
              <a:tailEnd/>
            </a:ln>
          </p:spPr>
        </p:pic>
        <p:pic>
          <p:nvPicPr>
            <p:cNvPr id="130089" name="Picture 5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74" y="1296"/>
              <a:ext cx="545" cy="192"/>
            </a:xfrm>
            <a:prstGeom prst="rect">
              <a:avLst/>
            </a:prstGeom>
            <a:noFill/>
            <a:ln w="9525">
              <a:noFill/>
              <a:miter lim="800000"/>
              <a:headEnd/>
              <a:tailEnd/>
            </a:ln>
          </p:spPr>
        </p:pic>
        <p:pic>
          <p:nvPicPr>
            <p:cNvPr id="130090" name="Picture 52" descr="hearstcorp"/>
            <p:cNvPicPr>
              <a:picLocks noChangeAspect="1" noChangeArrowheads="1"/>
            </p:cNvPicPr>
            <p:nvPr/>
          </p:nvPicPr>
          <p:blipFill>
            <a:blip r:embed="rId6" cstate="print"/>
            <a:srcRect r="51880" b="4938"/>
            <a:stretch>
              <a:fillRect/>
            </a:stretch>
          </p:blipFill>
          <p:spPr bwMode="auto">
            <a:xfrm>
              <a:off x="5178" y="1728"/>
              <a:ext cx="564" cy="111"/>
            </a:xfrm>
            <a:prstGeom prst="rect">
              <a:avLst/>
            </a:prstGeom>
            <a:noFill/>
            <a:ln w="9525">
              <a:noFill/>
              <a:miter lim="800000"/>
              <a:headEnd/>
              <a:tailEnd/>
            </a:ln>
          </p:spPr>
        </p:pic>
        <p:pic>
          <p:nvPicPr>
            <p:cNvPr id="130091" name="Picture 53" descr="journal register"/>
            <p:cNvPicPr>
              <a:picLocks noChangeAspect="1" noChangeArrowheads="1"/>
            </p:cNvPicPr>
            <p:nvPr/>
          </p:nvPicPr>
          <p:blipFill>
            <a:blip r:embed="rId7" cstate="print"/>
            <a:srcRect l="174" t="12843" r="56250" b="55658"/>
            <a:stretch>
              <a:fillRect/>
            </a:stretch>
          </p:blipFill>
          <p:spPr bwMode="auto">
            <a:xfrm>
              <a:off x="4170" y="1920"/>
              <a:ext cx="729" cy="149"/>
            </a:xfrm>
            <a:prstGeom prst="rect">
              <a:avLst/>
            </a:prstGeom>
            <a:noFill/>
            <a:ln w="9525">
              <a:noFill/>
              <a:miter lim="800000"/>
              <a:headEnd/>
              <a:tailEnd/>
            </a:ln>
          </p:spPr>
        </p:pic>
        <p:pic>
          <p:nvPicPr>
            <p:cNvPr id="130092" name="Picture 133" descr="CoxNewspapers_logo"/>
            <p:cNvPicPr>
              <a:picLocks noChangeAspect="1" noChangeArrowheads="1"/>
            </p:cNvPicPr>
            <p:nvPr/>
          </p:nvPicPr>
          <p:blipFill>
            <a:blip r:embed="rId8" cstate="print"/>
            <a:srcRect/>
            <a:stretch>
              <a:fillRect/>
            </a:stretch>
          </p:blipFill>
          <p:spPr bwMode="auto">
            <a:xfrm>
              <a:off x="4986" y="960"/>
              <a:ext cx="432" cy="225"/>
            </a:xfrm>
            <a:prstGeom prst="rect">
              <a:avLst/>
            </a:prstGeom>
            <a:noFill/>
            <a:ln w="9525">
              <a:noFill/>
              <a:miter lim="800000"/>
              <a:headEnd/>
              <a:tailEnd/>
            </a:ln>
          </p:spPr>
        </p:pic>
        <p:pic>
          <p:nvPicPr>
            <p:cNvPr id="130093" name="Picture 136" descr="EWScripps_logo"/>
            <p:cNvPicPr>
              <a:picLocks noChangeAspect="1" noChangeArrowheads="1"/>
            </p:cNvPicPr>
            <p:nvPr/>
          </p:nvPicPr>
          <p:blipFill>
            <a:blip r:embed="rId9" cstate="print"/>
            <a:srcRect/>
            <a:stretch>
              <a:fillRect/>
            </a:stretch>
          </p:blipFill>
          <p:spPr bwMode="auto">
            <a:xfrm>
              <a:off x="3894" y="954"/>
              <a:ext cx="822" cy="150"/>
            </a:xfrm>
            <a:prstGeom prst="rect">
              <a:avLst/>
            </a:prstGeom>
            <a:noFill/>
            <a:ln w="9525">
              <a:noFill/>
              <a:miter lim="800000"/>
              <a:headEnd/>
              <a:tailEnd/>
            </a:ln>
          </p:spPr>
        </p:pic>
        <p:pic>
          <p:nvPicPr>
            <p:cNvPr id="130094" name="Picture 160" descr="LeeEnterprises_logo"/>
            <p:cNvPicPr>
              <a:picLocks noChangeAspect="1" noChangeArrowheads="1"/>
            </p:cNvPicPr>
            <p:nvPr/>
          </p:nvPicPr>
          <p:blipFill>
            <a:blip r:embed="rId10" cstate="print"/>
            <a:srcRect/>
            <a:stretch>
              <a:fillRect/>
            </a:stretch>
          </p:blipFill>
          <p:spPr bwMode="auto">
            <a:xfrm>
              <a:off x="3546" y="1632"/>
              <a:ext cx="960" cy="184"/>
            </a:xfrm>
            <a:prstGeom prst="rect">
              <a:avLst/>
            </a:prstGeom>
            <a:noFill/>
            <a:ln w="9525">
              <a:noFill/>
              <a:miter lim="800000"/>
              <a:headEnd/>
              <a:tailEnd/>
            </a:ln>
          </p:spPr>
        </p:pic>
      </p:grpSp>
      <p:grpSp>
        <p:nvGrpSpPr>
          <p:cNvPr id="3" name="Group 166"/>
          <p:cNvGrpSpPr>
            <a:grpSpLocks/>
          </p:cNvGrpSpPr>
          <p:nvPr/>
        </p:nvGrpSpPr>
        <p:grpSpPr bwMode="auto">
          <a:xfrm>
            <a:off x="2286000" y="2438400"/>
            <a:ext cx="4800600" cy="2759075"/>
            <a:chOff x="576" y="1536"/>
            <a:chExt cx="3024" cy="1738"/>
          </a:xfrm>
        </p:grpSpPr>
        <p:pic>
          <p:nvPicPr>
            <p:cNvPr id="130083" name="Picture 76" descr="media general"/>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440" y="1536"/>
              <a:ext cx="576" cy="263"/>
            </a:xfrm>
            <a:prstGeom prst="rect">
              <a:avLst/>
            </a:prstGeom>
            <a:noFill/>
            <a:ln w="9525">
              <a:noFill/>
              <a:miter lim="800000"/>
              <a:headEnd/>
              <a:tailEnd/>
            </a:ln>
          </p:spPr>
        </p:pic>
        <p:pic>
          <p:nvPicPr>
            <p:cNvPr id="130084" name="Picture 79"/>
            <p:cNvPicPr>
              <a:picLocks noChangeAspect="1" noChangeArrowheads="1"/>
            </p:cNvPicPr>
            <p:nvPr/>
          </p:nvPicPr>
          <p:blipFill>
            <a:blip r:embed="rId12" cstate="print"/>
            <a:srcRect/>
            <a:stretch>
              <a:fillRect/>
            </a:stretch>
          </p:blipFill>
          <p:spPr bwMode="auto">
            <a:xfrm>
              <a:off x="576" y="2064"/>
              <a:ext cx="528" cy="315"/>
            </a:xfrm>
            <a:prstGeom prst="rect">
              <a:avLst/>
            </a:prstGeom>
            <a:noFill/>
            <a:ln w="9525">
              <a:noFill/>
              <a:miter lim="800000"/>
              <a:headEnd/>
              <a:tailEnd/>
            </a:ln>
          </p:spPr>
        </p:pic>
        <p:pic>
          <p:nvPicPr>
            <p:cNvPr id="130085" name="Picture 145" descr="McClatchy_logo"/>
            <p:cNvPicPr>
              <a:picLocks noChangeAspect="1" noChangeArrowheads="1"/>
            </p:cNvPicPr>
            <p:nvPr/>
          </p:nvPicPr>
          <p:blipFill>
            <a:blip r:embed="rId13" cstate="print"/>
            <a:srcRect/>
            <a:stretch>
              <a:fillRect/>
            </a:stretch>
          </p:blipFill>
          <p:spPr bwMode="auto">
            <a:xfrm>
              <a:off x="2544" y="2976"/>
              <a:ext cx="1056" cy="298"/>
            </a:xfrm>
            <a:prstGeom prst="rect">
              <a:avLst/>
            </a:prstGeom>
            <a:noFill/>
            <a:ln w="9525">
              <a:noFill/>
              <a:miter lim="800000"/>
              <a:headEnd/>
              <a:tailEnd/>
            </a:ln>
          </p:spPr>
        </p:pic>
        <p:pic>
          <p:nvPicPr>
            <p:cNvPr id="130086" name="Picture 147" descr="Morris_logo"/>
            <p:cNvPicPr>
              <a:picLocks noChangeAspect="1" noChangeArrowheads="1"/>
            </p:cNvPicPr>
            <p:nvPr/>
          </p:nvPicPr>
          <p:blipFill>
            <a:blip r:embed="rId14" cstate="print"/>
            <a:srcRect/>
            <a:stretch>
              <a:fillRect/>
            </a:stretch>
          </p:blipFill>
          <p:spPr bwMode="auto">
            <a:xfrm>
              <a:off x="2448" y="1536"/>
              <a:ext cx="576" cy="189"/>
            </a:xfrm>
            <a:prstGeom prst="rect">
              <a:avLst/>
            </a:prstGeom>
            <a:noFill/>
            <a:ln w="9525">
              <a:noFill/>
              <a:miter lim="800000"/>
              <a:headEnd/>
              <a:tailEnd/>
            </a:ln>
          </p:spPr>
        </p:pic>
        <p:pic>
          <p:nvPicPr>
            <p:cNvPr id="130087" name="Picture 163" descr="DailyHerald_logo"/>
            <p:cNvPicPr>
              <a:picLocks noChangeAspect="1" noChangeArrowheads="1"/>
            </p:cNvPicPr>
            <p:nvPr/>
          </p:nvPicPr>
          <p:blipFill>
            <a:blip r:embed="rId15" cstate="print"/>
            <a:srcRect/>
            <a:stretch>
              <a:fillRect/>
            </a:stretch>
          </p:blipFill>
          <p:spPr bwMode="auto">
            <a:xfrm>
              <a:off x="576" y="3072"/>
              <a:ext cx="624" cy="200"/>
            </a:xfrm>
            <a:prstGeom prst="rect">
              <a:avLst/>
            </a:prstGeom>
            <a:noFill/>
            <a:ln w="9525">
              <a:noFill/>
              <a:miter lim="800000"/>
              <a:headEnd/>
              <a:tailEnd/>
            </a:ln>
          </p:spPr>
        </p:pic>
      </p:grpSp>
      <p:grpSp>
        <p:nvGrpSpPr>
          <p:cNvPr id="4" name="Group 68"/>
          <p:cNvGrpSpPr>
            <a:grpSpLocks/>
          </p:cNvGrpSpPr>
          <p:nvPr/>
        </p:nvGrpSpPr>
        <p:grpSpPr bwMode="auto">
          <a:xfrm>
            <a:off x="457200" y="1371600"/>
            <a:ext cx="8153400" cy="4891088"/>
            <a:chOff x="-914400" y="1244600"/>
            <a:chExt cx="8153400" cy="4891088"/>
          </a:xfrm>
        </p:grpSpPr>
        <p:grpSp>
          <p:nvGrpSpPr>
            <p:cNvPr id="5" name="Group 67"/>
            <p:cNvGrpSpPr>
              <a:grpSpLocks/>
            </p:cNvGrpSpPr>
            <p:nvPr/>
          </p:nvGrpSpPr>
          <p:grpSpPr bwMode="auto">
            <a:xfrm>
              <a:off x="-914400" y="1244600"/>
              <a:ext cx="8153400" cy="4891088"/>
              <a:chOff x="-914400" y="1244600"/>
              <a:chExt cx="8153400" cy="4891089"/>
            </a:xfrm>
          </p:grpSpPr>
          <p:grpSp>
            <p:nvGrpSpPr>
              <p:cNvPr id="6" name="Group 62"/>
              <p:cNvGrpSpPr>
                <a:grpSpLocks/>
              </p:cNvGrpSpPr>
              <p:nvPr/>
            </p:nvGrpSpPr>
            <p:grpSpPr bwMode="auto">
              <a:xfrm>
                <a:off x="-914400" y="1524001"/>
                <a:ext cx="8153400" cy="4611688"/>
                <a:chOff x="-576" y="960"/>
                <a:chExt cx="5136" cy="2905"/>
              </a:xfrm>
            </p:grpSpPr>
            <p:pic>
              <p:nvPicPr>
                <p:cNvPr id="130061" name="Picture 100" descr="SunTimesNewsGroup_logo_sgw"/>
                <p:cNvPicPr>
                  <a:picLocks noChangeAspect="1" noChangeArrowheads="1"/>
                </p:cNvPicPr>
                <p:nvPr/>
              </p:nvPicPr>
              <p:blipFill>
                <a:blip r:embed="rId16" cstate="print"/>
                <a:srcRect/>
                <a:stretch>
                  <a:fillRect/>
                </a:stretch>
              </p:blipFill>
              <p:spPr bwMode="auto">
                <a:xfrm>
                  <a:off x="1680" y="3568"/>
                  <a:ext cx="576" cy="265"/>
                </a:xfrm>
                <a:prstGeom prst="rect">
                  <a:avLst/>
                </a:prstGeom>
                <a:noFill/>
                <a:ln w="9525">
                  <a:noFill/>
                  <a:miter lim="800000"/>
                  <a:headEnd/>
                  <a:tailEnd/>
                </a:ln>
              </p:spPr>
            </p:pic>
            <p:pic>
              <p:nvPicPr>
                <p:cNvPr id="130062" name="Picture 102" descr="Oklahoman_logo"/>
                <p:cNvPicPr>
                  <a:picLocks noChangeAspect="1" noChangeArrowheads="1"/>
                </p:cNvPicPr>
                <p:nvPr/>
              </p:nvPicPr>
              <p:blipFill>
                <a:blip r:embed="rId17" cstate="print"/>
                <a:srcRect/>
                <a:stretch>
                  <a:fillRect/>
                </a:stretch>
              </p:blipFill>
              <p:spPr bwMode="auto">
                <a:xfrm>
                  <a:off x="3360" y="3616"/>
                  <a:ext cx="636" cy="249"/>
                </a:xfrm>
                <a:prstGeom prst="rect">
                  <a:avLst/>
                </a:prstGeom>
                <a:noFill/>
                <a:ln w="9525">
                  <a:noFill/>
                  <a:miter lim="800000"/>
                  <a:headEnd/>
                  <a:tailEnd/>
                </a:ln>
              </p:spPr>
            </p:pic>
            <p:pic>
              <p:nvPicPr>
                <p:cNvPr id="130063" name="Picture 85" descr="times shamrock crop"/>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48" y="1872"/>
                  <a:ext cx="348" cy="300"/>
                </a:xfrm>
                <a:prstGeom prst="rect">
                  <a:avLst/>
                </a:prstGeom>
                <a:noFill/>
                <a:ln w="9525">
                  <a:noFill/>
                  <a:miter lim="800000"/>
                  <a:headEnd/>
                  <a:tailEnd/>
                </a:ln>
              </p:spPr>
            </p:pic>
            <p:pic>
              <p:nvPicPr>
                <p:cNvPr id="130064" name="Picture 89"/>
                <p:cNvPicPr>
                  <a:picLocks noChangeAspect="1" noChangeArrowheads="1"/>
                </p:cNvPicPr>
                <p:nvPr/>
              </p:nvPicPr>
              <p:blipFill>
                <a:blip r:embed="rId19" cstate="print"/>
                <a:srcRect/>
                <a:stretch>
                  <a:fillRect/>
                </a:stretch>
              </p:blipFill>
              <p:spPr bwMode="auto">
                <a:xfrm>
                  <a:off x="384" y="1456"/>
                  <a:ext cx="620" cy="248"/>
                </a:xfrm>
                <a:prstGeom prst="rect">
                  <a:avLst/>
                </a:prstGeom>
                <a:noFill/>
                <a:ln w="19050">
                  <a:noFill/>
                  <a:miter lim="800000"/>
                  <a:headEnd/>
                  <a:tailEnd/>
                </a:ln>
              </p:spPr>
            </p:pic>
            <p:grpSp>
              <p:nvGrpSpPr>
                <p:cNvPr id="7" name="Group 90"/>
                <p:cNvGrpSpPr>
                  <a:grpSpLocks/>
                </p:cNvGrpSpPr>
                <p:nvPr/>
              </p:nvGrpSpPr>
              <p:grpSpPr bwMode="auto">
                <a:xfrm>
                  <a:off x="1055" y="1023"/>
                  <a:ext cx="1309" cy="339"/>
                  <a:chOff x="4566" y="1107"/>
                  <a:chExt cx="1128" cy="373"/>
                </a:xfrm>
              </p:grpSpPr>
              <p:pic>
                <p:nvPicPr>
                  <p:cNvPr id="130081" name="Picture 91"/>
                  <p:cNvPicPr>
                    <a:picLocks noChangeAspect="1" noChangeArrowheads="1"/>
                  </p:cNvPicPr>
                  <p:nvPr/>
                </p:nvPicPr>
                <p:blipFill>
                  <a:blip r:embed="rId20" cstate="print"/>
                  <a:srcRect/>
                  <a:stretch>
                    <a:fillRect/>
                  </a:stretch>
                </p:blipFill>
                <p:spPr bwMode="auto">
                  <a:xfrm>
                    <a:off x="4566" y="1107"/>
                    <a:ext cx="910" cy="267"/>
                  </a:xfrm>
                  <a:prstGeom prst="rect">
                    <a:avLst/>
                  </a:prstGeom>
                  <a:noFill/>
                  <a:ln w="19050">
                    <a:noFill/>
                    <a:miter lim="800000"/>
                    <a:headEnd/>
                    <a:tailEnd/>
                  </a:ln>
                </p:spPr>
              </p:pic>
              <p:sp>
                <p:nvSpPr>
                  <p:cNvPr id="130082" name="Text Box 92"/>
                  <p:cNvSpPr txBox="1">
                    <a:spLocks noChangeArrowheads="1"/>
                  </p:cNvSpPr>
                  <p:nvPr/>
                </p:nvSpPr>
                <p:spPr bwMode="auto">
                  <a:xfrm>
                    <a:off x="4932" y="1320"/>
                    <a:ext cx="762" cy="160"/>
                  </a:xfrm>
                  <a:prstGeom prst="rect">
                    <a:avLst/>
                  </a:prstGeom>
                  <a:noFill/>
                  <a:ln w="19050">
                    <a:noFill/>
                    <a:miter lim="800000"/>
                    <a:headEnd/>
                    <a:tailEnd/>
                  </a:ln>
                </p:spPr>
                <p:txBody>
                  <a:bodyPr>
                    <a:spAutoFit/>
                  </a:bodyPr>
                  <a:lstStyle/>
                  <a:p>
                    <a:pPr>
                      <a:spcBef>
                        <a:spcPct val="50000"/>
                      </a:spcBef>
                      <a:buFont typeface="Times"/>
                      <a:buNone/>
                    </a:pPr>
                    <a:r>
                      <a:rPr lang="en-US" sz="900" b="1" i="1">
                        <a:solidFill>
                          <a:schemeClr val="bg2"/>
                        </a:solidFill>
                      </a:rPr>
                      <a:t>Regional Group</a:t>
                    </a:r>
                  </a:p>
                </p:txBody>
              </p:sp>
            </p:grpSp>
            <p:pic>
              <p:nvPicPr>
                <p:cNvPr id="130066" name="Picture 96"/>
                <p:cNvPicPr>
                  <a:picLocks noChangeAspect="1" noChangeArrowheads="1"/>
                </p:cNvPicPr>
                <p:nvPr/>
              </p:nvPicPr>
              <p:blipFill>
                <a:blip r:embed="rId21" cstate="print"/>
                <a:srcRect/>
                <a:stretch>
                  <a:fillRect/>
                </a:stretch>
              </p:blipFill>
              <p:spPr bwMode="auto">
                <a:xfrm>
                  <a:off x="-240" y="2928"/>
                  <a:ext cx="523" cy="204"/>
                </a:xfrm>
                <a:prstGeom prst="rect">
                  <a:avLst/>
                </a:prstGeom>
                <a:noFill/>
                <a:ln w="19050">
                  <a:noFill/>
                  <a:miter lim="800000"/>
                  <a:headEnd/>
                  <a:tailEnd/>
                </a:ln>
              </p:spPr>
            </p:pic>
            <p:pic>
              <p:nvPicPr>
                <p:cNvPr id="130067" name="Picture 99" descr="bcomlogo"/>
                <p:cNvPicPr>
                  <a:picLocks noChangeAspect="1" noChangeArrowheads="1"/>
                </p:cNvPicPr>
                <p:nvPr/>
              </p:nvPicPr>
              <p:blipFill>
                <a:blip r:embed="rId22" cstate="print"/>
                <a:srcRect/>
                <a:stretch>
                  <a:fillRect/>
                </a:stretch>
              </p:blipFill>
              <p:spPr bwMode="auto">
                <a:xfrm>
                  <a:off x="-288" y="3456"/>
                  <a:ext cx="891" cy="203"/>
                </a:xfrm>
                <a:prstGeom prst="rect">
                  <a:avLst/>
                </a:prstGeom>
                <a:noFill/>
                <a:ln w="9525">
                  <a:noFill/>
                  <a:miter lim="800000"/>
                  <a:headEnd/>
                  <a:tailEnd/>
                </a:ln>
              </p:spPr>
            </p:pic>
            <p:pic>
              <p:nvPicPr>
                <p:cNvPr id="130068" name="Picture 101" descr="PaxtonMediaGroup_logo"/>
                <p:cNvPicPr>
                  <a:picLocks noChangeAspect="1" noChangeArrowheads="1"/>
                </p:cNvPicPr>
                <p:nvPr/>
              </p:nvPicPr>
              <p:blipFill>
                <a:blip r:embed="rId23" cstate="print"/>
                <a:srcRect/>
                <a:stretch>
                  <a:fillRect/>
                </a:stretch>
              </p:blipFill>
              <p:spPr bwMode="auto">
                <a:xfrm>
                  <a:off x="3552" y="2560"/>
                  <a:ext cx="528" cy="221"/>
                </a:xfrm>
                <a:prstGeom prst="rect">
                  <a:avLst/>
                </a:prstGeom>
                <a:noFill/>
                <a:ln w="9525">
                  <a:noFill/>
                  <a:miter lim="800000"/>
                  <a:headEnd/>
                  <a:tailEnd/>
                </a:ln>
              </p:spPr>
            </p:pic>
            <p:pic>
              <p:nvPicPr>
                <p:cNvPr id="130069" name="Picture 103" descr="Tribune_Review_logo"/>
                <p:cNvPicPr>
                  <a:picLocks noChangeAspect="1" noChangeArrowheads="1"/>
                </p:cNvPicPr>
                <p:nvPr/>
              </p:nvPicPr>
              <p:blipFill>
                <a:blip r:embed="rId24" cstate="print"/>
                <a:srcRect/>
                <a:stretch>
                  <a:fillRect/>
                </a:stretch>
              </p:blipFill>
              <p:spPr bwMode="auto">
                <a:xfrm>
                  <a:off x="2488" y="3584"/>
                  <a:ext cx="672" cy="149"/>
                </a:xfrm>
                <a:prstGeom prst="rect">
                  <a:avLst/>
                </a:prstGeom>
                <a:noFill/>
                <a:ln w="9525">
                  <a:noFill/>
                  <a:miter lim="800000"/>
                  <a:headEnd/>
                  <a:tailEnd/>
                </a:ln>
              </p:spPr>
            </p:pic>
            <p:pic>
              <p:nvPicPr>
                <p:cNvPr id="130070" name="Picture 104" descr="Columbian_logo"/>
                <p:cNvPicPr>
                  <a:picLocks noChangeAspect="1" noChangeArrowheads="1"/>
                </p:cNvPicPr>
                <p:nvPr/>
              </p:nvPicPr>
              <p:blipFill>
                <a:blip r:embed="rId25" cstate="print"/>
                <a:srcRect/>
                <a:stretch>
                  <a:fillRect/>
                </a:stretch>
              </p:blipFill>
              <p:spPr bwMode="auto">
                <a:xfrm>
                  <a:off x="-384" y="2496"/>
                  <a:ext cx="789" cy="164"/>
                </a:xfrm>
                <a:prstGeom prst="rect">
                  <a:avLst/>
                </a:prstGeom>
                <a:noFill/>
                <a:ln w="9525">
                  <a:noFill/>
                  <a:miter lim="800000"/>
                  <a:headEnd/>
                  <a:tailEnd/>
                </a:ln>
              </p:spPr>
            </p:pic>
            <p:pic>
              <p:nvPicPr>
                <p:cNvPr id="130071" name="Picture 105" descr="TheDay_logo"/>
                <p:cNvPicPr>
                  <a:picLocks noChangeAspect="1" noChangeArrowheads="1"/>
                </p:cNvPicPr>
                <p:nvPr/>
              </p:nvPicPr>
              <p:blipFill>
                <a:blip r:embed="rId26" cstate="print"/>
                <a:srcRect/>
                <a:stretch>
                  <a:fillRect/>
                </a:stretch>
              </p:blipFill>
              <p:spPr bwMode="auto">
                <a:xfrm>
                  <a:off x="3120" y="1792"/>
                  <a:ext cx="768" cy="169"/>
                </a:xfrm>
                <a:prstGeom prst="rect">
                  <a:avLst/>
                </a:prstGeom>
                <a:noFill/>
                <a:ln w="9525">
                  <a:noFill/>
                  <a:miter lim="800000"/>
                  <a:headEnd/>
                  <a:tailEnd/>
                </a:ln>
              </p:spPr>
            </p:pic>
            <p:pic>
              <p:nvPicPr>
                <p:cNvPr id="130072" name="Picture 134" descr="DailyNews_logo"/>
                <p:cNvPicPr>
                  <a:picLocks noChangeAspect="1" noChangeArrowheads="1"/>
                </p:cNvPicPr>
                <p:nvPr/>
              </p:nvPicPr>
              <p:blipFill>
                <a:blip r:embed="rId27" cstate="print"/>
                <a:srcRect/>
                <a:stretch>
                  <a:fillRect/>
                </a:stretch>
              </p:blipFill>
              <p:spPr bwMode="auto">
                <a:xfrm>
                  <a:off x="3600" y="960"/>
                  <a:ext cx="960" cy="105"/>
                </a:xfrm>
                <a:prstGeom prst="rect">
                  <a:avLst/>
                </a:prstGeom>
                <a:noFill/>
                <a:ln w="9525">
                  <a:noFill/>
                  <a:miter lim="800000"/>
                  <a:headEnd/>
                  <a:tailEnd/>
                </a:ln>
              </p:spPr>
            </p:pic>
            <p:pic>
              <p:nvPicPr>
                <p:cNvPr id="130073" name="Picture 161" descr="PhiladelphiaInquirer_logo"/>
                <p:cNvPicPr>
                  <a:picLocks noChangeAspect="1" noChangeArrowheads="1"/>
                </p:cNvPicPr>
                <p:nvPr/>
              </p:nvPicPr>
              <p:blipFill>
                <a:blip r:embed="rId28" cstate="print"/>
                <a:srcRect/>
                <a:stretch>
                  <a:fillRect/>
                </a:stretch>
              </p:blipFill>
              <p:spPr bwMode="auto">
                <a:xfrm>
                  <a:off x="2448" y="1072"/>
                  <a:ext cx="1152" cy="205"/>
                </a:xfrm>
                <a:prstGeom prst="rect">
                  <a:avLst/>
                </a:prstGeom>
                <a:noFill/>
                <a:ln w="9525">
                  <a:noFill/>
                  <a:miter lim="800000"/>
                  <a:headEnd/>
                  <a:tailEnd/>
                </a:ln>
              </p:spPr>
            </p:pic>
            <p:pic>
              <p:nvPicPr>
                <p:cNvPr id="130074" name="Picture 167" descr="BlackPresslogo"/>
                <p:cNvPicPr>
                  <a:picLocks noChangeAspect="1" noChangeArrowheads="1"/>
                </p:cNvPicPr>
                <p:nvPr/>
              </p:nvPicPr>
              <p:blipFill>
                <a:blip r:embed="rId29" cstate="print"/>
                <a:srcRect/>
                <a:stretch>
                  <a:fillRect/>
                </a:stretch>
              </p:blipFill>
              <p:spPr bwMode="auto">
                <a:xfrm>
                  <a:off x="3456" y="1408"/>
                  <a:ext cx="990" cy="182"/>
                </a:xfrm>
                <a:prstGeom prst="rect">
                  <a:avLst/>
                </a:prstGeom>
                <a:noFill/>
                <a:ln w="9525">
                  <a:noFill/>
                  <a:miter lim="800000"/>
                  <a:headEnd/>
                  <a:tailEnd/>
                </a:ln>
              </p:spPr>
            </p:pic>
            <p:pic>
              <p:nvPicPr>
                <p:cNvPr id="130075" name="Picture 168" descr="StephensMedia_logo"/>
                <p:cNvPicPr>
                  <a:picLocks noChangeAspect="1" noChangeArrowheads="1"/>
                </p:cNvPicPr>
                <p:nvPr/>
              </p:nvPicPr>
              <p:blipFill>
                <a:blip r:embed="rId30" cstate="print"/>
                <a:srcRect/>
                <a:stretch>
                  <a:fillRect/>
                </a:stretch>
              </p:blipFill>
              <p:spPr bwMode="auto">
                <a:xfrm>
                  <a:off x="3792" y="2128"/>
                  <a:ext cx="672" cy="247"/>
                </a:xfrm>
                <a:prstGeom prst="rect">
                  <a:avLst/>
                </a:prstGeom>
                <a:noFill/>
                <a:ln w="9525">
                  <a:noFill/>
                  <a:miter lim="800000"/>
                  <a:headEnd/>
                  <a:tailEnd/>
                </a:ln>
              </p:spPr>
            </p:pic>
            <p:pic>
              <p:nvPicPr>
                <p:cNvPr id="130076" name="Picture 169" descr="Shaw_logo"/>
                <p:cNvPicPr>
                  <a:picLocks noChangeAspect="1" noChangeArrowheads="1"/>
                </p:cNvPicPr>
                <p:nvPr/>
              </p:nvPicPr>
              <p:blipFill>
                <a:blip r:embed="rId31" cstate="print"/>
                <a:srcRect/>
                <a:stretch>
                  <a:fillRect/>
                </a:stretch>
              </p:blipFill>
              <p:spPr bwMode="auto">
                <a:xfrm>
                  <a:off x="864" y="3376"/>
                  <a:ext cx="528" cy="289"/>
                </a:xfrm>
                <a:prstGeom prst="rect">
                  <a:avLst/>
                </a:prstGeom>
                <a:noFill/>
                <a:ln w="9525">
                  <a:noFill/>
                  <a:miter lim="800000"/>
                  <a:headEnd/>
                  <a:tailEnd/>
                </a:ln>
              </p:spPr>
            </p:pic>
            <p:pic>
              <p:nvPicPr>
                <p:cNvPr id="130077" name="Picture 170" descr="JournalSentinel_logo"/>
                <p:cNvPicPr>
                  <a:picLocks noChangeAspect="1" noChangeArrowheads="1"/>
                </p:cNvPicPr>
                <p:nvPr/>
              </p:nvPicPr>
              <p:blipFill>
                <a:blip r:embed="rId32" cstate="print"/>
                <a:srcRect/>
                <a:stretch>
                  <a:fillRect/>
                </a:stretch>
              </p:blipFill>
              <p:spPr bwMode="auto">
                <a:xfrm>
                  <a:off x="-576" y="1200"/>
                  <a:ext cx="912" cy="218"/>
                </a:xfrm>
                <a:prstGeom prst="rect">
                  <a:avLst/>
                </a:prstGeom>
                <a:noFill/>
                <a:ln w="9525">
                  <a:noFill/>
                  <a:miter lim="800000"/>
                  <a:headEnd/>
                  <a:tailEnd/>
                </a:ln>
              </p:spPr>
            </p:pic>
            <p:pic>
              <p:nvPicPr>
                <p:cNvPr id="130078" name="Picture 179" descr="BuffaloNews_logo"/>
                <p:cNvPicPr>
                  <a:picLocks noChangeAspect="1" noChangeArrowheads="1"/>
                </p:cNvPicPr>
                <p:nvPr/>
              </p:nvPicPr>
              <p:blipFill>
                <a:blip r:embed="rId33" cstate="print"/>
                <a:srcRect/>
                <a:stretch>
                  <a:fillRect/>
                </a:stretch>
              </p:blipFill>
              <p:spPr bwMode="auto">
                <a:xfrm>
                  <a:off x="1632" y="3280"/>
                  <a:ext cx="1248" cy="132"/>
                </a:xfrm>
                <a:prstGeom prst="rect">
                  <a:avLst/>
                </a:prstGeom>
                <a:noFill/>
                <a:ln w="9525">
                  <a:noFill/>
                  <a:miter lim="800000"/>
                  <a:headEnd/>
                  <a:tailEnd/>
                </a:ln>
              </p:spPr>
            </p:pic>
            <p:pic>
              <p:nvPicPr>
                <p:cNvPr id="130079" name="Picture 182" descr="GatehouseMedia_logo"/>
                <p:cNvPicPr>
                  <a:picLocks noChangeAspect="1" noChangeArrowheads="1"/>
                </p:cNvPicPr>
                <p:nvPr/>
              </p:nvPicPr>
              <p:blipFill>
                <a:blip r:embed="rId34" cstate="print"/>
                <a:srcRect/>
                <a:stretch>
                  <a:fillRect/>
                </a:stretch>
              </p:blipFill>
              <p:spPr bwMode="auto">
                <a:xfrm>
                  <a:off x="3552" y="3088"/>
                  <a:ext cx="736" cy="328"/>
                </a:xfrm>
                <a:prstGeom prst="rect">
                  <a:avLst/>
                </a:prstGeom>
                <a:noFill/>
                <a:ln w="9525">
                  <a:noFill/>
                  <a:miter lim="800000"/>
                  <a:headEnd/>
                  <a:tailEnd/>
                </a:ln>
              </p:spPr>
            </p:pic>
            <p:pic>
              <p:nvPicPr>
                <p:cNvPr id="130080" name="Picture 61" descr="Picture 13"/>
                <p:cNvPicPr>
                  <a:picLocks noChangeAspect="1" noChangeArrowheads="1"/>
                </p:cNvPicPr>
                <p:nvPr/>
              </p:nvPicPr>
              <p:blipFill>
                <a:blip r:embed="rId35" cstate="print"/>
                <a:srcRect/>
                <a:stretch>
                  <a:fillRect/>
                </a:stretch>
              </p:blipFill>
              <p:spPr bwMode="auto">
                <a:xfrm>
                  <a:off x="-480" y="1680"/>
                  <a:ext cx="288" cy="271"/>
                </a:xfrm>
                <a:prstGeom prst="rect">
                  <a:avLst/>
                </a:prstGeom>
                <a:noFill/>
                <a:ln w="9525">
                  <a:noFill/>
                  <a:miter lim="800000"/>
                  <a:headEnd/>
                  <a:tailEnd/>
                </a:ln>
              </p:spPr>
            </p:pic>
          </p:grpSp>
          <p:pic>
            <p:nvPicPr>
              <p:cNvPr id="130060" name="Picture 65" descr="sm_4c_bgm_Bnotag.jpg"/>
              <p:cNvPicPr>
                <a:picLocks noChangeAspect="1"/>
              </p:cNvPicPr>
              <p:nvPr/>
            </p:nvPicPr>
            <p:blipFill>
              <a:blip r:embed="rId36" cstate="print"/>
              <a:srcRect/>
              <a:stretch>
                <a:fillRect/>
              </a:stretch>
            </p:blipFill>
            <p:spPr bwMode="auto">
              <a:xfrm>
                <a:off x="2971800" y="1244600"/>
                <a:ext cx="1828800" cy="264776"/>
              </a:xfrm>
              <a:prstGeom prst="rect">
                <a:avLst/>
              </a:prstGeom>
              <a:noFill/>
              <a:ln w="9525">
                <a:noFill/>
                <a:miter lim="800000"/>
                <a:headEnd/>
                <a:tailEnd/>
              </a:ln>
            </p:spPr>
          </p:pic>
        </p:grpSp>
        <p:pic>
          <p:nvPicPr>
            <p:cNvPr id="130058" name="Picture 67" descr="StPetersburg.jpg"/>
            <p:cNvPicPr>
              <a:picLocks noChangeAspect="1"/>
            </p:cNvPicPr>
            <p:nvPr/>
          </p:nvPicPr>
          <p:blipFill>
            <a:blip r:embed="rId37" cstate="print"/>
            <a:srcRect/>
            <a:stretch>
              <a:fillRect/>
            </a:stretch>
          </p:blipFill>
          <p:spPr bwMode="auto">
            <a:xfrm>
              <a:off x="0" y="1320800"/>
              <a:ext cx="1752600" cy="232647"/>
            </a:xfrm>
            <a:prstGeom prst="rect">
              <a:avLst/>
            </a:prstGeom>
            <a:noFill/>
            <a:ln w="9525">
              <a:noFill/>
              <a:miter lim="800000"/>
              <a:headEnd/>
              <a:tailEnd/>
            </a:ln>
          </p:spPr>
        </p:pic>
      </p:grpSp>
      <p:sp>
        <p:nvSpPr>
          <p:cNvPr id="57" name="Rectangle 56"/>
          <p:cNvSpPr/>
          <p:nvPr/>
        </p:nvSpPr>
        <p:spPr>
          <a:xfrm>
            <a:off x="76200" y="1066800"/>
            <a:ext cx="9067800" cy="5257800"/>
          </a:xfrm>
          <a:prstGeom prst="rect">
            <a:avLst/>
          </a:prstGeom>
          <a:solidFill>
            <a:schemeClr val="bg1">
              <a:alpha val="76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grpSp>
        <p:nvGrpSpPr>
          <p:cNvPr id="8" name="Group 65"/>
          <p:cNvGrpSpPr>
            <a:grpSpLocks/>
          </p:cNvGrpSpPr>
          <p:nvPr/>
        </p:nvGrpSpPr>
        <p:grpSpPr bwMode="auto">
          <a:xfrm>
            <a:off x="2438400" y="2667000"/>
            <a:ext cx="4419600" cy="1905000"/>
            <a:chOff x="720" y="1680"/>
            <a:chExt cx="2784" cy="1104"/>
          </a:xfrm>
        </p:grpSpPr>
        <p:sp>
          <p:nvSpPr>
            <p:cNvPr id="59" name="Rectangle 19"/>
            <p:cNvSpPr>
              <a:spLocks noChangeArrowheads="1"/>
            </p:cNvSpPr>
            <p:nvPr/>
          </p:nvSpPr>
          <p:spPr bwMode="auto">
            <a:xfrm>
              <a:off x="720" y="1680"/>
              <a:ext cx="2784" cy="1104"/>
            </a:xfrm>
            <a:prstGeom prst="rect">
              <a:avLst/>
            </a:prstGeom>
            <a:gradFill rotWithShape="0">
              <a:gsLst>
                <a:gs pos="0">
                  <a:srgbClr val="D6D6D6"/>
                </a:gs>
                <a:gs pos="100000">
                  <a:srgbClr val="FFFFFF"/>
                </a:gs>
              </a:gsLst>
              <a:lin ang="5400000" scaled="1"/>
            </a:gradFill>
            <a:ln w="19050">
              <a:solidFill>
                <a:schemeClr val="bg1">
                  <a:lumMod val="85000"/>
                </a:schemeClr>
              </a:solidFill>
              <a:miter lim="800000"/>
              <a:headEnd/>
              <a:tailEnd/>
            </a:ln>
            <a:effectLst>
              <a:outerShdw blurRad="63500" dist="38097" dir="2700000" algn="ctr" rotWithShape="0">
                <a:srgbClr val="9E9E9E">
                  <a:alpha val="75000"/>
                </a:srgbClr>
              </a:outerShdw>
            </a:effectLst>
          </p:spPr>
          <p:txBody>
            <a:bodyPr wrap="none" anchor="ctr"/>
            <a:lstStyle/>
            <a:p>
              <a:pPr>
                <a:defRPr/>
              </a:pPr>
              <a:endParaRPr lang="en-US">
                <a:latin typeface="Arial" pitchFamily="34" charset="0"/>
                <a:cs typeface="Arial" pitchFamily="34" charset="0"/>
              </a:endParaRPr>
            </a:p>
          </p:txBody>
        </p:sp>
        <p:sp>
          <p:nvSpPr>
            <p:cNvPr id="130056" name="Text Box 64"/>
            <p:cNvSpPr txBox="1">
              <a:spLocks noChangeArrowheads="1"/>
            </p:cNvSpPr>
            <p:nvPr/>
          </p:nvSpPr>
          <p:spPr bwMode="auto">
            <a:xfrm>
              <a:off x="1008" y="1857"/>
              <a:ext cx="2400" cy="583"/>
            </a:xfrm>
            <a:prstGeom prst="rect">
              <a:avLst/>
            </a:prstGeom>
            <a:noFill/>
            <a:ln w="9525">
              <a:noFill/>
              <a:miter lim="800000"/>
              <a:headEnd/>
              <a:tailEnd/>
            </a:ln>
          </p:spPr>
          <p:txBody>
            <a:bodyPr>
              <a:spAutoFit/>
            </a:bodyPr>
            <a:lstStyle/>
            <a:p>
              <a:pPr>
                <a:spcBef>
                  <a:spcPct val="50000"/>
                </a:spcBef>
              </a:pPr>
              <a:r>
                <a:rPr lang="en-US" sz="3600" b="1" dirty="0">
                  <a:solidFill>
                    <a:srgbClr val="000000"/>
                  </a:solidFill>
                </a:rPr>
                <a:t>51%</a:t>
              </a:r>
              <a:r>
                <a:rPr lang="en-US" sz="2400" b="1" dirty="0">
                  <a:solidFill>
                    <a:srgbClr val="000000"/>
                  </a:solidFill>
                </a:rPr>
                <a:t> of all </a:t>
              </a:r>
              <a:r>
                <a:rPr lang="en-US" sz="2400" b="1" dirty="0">
                  <a:solidFill>
                    <a:srgbClr val="292929"/>
                  </a:solidFill>
                </a:rPr>
                <a:t>U.S. Sunday circulation</a:t>
              </a:r>
            </a:p>
          </p:txBody>
        </p:sp>
      </p:grpSp>
      <p:sp>
        <p:nvSpPr>
          <p:cNvPr id="130054" name="Rectangle 2"/>
          <p:cNvSpPr>
            <a:spLocks noChangeArrowheads="1"/>
          </p:cNvSpPr>
          <p:nvPr/>
        </p:nvSpPr>
        <p:spPr bwMode="auto">
          <a:xfrm>
            <a:off x="481271" y="276728"/>
            <a:ext cx="8164930" cy="609600"/>
          </a:xfrm>
          <a:prstGeom prst="rect">
            <a:avLst/>
          </a:prstGeom>
          <a:noFill/>
          <a:ln w="9525">
            <a:noFill/>
            <a:miter lim="800000"/>
            <a:headEnd/>
            <a:tailEnd/>
          </a:ln>
        </p:spPr>
        <p:txBody>
          <a:bodyPr anchor="b"/>
          <a:lstStyle/>
          <a:p>
            <a:pPr algn="ctr">
              <a:lnSpc>
                <a:spcPct val="90000"/>
              </a:lnSpc>
            </a:pPr>
            <a:r>
              <a:rPr lang="en-US" sz="3600" b="1" dirty="0" smtClean="0">
                <a:solidFill>
                  <a:schemeClr val="accent1">
                    <a:lumMod val="75000"/>
                  </a:schemeClr>
                </a:solidFill>
              </a:rPr>
              <a:t>Network for Strength</a:t>
            </a:r>
            <a:endParaRPr lang="en-US" sz="3600" b="1" dirty="0"/>
          </a:p>
        </p:txBody>
      </p:sp>
      <p:sp>
        <p:nvSpPr>
          <p:cNvPr id="48" name="AutoShape 30"/>
          <p:cNvSpPr>
            <a:spLocks noChangeArrowheads="1"/>
          </p:cNvSpPr>
          <p:nvPr/>
        </p:nvSpPr>
        <p:spPr bwMode="blackWhite">
          <a:xfrm>
            <a:off x="1219200" y="5257800"/>
            <a:ext cx="7010400" cy="990600"/>
          </a:xfrm>
          <a:prstGeom prst="roundRect">
            <a:avLst>
              <a:gd name="adj" fmla="val 10699"/>
            </a:avLst>
          </a:prstGeom>
          <a:gradFill rotWithShape="1">
            <a:gsLst>
              <a:gs pos="0">
                <a:schemeClr val="bg1"/>
              </a:gs>
              <a:gs pos="100000">
                <a:srgbClr val="C3D5EF"/>
              </a:gs>
            </a:gsLst>
            <a:lin ang="5400000" scaled="1"/>
          </a:gradFill>
          <a:ln w="9525">
            <a:noFill/>
            <a:round/>
            <a:headEnd/>
            <a:tailEnd/>
          </a:ln>
        </p:spPr>
        <p:txBody>
          <a:bodyPr lIns="91432" tIns="45716" rIns="91432" bIns="45716" anchor="ctr"/>
          <a:lstStyle/>
          <a:p>
            <a:pPr algn="ctr" defTabSz="966788" eaLnBrk="0" hangingPunct="0"/>
            <a:r>
              <a:rPr lang="en-US" sz="2400" b="1" dirty="0" smtClean="0">
                <a:solidFill>
                  <a:srgbClr val="3D3A80"/>
                </a:solidFill>
              </a:rPr>
              <a:t>45 media holding companies </a:t>
            </a:r>
          </a:p>
          <a:p>
            <a:pPr algn="ctr" defTabSz="966788" eaLnBrk="0" hangingPunct="0"/>
            <a:r>
              <a:rPr lang="en-US" sz="2400" b="1" dirty="0" smtClean="0">
                <a:solidFill>
                  <a:srgbClr val="3D3A80"/>
                </a:solidFill>
              </a:rPr>
              <a:t>821 local newspapers</a:t>
            </a:r>
            <a:endParaRPr lang="en-US" sz="2400" b="1" dirty="0">
              <a:solidFill>
                <a:srgbClr val="3D3A8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3600" dirty="0" smtClean="0">
                <a:solidFill>
                  <a:schemeClr val="accent1">
                    <a:lumMod val="75000"/>
                  </a:schemeClr>
                </a:solidFill>
              </a:rPr>
              <a:t>Alliance for Content</a:t>
            </a:r>
            <a:endParaRPr lang="en-US" sz="3600" dirty="0"/>
          </a:p>
        </p:txBody>
      </p:sp>
      <p:pic>
        <p:nvPicPr>
          <p:cNvPr id="181250" name="Picture 2" descr="http://i.ehow.com/images/GlobalPhoto/Articles/5639690/associatedcontent.com-logo-main_Full.jpg"/>
          <p:cNvPicPr>
            <a:picLocks noChangeAspect="1" noChangeArrowheads="1"/>
          </p:cNvPicPr>
          <p:nvPr/>
        </p:nvPicPr>
        <p:blipFill>
          <a:blip r:embed="rId2" cstate="print"/>
          <a:srcRect/>
          <a:stretch>
            <a:fillRect/>
          </a:stretch>
        </p:blipFill>
        <p:spPr bwMode="auto">
          <a:xfrm>
            <a:off x="2430385" y="1584004"/>
            <a:ext cx="4286250" cy="3333750"/>
          </a:xfrm>
          <a:prstGeom prst="rect">
            <a:avLst/>
          </a:prstGeom>
          <a:noFill/>
        </p:spPr>
      </p:pic>
      <p:sp>
        <p:nvSpPr>
          <p:cNvPr id="35" name="AutoShape 6"/>
          <p:cNvSpPr>
            <a:spLocks noChangeArrowheads="1"/>
          </p:cNvSpPr>
          <p:nvPr/>
        </p:nvSpPr>
        <p:spPr bwMode="auto">
          <a:xfrm>
            <a:off x="132884" y="1265913"/>
            <a:ext cx="2857652" cy="4717990"/>
          </a:xfrm>
          <a:prstGeom prst="roundRect">
            <a:avLst>
              <a:gd name="adj" fmla="val 16667"/>
            </a:avLst>
          </a:prstGeom>
          <a:ln>
            <a:headEnd/>
            <a:tailEnd/>
          </a:ln>
          <a:effectLst>
            <a:outerShdw blurRad="40000" dist="20000" dir="5400000" rotWithShape="0">
              <a:srgbClr val="000000">
                <a:alpha val="38000"/>
              </a:srgbClr>
            </a:outerShdw>
            <a:reflection blurRad="6350" stA="52000" endA="300" endPos="35000" dir="5400000" sy="-100000" algn="bl" rotWithShape="0"/>
          </a:effectLst>
        </p:spPr>
        <p:style>
          <a:lnRef idx="3">
            <a:schemeClr val="lt1"/>
          </a:lnRef>
          <a:fillRef idx="1">
            <a:schemeClr val="accent6"/>
          </a:fillRef>
          <a:effectRef idx="1">
            <a:schemeClr val="accent6"/>
          </a:effectRef>
          <a:fontRef idx="minor">
            <a:schemeClr val="lt1"/>
          </a:fontRef>
        </p:style>
        <p:txBody>
          <a:bodyPr wrap="none" anchor="ctr"/>
          <a:lstStyle/>
          <a:p>
            <a:pPr algn="ctr" defTabSz="914400">
              <a:defRPr/>
            </a:pPr>
            <a:endParaRPr lang="en-US"/>
          </a:p>
        </p:txBody>
      </p:sp>
      <p:sp>
        <p:nvSpPr>
          <p:cNvPr id="36" name="Rectangle 5"/>
          <p:cNvSpPr>
            <a:spLocks noChangeArrowheads="1"/>
          </p:cNvSpPr>
          <p:nvPr/>
        </p:nvSpPr>
        <p:spPr bwMode="auto">
          <a:xfrm>
            <a:off x="150813" y="1299243"/>
            <a:ext cx="2819400" cy="4664075"/>
          </a:xfrm>
          <a:prstGeom prst="rect">
            <a:avLst/>
          </a:prstGeom>
          <a:noFill/>
          <a:ln w="9525">
            <a:noFill/>
            <a:miter lim="800000"/>
            <a:headEnd/>
            <a:tailEnd/>
          </a:ln>
        </p:spPr>
        <p:txBody>
          <a:bodyPr>
            <a:prstTxWarp prst="textNoShape">
              <a:avLst/>
            </a:prstTxWarp>
            <a:spAutoFit/>
          </a:bodyPr>
          <a:lstStyle/>
          <a:p>
            <a:pPr marL="168275" indent="-168275" algn="ctr" defTabSz="914400" eaLnBrk="0" hangingPunct="0">
              <a:spcBef>
                <a:spcPct val="20000"/>
              </a:spcBef>
              <a:spcAft>
                <a:spcPts val="1200"/>
              </a:spcAft>
              <a:buClr>
                <a:schemeClr val="accent1"/>
              </a:buClr>
              <a:buSzPct val="75000"/>
              <a:buFont typeface="Wingdings" pitchFamily="-123" charset="2"/>
              <a:buNone/>
            </a:pPr>
            <a:r>
              <a:rPr lang="en-US" sz="2000" b="1" dirty="0">
                <a:solidFill>
                  <a:srgbClr val="F2F2F2"/>
                </a:solidFill>
              </a:rPr>
              <a:t>350K+ Contributors</a:t>
            </a:r>
            <a:endParaRPr lang="en-US" b="1" dirty="0">
              <a:solidFill>
                <a:srgbClr val="F2F2F2"/>
              </a:solidFill>
            </a:endParaRPr>
          </a:p>
          <a:p>
            <a:pPr marL="168275" indent="-168275" algn="ctr" defTabSz="914400" eaLnBrk="0" hangingPunct="0"/>
            <a:r>
              <a:rPr lang="en-US" sz="1500" b="1" i="1" dirty="0">
                <a:solidFill>
                  <a:schemeClr val="bg1"/>
                </a:solidFill>
                <a:ea typeface="MS PGothic" charset="0"/>
                <a:cs typeface="MS PGothic" charset="0"/>
              </a:rPr>
              <a:t>Who are our Contributors?</a:t>
            </a:r>
          </a:p>
          <a:p>
            <a:pPr marL="168275" indent="-168275" defTabSz="914400" eaLnBrk="0" hangingPunct="0">
              <a:buFontTx/>
              <a:buChar char="•"/>
            </a:pPr>
            <a:r>
              <a:rPr lang="en-US" sz="1500" dirty="0">
                <a:solidFill>
                  <a:schemeClr val="bg1"/>
                </a:solidFill>
                <a:ea typeface="MS PGothic" charset="0"/>
                <a:cs typeface="MS PGothic" charset="0"/>
              </a:rPr>
              <a:t>Individuals: pro, semi-pro or amateur content creators</a:t>
            </a:r>
          </a:p>
          <a:p>
            <a:pPr marL="168275" indent="-168275" defTabSz="914400" eaLnBrk="0" hangingPunct="0">
              <a:buFontTx/>
              <a:buChar char="•"/>
            </a:pPr>
            <a:r>
              <a:rPr lang="en-US" sz="1500" dirty="0">
                <a:solidFill>
                  <a:schemeClr val="bg1"/>
                </a:solidFill>
                <a:ea typeface="MS PGothic" charset="0"/>
                <a:cs typeface="MS PGothic" charset="0"/>
              </a:rPr>
              <a:t>Select media groups interested in revenue and distribution</a:t>
            </a:r>
          </a:p>
          <a:p>
            <a:pPr marL="168275" indent="-168275" algn="ctr" defTabSz="914400" eaLnBrk="0" hangingPunct="0"/>
            <a:endParaRPr lang="en-US" sz="1500" dirty="0">
              <a:solidFill>
                <a:schemeClr val="bg1"/>
              </a:solidFill>
              <a:ea typeface="MS PGothic" charset="0"/>
              <a:cs typeface="MS PGothic" charset="0"/>
            </a:endParaRPr>
          </a:p>
          <a:p>
            <a:pPr marL="168275" indent="-168275" algn="ctr" defTabSz="914400" eaLnBrk="0" hangingPunct="0"/>
            <a:r>
              <a:rPr lang="en-US" sz="1500" b="1" i="1" dirty="0">
                <a:solidFill>
                  <a:schemeClr val="bg1"/>
                </a:solidFill>
                <a:ea typeface="MS PGothic" charset="0"/>
                <a:cs typeface="MS PGothic" charset="0"/>
              </a:rPr>
              <a:t>What do they do?</a:t>
            </a:r>
          </a:p>
          <a:p>
            <a:pPr marL="168275" indent="-168275" defTabSz="914400" eaLnBrk="0" hangingPunct="0">
              <a:buFontTx/>
              <a:buChar char="•"/>
            </a:pPr>
            <a:r>
              <a:rPr lang="en-US" sz="1500" dirty="0">
                <a:solidFill>
                  <a:schemeClr val="bg1"/>
                </a:solidFill>
                <a:ea typeface="MS PGothic" charset="0"/>
                <a:cs typeface="MS PGothic" charset="0"/>
              </a:rPr>
              <a:t>Publish unique content assets on any topic, in any format</a:t>
            </a:r>
          </a:p>
          <a:p>
            <a:pPr marL="168275" indent="-168275" defTabSz="914400" eaLnBrk="0" hangingPunct="0">
              <a:buFontTx/>
              <a:buChar char="•"/>
            </a:pPr>
            <a:r>
              <a:rPr lang="en-US" sz="1500" dirty="0">
                <a:solidFill>
                  <a:schemeClr val="bg1"/>
                </a:solidFill>
                <a:ea typeface="MS PGothic" charset="0"/>
                <a:cs typeface="MS PGothic" charset="0"/>
              </a:rPr>
              <a:t>2.0MM+ unique content assets submitted </a:t>
            </a:r>
          </a:p>
          <a:p>
            <a:pPr marL="168275" indent="-168275" defTabSz="914400" eaLnBrk="0" hangingPunct="0">
              <a:buFontTx/>
              <a:buChar char="•"/>
            </a:pPr>
            <a:r>
              <a:rPr lang="en-US" sz="1500" dirty="0">
                <a:solidFill>
                  <a:schemeClr val="bg1"/>
                </a:solidFill>
                <a:ea typeface="MS PGothic" charset="0"/>
                <a:cs typeface="MS PGothic" charset="0"/>
              </a:rPr>
              <a:t>Publish &gt; 10,000 new pieces content weekly</a:t>
            </a:r>
          </a:p>
          <a:p>
            <a:pPr marL="168275" indent="-168275" defTabSz="914400" eaLnBrk="0" hangingPunct="0">
              <a:buFontTx/>
              <a:buChar char="•"/>
            </a:pPr>
            <a:r>
              <a:rPr lang="en-US" sz="1500" dirty="0">
                <a:solidFill>
                  <a:schemeClr val="bg1"/>
                </a:solidFill>
                <a:ea typeface="MS PGothic" charset="0"/>
                <a:cs typeface="MS PGothic" charset="0"/>
              </a:rPr>
              <a:t>Create content on topics of their choice or, according to programming assignments</a:t>
            </a:r>
          </a:p>
        </p:txBody>
      </p:sp>
      <p:sp>
        <p:nvSpPr>
          <p:cNvPr id="37" name="Rectangle 8"/>
          <p:cNvSpPr>
            <a:spLocks noChangeArrowheads="1"/>
          </p:cNvSpPr>
          <p:nvPr/>
        </p:nvSpPr>
        <p:spPr bwMode="auto">
          <a:xfrm>
            <a:off x="2286000" y="2447006"/>
            <a:ext cx="4572000" cy="822325"/>
          </a:xfrm>
          <a:prstGeom prst="rect">
            <a:avLst/>
          </a:prstGeom>
          <a:noFill/>
          <a:ln w="9525">
            <a:noFill/>
            <a:miter lim="800000"/>
            <a:headEnd/>
            <a:tailEnd/>
          </a:ln>
        </p:spPr>
        <p:txBody>
          <a:bodyPr>
            <a:prstTxWarp prst="textNoShape">
              <a:avLst/>
            </a:prstTxWarp>
            <a:spAutoFit/>
          </a:bodyPr>
          <a:lstStyle/>
          <a:p>
            <a:pPr algn="ctr" defTabSz="914400"/>
            <a:r>
              <a:rPr lang="en-US"/>
              <a:t/>
            </a:r>
            <a:br>
              <a:rPr lang="en-US"/>
            </a:br>
            <a:endParaRPr lang="en-US"/>
          </a:p>
        </p:txBody>
      </p:sp>
      <p:sp>
        <p:nvSpPr>
          <p:cNvPr id="38" name="AutoShape 6"/>
          <p:cNvSpPr>
            <a:spLocks noChangeArrowheads="1"/>
          </p:cNvSpPr>
          <p:nvPr/>
        </p:nvSpPr>
        <p:spPr bwMode="auto">
          <a:xfrm>
            <a:off x="6155859" y="1265913"/>
            <a:ext cx="2857652" cy="4717990"/>
          </a:xfrm>
          <a:prstGeom prst="roundRect">
            <a:avLst>
              <a:gd name="adj" fmla="val 16667"/>
            </a:avLst>
          </a:prstGeom>
          <a:ln>
            <a:headEnd/>
            <a:tailEnd/>
          </a:ln>
          <a:effectLst>
            <a:outerShdw blurRad="40000" dist="20000" dir="5400000" rotWithShape="0">
              <a:srgbClr val="000000">
                <a:alpha val="38000"/>
              </a:srgbClr>
            </a:outerShdw>
            <a:reflection blurRad="6350" stA="52000" endA="300" endPos="35000" dir="5400000" sy="-100000" algn="bl" rotWithShape="0"/>
          </a:effectLst>
        </p:spPr>
        <p:style>
          <a:lnRef idx="3">
            <a:schemeClr val="lt1"/>
          </a:lnRef>
          <a:fillRef idx="1">
            <a:schemeClr val="accent6"/>
          </a:fillRef>
          <a:effectRef idx="1">
            <a:schemeClr val="accent6"/>
          </a:effectRef>
          <a:fontRef idx="minor">
            <a:schemeClr val="lt1"/>
          </a:fontRef>
        </p:style>
        <p:txBody>
          <a:bodyPr wrap="none" anchor="ctr"/>
          <a:lstStyle/>
          <a:p>
            <a:pPr algn="ctr" defTabSz="914400">
              <a:defRPr/>
            </a:pPr>
            <a:endParaRPr lang="en-US"/>
          </a:p>
        </p:txBody>
      </p:sp>
      <p:sp>
        <p:nvSpPr>
          <p:cNvPr id="39" name="Rectangle 5"/>
          <p:cNvSpPr>
            <a:spLocks noChangeArrowheads="1"/>
          </p:cNvSpPr>
          <p:nvPr/>
        </p:nvSpPr>
        <p:spPr bwMode="auto">
          <a:xfrm>
            <a:off x="6135688" y="1283368"/>
            <a:ext cx="2895600" cy="4511675"/>
          </a:xfrm>
          <a:prstGeom prst="rect">
            <a:avLst/>
          </a:prstGeom>
          <a:noFill/>
          <a:ln w="9525">
            <a:noFill/>
            <a:miter lim="800000"/>
            <a:headEnd/>
            <a:tailEnd/>
          </a:ln>
        </p:spPr>
        <p:txBody>
          <a:bodyPr>
            <a:prstTxWarp prst="textNoShape">
              <a:avLst/>
            </a:prstTxWarp>
            <a:spAutoFit/>
          </a:bodyPr>
          <a:lstStyle/>
          <a:p>
            <a:pPr marL="168275" indent="-168275" algn="ctr" defTabSz="914400" eaLnBrk="0" hangingPunct="0">
              <a:spcBef>
                <a:spcPct val="20000"/>
              </a:spcBef>
              <a:spcAft>
                <a:spcPts val="1200"/>
              </a:spcAft>
              <a:buClr>
                <a:schemeClr val="accent1"/>
              </a:buClr>
              <a:buSzPct val="75000"/>
              <a:buFont typeface="Wingdings" pitchFamily="-123" charset="2"/>
              <a:buNone/>
            </a:pPr>
            <a:r>
              <a:rPr lang="en-US" sz="2000" b="1" dirty="0">
                <a:solidFill>
                  <a:srgbClr val="F2F2F2"/>
                </a:solidFill>
              </a:rPr>
              <a:t>2.0MM+ Large, Profitable Library</a:t>
            </a:r>
            <a:r>
              <a:rPr lang="en-US" b="1" dirty="0">
                <a:solidFill>
                  <a:srgbClr val="F2F2F2"/>
                </a:solidFill>
              </a:rPr>
              <a:t> </a:t>
            </a:r>
            <a:endParaRPr lang="en-US" sz="1500" b="1" i="1" dirty="0">
              <a:solidFill>
                <a:schemeClr val="bg1"/>
              </a:solidFill>
              <a:ea typeface="MS PGothic" charset="0"/>
              <a:cs typeface="MS PGothic" charset="0"/>
            </a:endParaRPr>
          </a:p>
          <a:p>
            <a:pPr marL="168275" indent="-168275" defTabSz="914400" eaLnBrk="0" hangingPunct="0">
              <a:buFontTx/>
              <a:buChar char="•"/>
            </a:pPr>
            <a:r>
              <a:rPr lang="en-US" sz="1500" dirty="0">
                <a:solidFill>
                  <a:schemeClr val="bg1"/>
                </a:solidFill>
                <a:ea typeface="MS PGothic" charset="0"/>
                <a:cs typeface="MS PGothic" charset="0"/>
              </a:rPr>
              <a:t>Professional, semi-professional and UGC media </a:t>
            </a:r>
          </a:p>
          <a:p>
            <a:pPr marL="168275" indent="-168275" defTabSz="914400" eaLnBrk="0" hangingPunct="0">
              <a:buFontTx/>
              <a:buChar char="•"/>
            </a:pPr>
            <a:r>
              <a:rPr lang="en-US" sz="1500" dirty="0">
                <a:solidFill>
                  <a:schemeClr val="bg1"/>
                </a:solidFill>
                <a:ea typeface="MS PGothic" charset="0"/>
                <a:cs typeface="MS PGothic" charset="0"/>
              </a:rPr>
              <a:t>75% text, 25% video, slideshows and audio</a:t>
            </a:r>
          </a:p>
          <a:p>
            <a:pPr marL="168275" indent="-168275" defTabSz="914400" eaLnBrk="0" hangingPunct="0">
              <a:buFontTx/>
              <a:buChar char="•"/>
            </a:pPr>
            <a:r>
              <a:rPr lang="en-US" sz="1500" dirty="0">
                <a:solidFill>
                  <a:schemeClr val="bg1"/>
                </a:solidFill>
                <a:ea typeface="MS PGothic" charset="0"/>
                <a:cs typeface="MS PGothic" charset="0"/>
              </a:rPr>
              <a:t>Reactive and proactively programmed content – Assignment Desk</a:t>
            </a:r>
          </a:p>
          <a:p>
            <a:pPr marL="168275" indent="-168275" defTabSz="914400" eaLnBrk="0" hangingPunct="0">
              <a:buFontTx/>
              <a:buChar char="•"/>
            </a:pPr>
            <a:r>
              <a:rPr lang="en-US" sz="1500" dirty="0">
                <a:solidFill>
                  <a:schemeClr val="bg1"/>
                </a:solidFill>
                <a:ea typeface="MS PGothic" charset="0"/>
                <a:cs typeface="MS PGothic" charset="0"/>
              </a:rPr>
              <a:t>Every asset is reviewed algorithmically, anti-plagiarism screen and by a human being</a:t>
            </a:r>
          </a:p>
          <a:p>
            <a:pPr marL="168275" indent="-168275" defTabSz="914400" eaLnBrk="0" hangingPunct="0">
              <a:buFontTx/>
              <a:buChar char="•"/>
            </a:pPr>
            <a:r>
              <a:rPr lang="en-US" sz="1500" dirty="0">
                <a:solidFill>
                  <a:schemeClr val="bg1"/>
                </a:solidFill>
                <a:ea typeface="MS PGothic" charset="0"/>
                <a:cs typeface="MS PGothic" charset="0"/>
              </a:rPr>
              <a:t>Optimized for search and social networking distribution</a:t>
            </a:r>
          </a:p>
          <a:p>
            <a:pPr marL="168275" indent="-168275" defTabSz="914400" eaLnBrk="0" hangingPunct="0">
              <a:buFontTx/>
              <a:buChar char="•"/>
            </a:pPr>
            <a:r>
              <a:rPr lang="en-US" sz="1500" dirty="0">
                <a:solidFill>
                  <a:schemeClr val="bg1"/>
                </a:solidFill>
                <a:ea typeface="MS PGothic" charset="0"/>
                <a:cs typeface="MS PGothic" charset="0"/>
              </a:rPr>
              <a:t>Media companies now distributing content through and from AC</a:t>
            </a:r>
            <a:endParaRPr lang="en-US" dirty="0">
              <a:ea typeface="MS PGothic" charset="0"/>
              <a:cs typeface="MS PGothic" charset="0"/>
            </a:endParaRPr>
          </a:p>
        </p:txBody>
      </p:sp>
      <p:sp>
        <p:nvSpPr>
          <p:cNvPr id="40" name="AutoShape 6"/>
          <p:cNvSpPr>
            <a:spLocks noChangeArrowheads="1"/>
          </p:cNvSpPr>
          <p:nvPr/>
        </p:nvSpPr>
        <p:spPr bwMode="auto">
          <a:xfrm>
            <a:off x="3144372" y="1265913"/>
            <a:ext cx="2857652" cy="4717990"/>
          </a:xfrm>
          <a:prstGeom prst="roundRect">
            <a:avLst>
              <a:gd name="adj" fmla="val 16667"/>
            </a:avLst>
          </a:prstGeom>
          <a:ln>
            <a:headEnd/>
            <a:tailEnd/>
          </a:ln>
          <a:effectLst>
            <a:outerShdw blurRad="40000" dist="20000" dir="5400000" rotWithShape="0">
              <a:srgbClr val="000000">
                <a:alpha val="38000"/>
              </a:srgbClr>
            </a:outerShdw>
            <a:reflection blurRad="6350" stA="52000" endA="300" endPos="35000" dir="5400000" sy="-100000" algn="bl" rotWithShape="0"/>
          </a:effectLst>
        </p:spPr>
        <p:style>
          <a:lnRef idx="3">
            <a:schemeClr val="lt1"/>
          </a:lnRef>
          <a:fillRef idx="1">
            <a:schemeClr val="accent6"/>
          </a:fillRef>
          <a:effectRef idx="1">
            <a:schemeClr val="accent6"/>
          </a:effectRef>
          <a:fontRef idx="minor">
            <a:schemeClr val="lt1"/>
          </a:fontRef>
        </p:style>
        <p:txBody>
          <a:bodyPr wrap="none" anchor="ctr"/>
          <a:lstStyle/>
          <a:p>
            <a:pPr algn="ctr" defTabSz="914400">
              <a:defRPr/>
            </a:pPr>
            <a:endParaRPr lang="en-US"/>
          </a:p>
        </p:txBody>
      </p:sp>
      <p:sp>
        <p:nvSpPr>
          <p:cNvPr id="41" name="Rectangle 5"/>
          <p:cNvSpPr>
            <a:spLocks noChangeArrowheads="1"/>
          </p:cNvSpPr>
          <p:nvPr/>
        </p:nvSpPr>
        <p:spPr bwMode="auto">
          <a:xfrm>
            <a:off x="3162300" y="1283368"/>
            <a:ext cx="2819400" cy="4511675"/>
          </a:xfrm>
          <a:prstGeom prst="rect">
            <a:avLst/>
          </a:prstGeom>
          <a:noFill/>
          <a:ln w="9525">
            <a:noFill/>
            <a:miter lim="800000"/>
            <a:headEnd/>
            <a:tailEnd/>
          </a:ln>
        </p:spPr>
        <p:txBody>
          <a:bodyPr>
            <a:prstTxWarp prst="textNoShape">
              <a:avLst/>
            </a:prstTxWarp>
            <a:spAutoFit/>
          </a:bodyPr>
          <a:lstStyle/>
          <a:p>
            <a:pPr marL="168275" indent="-168275" algn="ctr" defTabSz="914400" eaLnBrk="0" hangingPunct="0">
              <a:spcBef>
                <a:spcPct val="20000"/>
              </a:spcBef>
              <a:spcAft>
                <a:spcPts val="1200"/>
              </a:spcAft>
              <a:buClr>
                <a:schemeClr val="accent1"/>
              </a:buClr>
              <a:buSzPct val="75000"/>
              <a:buFont typeface="Wingdings" pitchFamily="-123" charset="2"/>
              <a:buNone/>
            </a:pPr>
            <a:r>
              <a:rPr lang="en-US" sz="2000" b="1" dirty="0">
                <a:solidFill>
                  <a:srgbClr val="F2F2F2"/>
                </a:solidFill>
              </a:rPr>
              <a:t>Analytics-Driven Tech Platform</a:t>
            </a:r>
            <a:endParaRPr lang="en-US" b="1" dirty="0">
              <a:solidFill>
                <a:srgbClr val="F2F2F2"/>
              </a:solidFill>
            </a:endParaRPr>
          </a:p>
          <a:p>
            <a:pPr marL="168275" indent="-168275" defTabSz="914400" eaLnBrk="0" hangingPunct="0">
              <a:buFontTx/>
              <a:buChar char="•"/>
            </a:pPr>
            <a:r>
              <a:rPr lang="en-US" sz="1500" dirty="0">
                <a:solidFill>
                  <a:schemeClr val="bg1"/>
                </a:solidFill>
                <a:ea typeface="MS PGothic" charset="0"/>
                <a:cs typeface="MS PGothic" charset="0"/>
              </a:rPr>
              <a:t>Proprietary yield-management system analyzes 20 most important content-value indicators</a:t>
            </a:r>
          </a:p>
          <a:p>
            <a:pPr marL="168275" indent="-168275" defTabSz="914400" eaLnBrk="0" hangingPunct="0">
              <a:buFontTx/>
              <a:buChar char="•"/>
            </a:pPr>
            <a:r>
              <a:rPr lang="en-US" sz="1500" dirty="0">
                <a:solidFill>
                  <a:schemeClr val="bg1"/>
                </a:solidFill>
                <a:ea typeface="MS PGothic" charset="0"/>
                <a:cs typeface="MS PGothic" charset="0"/>
              </a:rPr>
              <a:t>Real-time performance metrics of every content variable for lifespan of each content asset</a:t>
            </a:r>
          </a:p>
          <a:p>
            <a:pPr marL="168275" indent="-168275" defTabSz="914400" eaLnBrk="0" hangingPunct="0">
              <a:buFontTx/>
              <a:buChar char="•"/>
            </a:pPr>
            <a:r>
              <a:rPr lang="en-US" sz="1500" dirty="0">
                <a:solidFill>
                  <a:schemeClr val="bg1"/>
                </a:solidFill>
                <a:ea typeface="MS PGothic" charset="0"/>
                <a:cs typeface="MS PGothic" charset="0"/>
              </a:rPr>
              <a:t>Custom engineered tools for content </a:t>
            </a:r>
            <a:r>
              <a:rPr lang="en-US" sz="1500" dirty="0" err="1">
                <a:solidFill>
                  <a:schemeClr val="bg1"/>
                </a:solidFill>
                <a:ea typeface="MS PGothic" charset="0"/>
                <a:cs typeface="MS PGothic" charset="0"/>
              </a:rPr>
              <a:t>curation</a:t>
            </a:r>
            <a:r>
              <a:rPr lang="en-US" sz="1500" dirty="0">
                <a:solidFill>
                  <a:schemeClr val="bg1"/>
                </a:solidFill>
                <a:ea typeface="MS PGothic" charset="0"/>
                <a:cs typeface="MS PGothic" charset="0"/>
              </a:rPr>
              <a:t>, collection, management, presentation and distribution</a:t>
            </a:r>
          </a:p>
          <a:p>
            <a:pPr marL="168275" indent="-168275" defTabSz="914400" eaLnBrk="0" hangingPunct="0">
              <a:buFontTx/>
              <a:buChar char="•"/>
            </a:pPr>
            <a:r>
              <a:rPr lang="en-US" sz="1500" dirty="0">
                <a:solidFill>
                  <a:schemeClr val="bg1"/>
                </a:solidFill>
                <a:ea typeface="MS PGothic" charset="0"/>
                <a:cs typeface="MS PGothic" charset="0"/>
              </a:rPr>
              <a:t>Patent-pending technology algorithmically appraisals, real-time valuations of content, creators and topics</a:t>
            </a:r>
            <a:endParaRPr lang="en-US" dirty="0">
              <a:ea typeface="MS PGothic" charset="0"/>
              <a:cs typeface="MS P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181250"/>
                                        </p:tgtEl>
                                        <p:attrNameLst>
                                          <p:attrName>ppt_x</p:attrName>
                                        </p:attrNameLst>
                                      </p:cBhvr>
                                      <p:tavLst>
                                        <p:tav tm="0">
                                          <p:val>
                                            <p:strVal val="ppt_x"/>
                                          </p:val>
                                        </p:tav>
                                        <p:tav tm="100000">
                                          <p:val>
                                            <p:strVal val="0-ppt_w/2"/>
                                          </p:val>
                                        </p:tav>
                                      </p:tavLst>
                                    </p:anim>
                                    <p:anim calcmode="lin" valueType="num">
                                      <p:cBhvr additive="base">
                                        <p:cTn id="7" dur="500"/>
                                        <p:tgtEl>
                                          <p:spTgt spid="181250"/>
                                        </p:tgtEl>
                                        <p:attrNameLst>
                                          <p:attrName>ppt_y</p:attrName>
                                        </p:attrNameLst>
                                      </p:cBhvr>
                                      <p:tavLst>
                                        <p:tav tm="0">
                                          <p:val>
                                            <p:strVal val="ppt_y"/>
                                          </p:val>
                                        </p:tav>
                                        <p:tav tm="100000">
                                          <p:val>
                                            <p:strVal val="ppt_y"/>
                                          </p:val>
                                        </p:tav>
                                      </p:tavLst>
                                    </p:anim>
                                    <p:set>
                                      <p:cBhvr>
                                        <p:cTn id="8" dur="1" fill="hold">
                                          <p:stCondLst>
                                            <p:cond delay="499"/>
                                          </p:stCondLst>
                                        </p:cTn>
                                        <p:tgtEl>
                                          <p:spTgt spid="181250"/>
                                        </p:tgtEl>
                                        <p:attrNameLst>
                                          <p:attrName>style.visibility</p:attrName>
                                        </p:attrNameLst>
                                      </p:cBhvr>
                                      <p:to>
                                        <p:strVal val="hidden"/>
                                      </p:to>
                                    </p:set>
                                  </p:childTnLst>
                                </p:cTn>
                              </p:par>
                              <p:par>
                                <p:cTn id="9" presetID="2" presetClass="entr" presetSubtype="2"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1+#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1+#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1+#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1+#ppt_w/2"/>
                                          </p:val>
                                        </p:tav>
                                        <p:tav tm="100000">
                                          <p:val>
                                            <p:strVal val="#ppt_x"/>
                                          </p:val>
                                        </p:tav>
                                      </p:tavLst>
                                    </p:anim>
                                    <p:anim calcmode="lin" valueType="num">
                                      <p:cBhvr additive="base">
                                        <p:cTn id="28" dur="500" fill="hold"/>
                                        <p:tgtEl>
                                          <p:spTgt spid="3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1+#ppt_w/2"/>
                                          </p:val>
                                        </p:tav>
                                        <p:tav tm="100000">
                                          <p:val>
                                            <p:strVal val="#ppt_x"/>
                                          </p:val>
                                        </p:tav>
                                      </p:tavLst>
                                    </p:anim>
                                    <p:anim calcmode="lin" valueType="num">
                                      <p:cBhvr additive="base">
                                        <p:cTn id="32" dur="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p:bldP spid="38" grpId="0" animBg="1"/>
      <p:bldP spid="39" grpId="0"/>
      <p:bldP spid="40" grpId="0" animBg="1"/>
      <p:bldP spid="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75000"/>
                  </a:schemeClr>
                </a:solidFill>
              </a:rPr>
              <a:t>Empower Bloggers &amp; Go </a:t>
            </a:r>
            <a:r>
              <a:rPr lang="en-US" sz="3600" dirty="0" err="1" smtClean="0">
                <a:solidFill>
                  <a:schemeClr val="accent1">
                    <a:lumMod val="75000"/>
                  </a:schemeClr>
                </a:solidFill>
              </a:rPr>
              <a:t>Hyperlocal</a:t>
            </a:r>
            <a:endParaRPr lang="en-US" sz="3600" dirty="0"/>
          </a:p>
        </p:txBody>
      </p:sp>
      <p:pic>
        <p:nvPicPr>
          <p:cNvPr id="186370" name="Picture 2" descr="http://turnkeydropshipbusiness.com/wp-content/plugins/wp-o-matic/cache/8d080_new-aol1.jpg"/>
          <p:cNvPicPr>
            <a:picLocks noChangeAspect="1" noChangeArrowheads="1"/>
          </p:cNvPicPr>
          <p:nvPr/>
        </p:nvPicPr>
        <p:blipFill>
          <a:blip r:embed="rId2" cstate="print"/>
          <a:srcRect/>
          <a:stretch>
            <a:fillRect/>
          </a:stretch>
        </p:blipFill>
        <p:spPr bwMode="auto">
          <a:xfrm>
            <a:off x="4826000" y="990600"/>
            <a:ext cx="3790950" cy="3124200"/>
          </a:xfrm>
          <a:prstGeom prst="rect">
            <a:avLst/>
          </a:prstGeom>
          <a:noFill/>
        </p:spPr>
      </p:pic>
      <p:pic>
        <p:nvPicPr>
          <p:cNvPr id="186372" name="Picture 4" descr="http://mediamemo.allthingsd.com/files/2008/12/blogher.jpg"/>
          <p:cNvPicPr>
            <a:picLocks noChangeAspect="1" noChangeArrowheads="1"/>
          </p:cNvPicPr>
          <p:nvPr/>
        </p:nvPicPr>
        <p:blipFill>
          <a:blip r:embed="rId3" cstate="print"/>
          <a:srcRect/>
          <a:stretch>
            <a:fillRect/>
          </a:stretch>
        </p:blipFill>
        <p:spPr bwMode="auto">
          <a:xfrm>
            <a:off x="63500" y="1256624"/>
            <a:ext cx="4762500" cy="3219450"/>
          </a:xfrm>
          <a:prstGeom prst="rect">
            <a:avLst/>
          </a:prstGeom>
          <a:noFill/>
        </p:spPr>
      </p:pic>
      <p:pic>
        <p:nvPicPr>
          <p:cNvPr id="186374" name="Picture 6" descr="http://cdn0.sbnation.com/images/portal/sbnation-star-logo-white.v7210.jpg"/>
          <p:cNvPicPr>
            <a:picLocks noChangeAspect="1" noChangeArrowheads="1"/>
          </p:cNvPicPr>
          <p:nvPr/>
        </p:nvPicPr>
        <p:blipFill>
          <a:blip r:embed="rId4" cstate="print"/>
          <a:srcRect/>
          <a:stretch>
            <a:fillRect/>
          </a:stretch>
        </p:blipFill>
        <p:spPr bwMode="auto">
          <a:xfrm>
            <a:off x="3397250" y="3577222"/>
            <a:ext cx="2857500" cy="2447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dissolve">
                                      <p:cBhvr>
                                        <p:cTn id="7" dur="500"/>
                                        <p:tgtEl>
                                          <p:spTgt spid="18637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6370"/>
                                        </p:tgtEl>
                                        <p:attrNameLst>
                                          <p:attrName>style.visibility</p:attrName>
                                        </p:attrNameLst>
                                      </p:cBhvr>
                                      <p:to>
                                        <p:strVal val="visible"/>
                                      </p:to>
                                    </p:set>
                                    <p:animEffect transition="in" filter="dissolve">
                                      <p:cBhvr>
                                        <p:cTn id="11" dur="500"/>
                                        <p:tgtEl>
                                          <p:spTgt spid="186370"/>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86374"/>
                                        </p:tgtEl>
                                        <p:attrNameLst>
                                          <p:attrName>style.visibility</p:attrName>
                                        </p:attrNameLst>
                                      </p:cBhvr>
                                      <p:to>
                                        <p:strVal val="visible"/>
                                      </p:to>
                                    </p:set>
                                    <p:animEffect transition="in" filter="dissolve">
                                      <p:cBhvr>
                                        <p:cTn id="15" dur="500"/>
                                        <p:tgtEl>
                                          <p:spTgt spid="186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cstate="print"/>
          <a:srcRect/>
          <a:stretch>
            <a:fillRect/>
          </a:stretch>
        </p:blipFill>
        <p:spPr bwMode="auto">
          <a:xfrm>
            <a:off x="1251298" y="1290638"/>
            <a:ext cx="6619458" cy="4837987"/>
          </a:xfrm>
          <a:prstGeom prst="rect">
            <a:avLst/>
          </a:prstGeom>
          <a:noFill/>
          <a:ln w="9525">
            <a:noFill/>
            <a:miter lim="800000"/>
            <a:headEnd/>
            <a:tailEnd/>
          </a:ln>
        </p:spPr>
      </p:pic>
      <p:sp>
        <p:nvSpPr>
          <p:cNvPr id="3" name="Text Box 195"/>
          <p:cNvSpPr txBox="1">
            <a:spLocks noChangeArrowheads="1"/>
          </p:cNvSpPr>
          <p:nvPr/>
        </p:nvSpPr>
        <p:spPr bwMode="auto">
          <a:xfrm>
            <a:off x="304800" y="228600"/>
            <a:ext cx="8382000" cy="590931"/>
          </a:xfrm>
          <a:prstGeom prst="rect">
            <a:avLst/>
          </a:prstGeom>
          <a:noFill/>
          <a:ln w="12700" algn="ctr">
            <a:noFill/>
            <a:miter lim="800000"/>
            <a:headEnd/>
            <a:tailEnd/>
          </a:ln>
          <a:effectLst>
            <a:outerShdw dist="35921" dir="2700000" algn="ctr" rotWithShape="0">
              <a:schemeClr val="bg2"/>
            </a:outerShdw>
          </a:effectLst>
        </p:spPr>
        <p:txBody>
          <a:bodyPr>
            <a:spAutoFit/>
          </a:bodyPr>
          <a:lstStyle/>
          <a:p>
            <a:pPr algn="ctr" eaLnBrk="0" hangingPunct="0">
              <a:lnSpc>
                <a:spcPct val="90000"/>
              </a:lnSpc>
              <a:spcBef>
                <a:spcPct val="50000"/>
              </a:spcBef>
              <a:defRPr/>
            </a:pPr>
            <a:r>
              <a:rPr lang="en-US" sz="3600" b="1" dirty="0" smtClean="0">
                <a:solidFill>
                  <a:schemeClr val="accent1">
                    <a:lumMod val="75000"/>
                  </a:schemeClr>
                </a:solidFill>
              </a:rPr>
              <a:t>I Am A Working Journalist</a:t>
            </a:r>
            <a:endParaRPr lang="en-US" sz="3600" b="1" dirty="0">
              <a:solidFill>
                <a:schemeClr val="accent1">
                  <a:lumMod val="75000"/>
                </a:schemeClr>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p:cTn id="7" dur="5000" fill="hold"/>
                                        <p:tgtEl>
                                          <p:spTgt spid="105474"/>
                                        </p:tgtEl>
                                        <p:attrNameLst>
                                          <p:attrName>ppt_x</p:attrName>
                                        </p:attrNameLst>
                                      </p:cBhvr>
                                      <p:tavLst>
                                        <p:tav tm="0">
                                          <p:val>
                                            <p:strVal val="#ppt_x-.2"/>
                                          </p:val>
                                        </p:tav>
                                        <p:tav tm="100000">
                                          <p:val>
                                            <p:strVal val="#ppt_x"/>
                                          </p:val>
                                        </p:tav>
                                      </p:tavLst>
                                    </p:anim>
                                    <p:anim calcmode="lin" valueType="num">
                                      <p:cBhvr>
                                        <p:cTn id="8" dur="5000" fill="hold"/>
                                        <p:tgtEl>
                                          <p:spTgt spid="105474"/>
                                        </p:tgtEl>
                                        <p:attrNameLst>
                                          <p:attrName>ppt_y</p:attrName>
                                        </p:attrNameLst>
                                      </p:cBhvr>
                                      <p:tavLst>
                                        <p:tav tm="0">
                                          <p:val>
                                            <p:strVal val="#ppt_y"/>
                                          </p:val>
                                        </p:tav>
                                        <p:tav tm="100000">
                                          <p:val>
                                            <p:strVal val="#ppt_y"/>
                                          </p:val>
                                        </p:tav>
                                      </p:tavLst>
                                    </p:anim>
                                    <p:animEffect transition="in" filter="wipe(right)" prLst="gradientSize: 0.1">
                                      <p:cBhvr>
                                        <p:cTn id="9" dur="50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3600" dirty="0" smtClean="0">
                <a:solidFill>
                  <a:schemeClr val="accent1">
                    <a:lumMod val="75000"/>
                  </a:schemeClr>
                </a:solidFill>
              </a:rPr>
              <a:t>Make Online Advertising Easy</a:t>
            </a:r>
            <a:endParaRPr lang="en-US" sz="3600" dirty="0"/>
          </a:p>
        </p:txBody>
      </p:sp>
      <p:pic>
        <p:nvPicPr>
          <p:cNvPr id="180226" name="Picture 2" descr="http://paidcontent.org/images/editorial/f_small/paperg-s.jpg"/>
          <p:cNvPicPr>
            <a:picLocks noChangeAspect="1" noChangeArrowheads="1"/>
          </p:cNvPicPr>
          <p:nvPr/>
        </p:nvPicPr>
        <p:blipFill>
          <a:blip r:embed="rId2" cstate="print"/>
          <a:srcRect/>
          <a:stretch>
            <a:fillRect/>
          </a:stretch>
        </p:blipFill>
        <p:spPr bwMode="auto">
          <a:xfrm>
            <a:off x="2634945" y="1571939"/>
            <a:ext cx="3880020" cy="3896254"/>
          </a:xfrm>
          <a:prstGeom prst="rect">
            <a:avLst/>
          </a:prstGeom>
          <a:noFill/>
        </p:spPr>
      </p:pic>
      <p:pic>
        <p:nvPicPr>
          <p:cNvPr id="12" name="Picture 2" descr="C:\Users\Victor Wong\AppData\Local\Microsoft\Windows\Temporary Internet Files\Content.Outlook\C95HNCG7\Flyerboard Spreading.jpg"/>
          <p:cNvPicPr>
            <a:picLocks noChangeAspect="1" noChangeArrowheads="1"/>
          </p:cNvPicPr>
          <p:nvPr/>
        </p:nvPicPr>
        <p:blipFill>
          <a:blip r:embed="rId3" cstate="print"/>
          <a:srcRect l="14124" r="79454"/>
          <a:stretch>
            <a:fillRect/>
          </a:stretch>
        </p:blipFill>
        <p:spPr bwMode="auto">
          <a:xfrm>
            <a:off x="3914775" y="1358719"/>
            <a:ext cx="477838" cy="3581400"/>
          </a:xfrm>
          <a:prstGeom prst="rect">
            <a:avLst/>
          </a:prstGeom>
          <a:noFill/>
          <a:ln w="9525">
            <a:noFill/>
            <a:miter lim="800000"/>
            <a:headEnd/>
            <a:tailEnd/>
          </a:ln>
        </p:spPr>
      </p:pic>
      <p:sp>
        <p:nvSpPr>
          <p:cNvPr id="13" name="Rectangle 25"/>
          <p:cNvSpPr>
            <a:spLocks noChangeArrowheads="1"/>
          </p:cNvSpPr>
          <p:nvPr/>
        </p:nvSpPr>
        <p:spPr bwMode="auto">
          <a:xfrm>
            <a:off x="387350" y="1135801"/>
            <a:ext cx="8207375" cy="4049713"/>
          </a:xfrm>
          <a:prstGeom prst="rect">
            <a:avLst/>
          </a:prstGeom>
          <a:noFill/>
          <a:ln w="9525">
            <a:solidFill>
              <a:schemeClr val="tx1"/>
            </a:solidFill>
            <a:miter lim="800000"/>
            <a:headEnd/>
            <a:tailEnd/>
          </a:ln>
        </p:spPr>
        <p:txBody>
          <a:bodyPr wrap="none" anchor="ctr"/>
          <a:lstStyle/>
          <a:p>
            <a:pPr algn="ctr">
              <a:spcBef>
                <a:spcPct val="50000"/>
              </a:spcBef>
            </a:pPr>
            <a:endParaRPr lang="en-US"/>
          </a:p>
        </p:txBody>
      </p:sp>
      <p:sp>
        <p:nvSpPr>
          <p:cNvPr id="14" name="TextBox 31"/>
          <p:cNvSpPr txBox="1">
            <a:spLocks noChangeArrowheads="1"/>
          </p:cNvSpPr>
          <p:nvPr/>
        </p:nvSpPr>
        <p:spPr bwMode="auto">
          <a:xfrm>
            <a:off x="254000" y="5389382"/>
            <a:ext cx="8647113" cy="830997"/>
          </a:xfrm>
          <a:prstGeom prst="rect">
            <a:avLst/>
          </a:prstGeom>
          <a:noFill/>
          <a:ln w="9525">
            <a:solidFill>
              <a:schemeClr val="accent3"/>
            </a:solidFill>
            <a:prstDash val="sysDot"/>
            <a:miter lim="800000"/>
            <a:headEnd/>
            <a:tailEnd/>
          </a:ln>
        </p:spPr>
        <p:txBody>
          <a:bodyPr>
            <a:spAutoFit/>
          </a:bodyPr>
          <a:lstStyle/>
          <a:p>
            <a:pPr algn="ctr">
              <a:defRPr/>
            </a:pPr>
            <a:r>
              <a:rPr lang="en-US" sz="2400" b="1" baseline="0" dirty="0">
                <a:solidFill>
                  <a:srgbClr val="1EAADC"/>
                </a:solidFill>
                <a:ea typeface="Arial" charset="0"/>
              </a:rPr>
              <a:t>Flyerboard enables the easy creation of online ads for local </a:t>
            </a:r>
            <a:r>
              <a:rPr lang="en-US" sz="2400" b="1" baseline="0" dirty="0" smtClean="0">
                <a:solidFill>
                  <a:srgbClr val="1EAADC"/>
                </a:solidFill>
                <a:ea typeface="Arial" charset="0"/>
              </a:rPr>
              <a:t>businesses.</a:t>
            </a:r>
            <a:endParaRPr lang="en-US" sz="2400" b="1" baseline="0" dirty="0">
              <a:solidFill>
                <a:srgbClr val="1EAADC"/>
              </a:solidFill>
              <a:ea typeface="Arial" charset="0"/>
            </a:endParaRPr>
          </a:p>
        </p:txBody>
      </p:sp>
      <p:sp>
        <p:nvSpPr>
          <p:cNvPr id="15" name="Rectangle 11"/>
          <p:cNvSpPr>
            <a:spLocks noChangeArrowheads="1"/>
          </p:cNvSpPr>
          <p:nvPr/>
        </p:nvSpPr>
        <p:spPr bwMode="auto">
          <a:xfrm>
            <a:off x="1793875" y="1357132"/>
            <a:ext cx="184150" cy="274637"/>
          </a:xfrm>
          <a:prstGeom prst="rect">
            <a:avLst/>
          </a:prstGeom>
          <a:noFill/>
          <a:ln w="9525">
            <a:noFill/>
            <a:miter lim="800000"/>
            <a:headEnd/>
            <a:tailEnd/>
          </a:ln>
        </p:spPr>
        <p:txBody>
          <a:bodyPr wrap="none">
            <a:spAutoFit/>
          </a:bodyPr>
          <a:lstStyle/>
          <a:p>
            <a:endParaRPr lang="en-US"/>
          </a:p>
        </p:txBody>
      </p:sp>
      <p:sp>
        <p:nvSpPr>
          <p:cNvPr id="16" name="Oval 16"/>
          <p:cNvSpPr>
            <a:spLocks noChangeArrowheads="1"/>
          </p:cNvSpPr>
          <p:nvPr/>
        </p:nvSpPr>
        <p:spPr bwMode="auto">
          <a:xfrm>
            <a:off x="2333625" y="2649357"/>
            <a:ext cx="706438" cy="1998662"/>
          </a:xfrm>
          <a:prstGeom prst="ellipse">
            <a:avLst/>
          </a:prstGeom>
          <a:noFill/>
          <a:ln w="19050">
            <a:solidFill>
              <a:schemeClr val="tx1"/>
            </a:solidFill>
            <a:round/>
            <a:headEnd/>
            <a:tailEnd/>
          </a:ln>
        </p:spPr>
        <p:txBody>
          <a:bodyPr wrap="none" anchor="ctr"/>
          <a:lstStyle/>
          <a:p>
            <a:endParaRPr lang="en-US"/>
          </a:p>
        </p:txBody>
      </p:sp>
      <p:pic>
        <p:nvPicPr>
          <p:cNvPr id="17" name="Picture 22"/>
          <p:cNvPicPr>
            <a:picLocks noChangeAspect="1" noChangeArrowheads="1"/>
          </p:cNvPicPr>
          <p:nvPr/>
        </p:nvPicPr>
        <p:blipFill>
          <a:blip r:embed="rId4" cstate="print"/>
          <a:srcRect/>
          <a:stretch>
            <a:fillRect/>
          </a:stretch>
        </p:blipFill>
        <p:spPr bwMode="auto">
          <a:xfrm>
            <a:off x="757238" y="1646057"/>
            <a:ext cx="3051175" cy="3314700"/>
          </a:xfrm>
          <a:prstGeom prst="rect">
            <a:avLst/>
          </a:prstGeom>
          <a:solidFill>
            <a:schemeClr val="tx1"/>
          </a:solidFill>
          <a:ln w="9525">
            <a:solidFill>
              <a:schemeClr val="tx1"/>
            </a:solidFill>
            <a:miter lim="800000"/>
            <a:headEnd/>
            <a:tailEnd/>
          </a:ln>
        </p:spPr>
      </p:pic>
      <p:pic>
        <p:nvPicPr>
          <p:cNvPr id="18" name="Picture 23"/>
          <p:cNvPicPr>
            <a:picLocks noChangeAspect="1" noChangeArrowheads="1"/>
          </p:cNvPicPr>
          <p:nvPr/>
        </p:nvPicPr>
        <p:blipFill>
          <a:blip r:embed="rId5" cstate="print"/>
          <a:srcRect/>
          <a:stretch>
            <a:fillRect/>
          </a:stretch>
        </p:blipFill>
        <p:spPr bwMode="auto">
          <a:xfrm>
            <a:off x="4465638" y="1636532"/>
            <a:ext cx="3846512" cy="3322637"/>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180226"/>
                                        </p:tgtEl>
                                        <p:attrNameLst>
                                          <p:attrName>ppt_x</p:attrName>
                                        </p:attrNameLst>
                                      </p:cBhvr>
                                      <p:tavLst>
                                        <p:tav tm="0">
                                          <p:val>
                                            <p:strVal val="ppt_x"/>
                                          </p:val>
                                        </p:tav>
                                        <p:tav tm="100000">
                                          <p:val>
                                            <p:strVal val="0-ppt_w/2"/>
                                          </p:val>
                                        </p:tav>
                                      </p:tavLst>
                                    </p:anim>
                                    <p:anim calcmode="lin" valueType="num">
                                      <p:cBhvr additive="base">
                                        <p:cTn id="7" dur="500"/>
                                        <p:tgtEl>
                                          <p:spTgt spid="180226"/>
                                        </p:tgtEl>
                                        <p:attrNameLst>
                                          <p:attrName>ppt_y</p:attrName>
                                        </p:attrNameLst>
                                      </p:cBhvr>
                                      <p:tavLst>
                                        <p:tav tm="0">
                                          <p:val>
                                            <p:strVal val="ppt_y"/>
                                          </p:val>
                                        </p:tav>
                                        <p:tav tm="100000">
                                          <p:val>
                                            <p:strVal val="ppt_y"/>
                                          </p:val>
                                        </p:tav>
                                      </p:tavLst>
                                    </p:anim>
                                    <p:set>
                                      <p:cBhvr>
                                        <p:cTn id="8" dur="1" fill="hold">
                                          <p:stCondLst>
                                            <p:cond delay="499"/>
                                          </p:stCondLst>
                                        </p:cTn>
                                        <p:tgtEl>
                                          <p:spTgt spid="180226"/>
                                        </p:tgtEl>
                                        <p:attrNameLst>
                                          <p:attrName>style.visibility</p:attrName>
                                        </p:attrNameLst>
                                      </p:cBhvr>
                                      <p:to>
                                        <p:strVal val="hidden"/>
                                      </p:to>
                                    </p:set>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3600" dirty="0" smtClean="0">
                <a:solidFill>
                  <a:schemeClr val="accent1">
                    <a:lumMod val="75000"/>
                  </a:schemeClr>
                </a:solidFill>
              </a:rPr>
              <a:t>Make Online Advertising Easy</a:t>
            </a:r>
            <a:endParaRPr lang="en-US" sz="3600" dirty="0"/>
          </a:p>
        </p:txBody>
      </p:sp>
      <p:pic>
        <p:nvPicPr>
          <p:cNvPr id="12" name="Picture 2" descr="C:\Users\Victor Wong\AppData\Local\Microsoft\Windows\Temporary Internet Files\Content.Outlook\C95HNCG7\Flyerboard Spreading.jpg"/>
          <p:cNvPicPr>
            <a:picLocks noChangeAspect="1" noChangeArrowheads="1"/>
          </p:cNvPicPr>
          <p:nvPr/>
        </p:nvPicPr>
        <p:blipFill>
          <a:blip r:embed="rId3" cstate="print"/>
          <a:srcRect l="14124" r="79454"/>
          <a:stretch>
            <a:fillRect/>
          </a:stretch>
        </p:blipFill>
        <p:spPr bwMode="auto">
          <a:xfrm>
            <a:off x="3914775" y="1358719"/>
            <a:ext cx="477838" cy="3581400"/>
          </a:xfrm>
          <a:prstGeom prst="rect">
            <a:avLst/>
          </a:prstGeom>
          <a:noFill/>
          <a:ln w="9525">
            <a:noFill/>
            <a:miter lim="800000"/>
            <a:headEnd/>
            <a:tailEnd/>
          </a:ln>
        </p:spPr>
      </p:pic>
      <p:sp>
        <p:nvSpPr>
          <p:cNvPr id="13" name="Rectangle 25"/>
          <p:cNvSpPr>
            <a:spLocks noChangeArrowheads="1"/>
          </p:cNvSpPr>
          <p:nvPr/>
        </p:nvSpPr>
        <p:spPr bwMode="auto">
          <a:xfrm>
            <a:off x="387350" y="1135801"/>
            <a:ext cx="8207375" cy="4049713"/>
          </a:xfrm>
          <a:prstGeom prst="rect">
            <a:avLst/>
          </a:prstGeom>
          <a:noFill/>
          <a:ln w="9525">
            <a:solidFill>
              <a:schemeClr val="tx1"/>
            </a:solidFill>
            <a:miter lim="800000"/>
            <a:headEnd/>
            <a:tailEnd/>
          </a:ln>
        </p:spPr>
        <p:txBody>
          <a:bodyPr wrap="none" anchor="ctr"/>
          <a:lstStyle/>
          <a:p>
            <a:pPr algn="ctr">
              <a:spcBef>
                <a:spcPct val="50000"/>
              </a:spcBef>
            </a:pPr>
            <a:endParaRPr lang="en-US"/>
          </a:p>
        </p:txBody>
      </p:sp>
      <p:sp>
        <p:nvSpPr>
          <p:cNvPr id="15" name="Rectangle 11"/>
          <p:cNvSpPr>
            <a:spLocks noChangeArrowheads="1"/>
          </p:cNvSpPr>
          <p:nvPr/>
        </p:nvSpPr>
        <p:spPr bwMode="auto">
          <a:xfrm>
            <a:off x="1793875" y="1357132"/>
            <a:ext cx="184150" cy="274637"/>
          </a:xfrm>
          <a:prstGeom prst="rect">
            <a:avLst/>
          </a:prstGeom>
          <a:noFill/>
          <a:ln w="9525">
            <a:noFill/>
            <a:miter lim="800000"/>
            <a:headEnd/>
            <a:tailEnd/>
          </a:ln>
        </p:spPr>
        <p:txBody>
          <a:bodyPr wrap="none">
            <a:spAutoFit/>
          </a:bodyPr>
          <a:lstStyle/>
          <a:p>
            <a:endParaRPr lang="en-US"/>
          </a:p>
        </p:txBody>
      </p:sp>
      <p:sp>
        <p:nvSpPr>
          <p:cNvPr id="16" name="Oval 16"/>
          <p:cNvSpPr>
            <a:spLocks noChangeArrowheads="1"/>
          </p:cNvSpPr>
          <p:nvPr/>
        </p:nvSpPr>
        <p:spPr bwMode="auto">
          <a:xfrm>
            <a:off x="2333625" y="2649357"/>
            <a:ext cx="706438" cy="1998662"/>
          </a:xfrm>
          <a:prstGeom prst="ellipse">
            <a:avLst/>
          </a:prstGeom>
          <a:noFill/>
          <a:ln w="19050">
            <a:solidFill>
              <a:schemeClr val="tx1"/>
            </a:solidFill>
            <a:round/>
            <a:headEnd/>
            <a:tailEnd/>
          </a:ln>
        </p:spPr>
        <p:txBody>
          <a:bodyPr wrap="none" anchor="ctr"/>
          <a:lstStyle/>
          <a:p>
            <a:endParaRPr lang="en-US"/>
          </a:p>
        </p:txBody>
      </p:sp>
      <p:pic>
        <p:nvPicPr>
          <p:cNvPr id="17" name="Picture 22"/>
          <p:cNvPicPr>
            <a:picLocks noChangeAspect="1" noChangeArrowheads="1"/>
          </p:cNvPicPr>
          <p:nvPr/>
        </p:nvPicPr>
        <p:blipFill>
          <a:blip r:embed="rId4" cstate="print"/>
          <a:srcRect/>
          <a:stretch>
            <a:fillRect/>
          </a:stretch>
        </p:blipFill>
        <p:spPr bwMode="auto">
          <a:xfrm>
            <a:off x="757238" y="1646057"/>
            <a:ext cx="3051175" cy="3314700"/>
          </a:xfrm>
          <a:prstGeom prst="rect">
            <a:avLst/>
          </a:prstGeom>
          <a:solidFill>
            <a:schemeClr val="tx1"/>
          </a:solidFill>
          <a:ln w="9525">
            <a:solidFill>
              <a:schemeClr val="tx1"/>
            </a:solidFill>
            <a:miter lim="800000"/>
            <a:headEnd/>
            <a:tailEnd/>
          </a:ln>
        </p:spPr>
      </p:pic>
      <p:pic>
        <p:nvPicPr>
          <p:cNvPr id="18" name="Picture 23"/>
          <p:cNvPicPr>
            <a:picLocks noChangeAspect="1" noChangeArrowheads="1"/>
          </p:cNvPicPr>
          <p:nvPr/>
        </p:nvPicPr>
        <p:blipFill>
          <a:blip r:embed="rId5" cstate="print"/>
          <a:srcRect/>
          <a:stretch>
            <a:fillRect/>
          </a:stretch>
        </p:blipFill>
        <p:spPr bwMode="auto">
          <a:xfrm>
            <a:off x="4465638" y="1636532"/>
            <a:ext cx="3846512" cy="3322637"/>
          </a:xfrm>
          <a:prstGeom prst="rect">
            <a:avLst/>
          </a:prstGeom>
          <a:noFill/>
          <a:ln w="9525">
            <a:solidFill>
              <a:schemeClr val="tx1"/>
            </a:solidFill>
            <a:miter lim="800000"/>
            <a:headEnd/>
            <a:tailEnd/>
          </a:ln>
        </p:spPr>
      </p:pic>
      <p:sp>
        <p:nvSpPr>
          <p:cNvPr id="20" name="TextBox 31"/>
          <p:cNvSpPr txBox="1">
            <a:spLocks noChangeArrowheads="1"/>
          </p:cNvSpPr>
          <p:nvPr/>
        </p:nvSpPr>
        <p:spPr bwMode="auto">
          <a:xfrm>
            <a:off x="254000" y="5389382"/>
            <a:ext cx="8647113" cy="830997"/>
          </a:xfrm>
          <a:prstGeom prst="rect">
            <a:avLst/>
          </a:prstGeom>
          <a:noFill/>
          <a:ln w="9525">
            <a:solidFill>
              <a:schemeClr val="accent3"/>
            </a:solidFill>
            <a:prstDash val="sysDot"/>
            <a:miter lim="800000"/>
            <a:headEnd/>
            <a:tailEnd/>
          </a:ln>
        </p:spPr>
        <p:txBody>
          <a:bodyPr>
            <a:spAutoFit/>
          </a:bodyPr>
          <a:lstStyle/>
          <a:p>
            <a:pPr algn="ctr">
              <a:defRPr/>
            </a:pPr>
            <a:r>
              <a:rPr lang="en-US" sz="2400" b="1" baseline="0" dirty="0">
                <a:solidFill>
                  <a:srgbClr val="1EAADC"/>
                </a:solidFill>
                <a:ea typeface="Arial" charset="0"/>
              </a:rPr>
              <a:t>Flyerboard enables the easy creation of online ads for local </a:t>
            </a:r>
            <a:r>
              <a:rPr lang="en-US" sz="2400" b="1" baseline="0" dirty="0" smtClean="0">
                <a:solidFill>
                  <a:srgbClr val="1EAADC"/>
                </a:solidFill>
                <a:ea typeface="Arial" charset="0"/>
              </a:rPr>
              <a:t>businesses.</a:t>
            </a:r>
            <a:endParaRPr lang="en-US" sz="2400" b="1" baseline="0" dirty="0">
              <a:solidFill>
                <a:srgbClr val="1EAADC"/>
              </a:solidFill>
              <a:ea typeface="Arial" charset="0"/>
            </a:endParaRPr>
          </a:p>
        </p:txBody>
      </p:sp>
      <p:sp>
        <p:nvSpPr>
          <p:cNvPr id="21" name="TextBox 31"/>
          <p:cNvSpPr txBox="1">
            <a:spLocks noChangeArrowheads="1"/>
          </p:cNvSpPr>
          <p:nvPr/>
        </p:nvSpPr>
        <p:spPr bwMode="auto">
          <a:xfrm>
            <a:off x="176213" y="4635822"/>
            <a:ext cx="8775700" cy="1200329"/>
          </a:xfrm>
          <a:prstGeom prst="rect">
            <a:avLst/>
          </a:prstGeom>
          <a:solidFill>
            <a:schemeClr val="bg1"/>
          </a:solidFill>
          <a:ln w="9525">
            <a:solidFill>
              <a:schemeClr val="accent3"/>
            </a:solidFill>
            <a:prstDash val="sysDot"/>
            <a:miter lim="800000"/>
            <a:headEnd/>
            <a:tailEnd/>
          </a:ln>
        </p:spPr>
        <p:txBody>
          <a:bodyPr>
            <a:spAutoFit/>
          </a:bodyPr>
          <a:lstStyle/>
          <a:p>
            <a:pPr algn="ctr">
              <a:defRPr/>
            </a:pPr>
            <a:r>
              <a:rPr lang="en-US" sz="2400" b="1" dirty="0" err="1">
                <a:solidFill>
                  <a:srgbClr val="2FC9FF"/>
                </a:solidFill>
              </a:rPr>
              <a:t>PlaceLocal</a:t>
            </a:r>
            <a:r>
              <a:rPr lang="en-US" sz="2400" b="1" dirty="0">
                <a:solidFill>
                  <a:srgbClr val="2FC9FF"/>
                </a:solidFill>
              </a:rPr>
              <a:t> by PaperG takes any business name and address and automatically builds digital ads for the local business.</a:t>
            </a:r>
            <a:endParaRPr lang="en-US" sz="2400" b="1" baseline="0" dirty="0">
              <a:solidFill>
                <a:srgbClr val="2FC9FF"/>
              </a:solidFill>
            </a:endParaRPr>
          </a:p>
        </p:txBody>
      </p:sp>
      <p:sp>
        <p:nvSpPr>
          <p:cNvPr id="22" name="Line 15"/>
          <p:cNvSpPr>
            <a:spLocks noChangeShapeType="1"/>
          </p:cNvSpPr>
          <p:nvPr/>
        </p:nvSpPr>
        <p:spPr bwMode="auto">
          <a:xfrm>
            <a:off x="381000" y="1143000"/>
            <a:ext cx="8229600" cy="0"/>
          </a:xfrm>
          <a:prstGeom prst="line">
            <a:avLst/>
          </a:prstGeom>
          <a:noFill/>
          <a:ln w="6350">
            <a:solidFill>
              <a:schemeClr val="bg2"/>
            </a:solidFill>
            <a:miter lim="800000"/>
            <a:headEnd/>
            <a:tailEnd/>
          </a:ln>
        </p:spPr>
        <p:txBody>
          <a:bodyPr wrap="none"/>
          <a:lstStyle/>
          <a:p>
            <a:endParaRPr lang="en-US"/>
          </a:p>
        </p:txBody>
      </p:sp>
      <p:pic>
        <p:nvPicPr>
          <p:cNvPr id="23" name="Picture 7" descr="placelocal-example2.png"/>
          <p:cNvPicPr>
            <a:picLocks noChangeAspect="1"/>
          </p:cNvPicPr>
          <p:nvPr/>
        </p:nvPicPr>
        <p:blipFill>
          <a:blip r:embed="rId6" cstate="print"/>
          <a:srcRect/>
          <a:stretch>
            <a:fillRect/>
          </a:stretch>
        </p:blipFill>
        <p:spPr bwMode="auto">
          <a:xfrm>
            <a:off x="1370013" y="1800131"/>
            <a:ext cx="6488112" cy="2493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0-ppt_w/2"/>
                                          </p:val>
                                        </p:tav>
                                      </p:tavLst>
                                    </p:anim>
                                    <p:anim calcmode="lin" valueType="num">
                                      <p:cBhvr additive="base">
                                        <p:cTn id="7" dur="500"/>
                                        <p:tgtEl>
                                          <p:spTgt spid="12"/>
                                        </p:tgtEl>
                                        <p:attrNameLst>
                                          <p:attrName>ppt_y</p:attrName>
                                        </p:attrNameLst>
                                      </p:cBhvr>
                                      <p:tavLst>
                                        <p:tav tm="0">
                                          <p:val>
                                            <p:strVal val="ppt_y"/>
                                          </p:val>
                                        </p:tav>
                                        <p:tav tm="100000">
                                          <p:val>
                                            <p:strVal val="ppt_y"/>
                                          </p:val>
                                        </p:tav>
                                      </p:tavLst>
                                    </p:anim>
                                    <p:set>
                                      <p:cBhvr>
                                        <p:cTn id="8" dur="1" fill="hold">
                                          <p:stCondLst>
                                            <p:cond delay="499"/>
                                          </p:stCondLst>
                                        </p:cTn>
                                        <p:tgtEl>
                                          <p:spTgt spid="12"/>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13"/>
                                        </p:tgtEl>
                                        <p:attrNameLst>
                                          <p:attrName>ppt_x</p:attrName>
                                        </p:attrNameLst>
                                      </p:cBhvr>
                                      <p:tavLst>
                                        <p:tav tm="0">
                                          <p:val>
                                            <p:strVal val="ppt_x"/>
                                          </p:val>
                                        </p:tav>
                                        <p:tav tm="100000">
                                          <p:val>
                                            <p:strVal val="0-ppt_w/2"/>
                                          </p:val>
                                        </p:tav>
                                      </p:tavLst>
                                    </p:anim>
                                    <p:anim calcmode="lin" valueType="num">
                                      <p:cBhvr additive="base">
                                        <p:cTn id="11" dur="500"/>
                                        <p:tgtEl>
                                          <p:spTgt spid="13"/>
                                        </p:tgtEl>
                                        <p:attrNameLst>
                                          <p:attrName>ppt_y</p:attrName>
                                        </p:attrNameLst>
                                      </p:cBhvr>
                                      <p:tavLst>
                                        <p:tav tm="0">
                                          <p:val>
                                            <p:strVal val="ppt_y"/>
                                          </p:val>
                                        </p:tav>
                                        <p:tav tm="100000">
                                          <p:val>
                                            <p:strVal val="ppt_y"/>
                                          </p:val>
                                        </p:tav>
                                      </p:tavLst>
                                    </p:anim>
                                    <p:set>
                                      <p:cBhvr>
                                        <p:cTn id="12" dur="1" fill="hold">
                                          <p:stCondLst>
                                            <p:cond delay="499"/>
                                          </p:stCondLst>
                                        </p:cTn>
                                        <p:tgtEl>
                                          <p:spTgt spid="13"/>
                                        </p:tgtEl>
                                        <p:attrNameLst>
                                          <p:attrName>style.visibility</p:attrName>
                                        </p:attrNameLst>
                                      </p:cBhvr>
                                      <p:to>
                                        <p:strVal val="hidden"/>
                                      </p:to>
                                    </p:set>
                                  </p:childTnLst>
                                </p:cTn>
                              </p:par>
                              <p:par>
                                <p:cTn id="13" presetID="2" presetClass="exit" presetSubtype="8" fill="hold" grpId="0" nodeType="withEffect" nodePh="1">
                                  <p:stCondLst>
                                    <p:cond delay="0"/>
                                  </p:stCondLst>
                                  <p:endCondLst>
                                    <p:cond evt="begin" delay="0">
                                      <p:tn val="13"/>
                                    </p:cond>
                                  </p:endCondLst>
                                  <p:childTnLst>
                                    <p:anim calcmode="lin" valueType="num">
                                      <p:cBhvr additive="base">
                                        <p:cTn id="14" dur="500"/>
                                        <p:tgtEl>
                                          <p:spTgt spid="15"/>
                                        </p:tgtEl>
                                        <p:attrNameLst>
                                          <p:attrName>ppt_x</p:attrName>
                                        </p:attrNameLst>
                                      </p:cBhvr>
                                      <p:tavLst>
                                        <p:tav tm="0">
                                          <p:val>
                                            <p:strVal val="ppt_x"/>
                                          </p:val>
                                        </p:tav>
                                        <p:tav tm="100000">
                                          <p:val>
                                            <p:strVal val="0-ppt_w/2"/>
                                          </p:val>
                                        </p:tav>
                                      </p:tavLst>
                                    </p:anim>
                                    <p:anim calcmode="lin" valueType="num">
                                      <p:cBhvr additive="base">
                                        <p:cTn id="15" dur="500"/>
                                        <p:tgtEl>
                                          <p:spTgt spid="15"/>
                                        </p:tgtEl>
                                        <p:attrNameLst>
                                          <p:attrName>ppt_y</p:attrName>
                                        </p:attrNameLst>
                                      </p:cBhvr>
                                      <p:tavLst>
                                        <p:tav tm="0">
                                          <p:val>
                                            <p:strVal val="ppt_y"/>
                                          </p:val>
                                        </p:tav>
                                        <p:tav tm="100000">
                                          <p:val>
                                            <p:strVal val="ppt_y"/>
                                          </p:val>
                                        </p:tav>
                                      </p:tavLst>
                                    </p:anim>
                                    <p:set>
                                      <p:cBhvr>
                                        <p:cTn id="16" dur="1" fill="hold">
                                          <p:stCondLst>
                                            <p:cond delay="499"/>
                                          </p:stCondLst>
                                        </p:cTn>
                                        <p:tgtEl>
                                          <p:spTgt spid="15"/>
                                        </p:tgtEl>
                                        <p:attrNameLst>
                                          <p:attrName>style.visibility</p:attrName>
                                        </p:attrNameLst>
                                      </p:cBhvr>
                                      <p:to>
                                        <p:strVal val="hidden"/>
                                      </p:to>
                                    </p:set>
                                  </p:childTnLst>
                                </p:cTn>
                              </p:par>
                              <p:par>
                                <p:cTn id="17" presetID="2" presetClass="exit" presetSubtype="8" fill="hold" grpId="0" nodeType="withEffect">
                                  <p:stCondLst>
                                    <p:cond delay="0"/>
                                  </p:stCondLst>
                                  <p:childTnLst>
                                    <p:anim calcmode="lin" valueType="num">
                                      <p:cBhvr additive="base">
                                        <p:cTn id="18" dur="500"/>
                                        <p:tgtEl>
                                          <p:spTgt spid="16"/>
                                        </p:tgtEl>
                                        <p:attrNameLst>
                                          <p:attrName>ppt_x</p:attrName>
                                        </p:attrNameLst>
                                      </p:cBhvr>
                                      <p:tavLst>
                                        <p:tav tm="0">
                                          <p:val>
                                            <p:strVal val="ppt_x"/>
                                          </p:val>
                                        </p:tav>
                                        <p:tav tm="100000">
                                          <p:val>
                                            <p:strVal val="0-ppt_w/2"/>
                                          </p:val>
                                        </p:tav>
                                      </p:tavLst>
                                    </p:anim>
                                    <p:anim calcmode="lin" valueType="num">
                                      <p:cBhvr additive="base">
                                        <p:cTn id="19" dur="500"/>
                                        <p:tgtEl>
                                          <p:spTgt spid="16"/>
                                        </p:tgtEl>
                                        <p:attrNameLst>
                                          <p:attrName>ppt_y</p:attrName>
                                        </p:attrNameLst>
                                      </p:cBhvr>
                                      <p:tavLst>
                                        <p:tav tm="0">
                                          <p:val>
                                            <p:strVal val="ppt_y"/>
                                          </p:val>
                                        </p:tav>
                                        <p:tav tm="100000">
                                          <p:val>
                                            <p:strVal val="ppt_y"/>
                                          </p:val>
                                        </p:tav>
                                      </p:tavLst>
                                    </p:anim>
                                    <p:set>
                                      <p:cBhvr>
                                        <p:cTn id="20" dur="1" fill="hold">
                                          <p:stCondLst>
                                            <p:cond delay="499"/>
                                          </p:stCondLst>
                                        </p:cTn>
                                        <p:tgtEl>
                                          <p:spTgt spid="16"/>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500"/>
                                        <p:tgtEl>
                                          <p:spTgt spid="17"/>
                                        </p:tgtEl>
                                        <p:attrNameLst>
                                          <p:attrName>ppt_x</p:attrName>
                                        </p:attrNameLst>
                                      </p:cBhvr>
                                      <p:tavLst>
                                        <p:tav tm="0">
                                          <p:val>
                                            <p:strVal val="ppt_x"/>
                                          </p:val>
                                        </p:tav>
                                        <p:tav tm="100000">
                                          <p:val>
                                            <p:strVal val="0-ppt_w/2"/>
                                          </p:val>
                                        </p:tav>
                                      </p:tavLst>
                                    </p:anim>
                                    <p:anim calcmode="lin" valueType="num">
                                      <p:cBhvr additive="base">
                                        <p:cTn id="23" dur="500"/>
                                        <p:tgtEl>
                                          <p:spTgt spid="17"/>
                                        </p:tgtEl>
                                        <p:attrNameLst>
                                          <p:attrName>ppt_y</p:attrName>
                                        </p:attrNameLst>
                                      </p:cBhvr>
                                      <p:tavLst>
                                        <p:tav tm="0">
                                          <p:val>
                                            <p:strVal val="ppt_y"/>
                                          </p:val>
                                        </p:tav>
                                        <p:tav tm="100000">
                                          <p:val>
                                            <p:strVal val="ppt_y"/>
                                          </p:val>
                                        </p:tav>
                                      </p:tavLst>
                                    </p:anim>
                                    <p:set>
                                      <p:cBhvr>
                                        <p:cTn id="24" dur="1" fill="hold">
                                          <p:stCondLst>
                                            <p:cond delay="499"/>
                                          </p:stCondLst>
                                        </p:cTn>
                                        <p:tgtEl>
                                          <p:spTgt spid="17"/>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8"/>
                                        </p:tgtEl>
                                        <p:attrNameLst>
                                          <p:attrName>ppt_x</p:attrName>
                                        </p:attrNameLst>
                                      </p:cBhvr>
                                      <p:tavLst>
                                        <p:tav tm="0">
                                          <p:val>
                                            <p:strVal val="ppt_x"/>
                                          </p:val>
                                        </p:tav>
                                        <p:tav tm="100000">
                                          <p:val>
                                            <p:strVal val="0-ppt_w/2"/>
                                          </p:val>
                                        </p:tav>
                                      </p:tavLst>
                                    </p:anim>
                                    <p:anim calcmode="lin" valueType="num">
                                      <p:cBhvr additive="base">
                                        <p:cTn id="27" dur="500"/>
                                        <p:tgtEl>
                                          <p:spTgt spid="18"/>
                                        </p:tgtEl>
                                        <p:attrNameLst>
                                          <p:attrName>ppt_y</p:attrName>
                                        </p:attrNameLst>
                                      </p:cBhvr>
                                      <p:tavLst>
                                        <p:tav tm="0">
                                          <p:val>
                                            <p:strVal val="ppt_y"/>
                                          </p:val>
                                        </p:tav>
                                        <p:tav tm="100000">
                                          <p:val>
                                            <p:strVal val="ppt_y"/>
                                          </p:val>
                                        </p:tav>
                                      </p:tavLst>
                                    </p:anim>
                                    <p:set>
                                      <p:cBhvr>
                                        <p:cTn id="28" dur="1" fill="hold">
                                          <p:stCondLst>
                                            <p:cond delay="499"/>
                                          </p:stCondLst>
                                        </p:cTn>
                                        <p:tgtEl>
                                          <p:spTgt spid="18"/>
                                        </p:tgtEl>
                                        <p:attrNameLst>
                                          <p:attrName>style.visibility</p:attrName>
                                        </p:attrNameLst>
                                      </p:cBhvr>
                                      <p:to>
                                        <p:strVal val="hidden"/>
                                      </p:to>
                                    </p:set>
                                  </p:childTnLst>
                                </p:cTn>
                              </p:par>
                              <p:par>
                                <p:cTn id="29" presetID="2" presetClass="exit" presetSubtype="8" fill="hold" grpId="0" nodeType="withEffect">
                                  <p:stCondLst>
                                    <p:cond delay="0"/>
                                  </p:stCondLst>
                                  <p:childTnLst>
                                    <p:anim calcmode="lin" valueType="num">
                                      <p:cBhvr additive="base">
                                        <p:cTn id="30" dur="500"/>
                                        <p:tgtEl>
                                          <p:spTgt spid="20"/>
                                        </p:tgtEl>
                                        <p:attrNameLst>
                                          <p:attrName>ppt_x</p:attrName>
                                        </p:attrNameLst>
                                      </p:cBhvr>
                                      <p:tavLst>
                                        <p:tav tm="0">
                                          <p:val>
                                            <p:strVal val="ppt_x"/>
                                          </p:val>
                                        </p:tav>
                                        <p:tav tm="100000">
                                          <p:val>
                                            <p:strVal val="0-ppt_w/2"/>
                                          </p:val>
                                        </p:tav>
                                      </p:tavLst>
                                    </p:anim>
                                    <p:anim calcmode="lin" valueType="num">
                                      <p:cBhvr additive="base">
                                        <p:cTn id="31" dur="500"/>
                                        <p:tgtEl>
                                          <p:spTgt spid="20"/>
                                        </p:tgtEl>
                                        <p:attrNameLst>
                                          <p:attrName>ppt_y</p:attrName>
                                        </p:attrNameLst>
                                      </p:cBhvr>
                                      <p:tavLst>
                                        <p:tav tm="0">
                                          <p:val>
                                            <p:strVal val="ppt_y"/>
                                          </p:val>
                                        </p:tav>
                                        <p:tav tm="100000">
                                          <p:val>
                                            <p:strVal val="ppt_y"/>
                                          </p:val>
                                        </p:tav>
                                      </p:tavLst>
                                    </p:anim>
                                    <p:set>
                                      <p:cBhvr>
                                        <p:cTn id="32" dur="1" fill="hold">
                                          <p:stCondLst>
                                            <p:cond delay="499"/>
                                          </p:stCondLst>
                                        </p:cTn>
                                        <p:tgtEl>
                                          <p:spTgt spid="20"/>
                                        </p:tgtEl>
                                        <p:attrNameLst>
                                          <p:attrName>style.visibility</p:attrName>
                                        </p:attrNameLst>
                                      </p:cBhvr>
                                      <p:to>
                                        <p:strVal val="hidden"/>
                                      </p:to>
                                    </p:set>
                                  </p:childTnLst>
                                </p:cTn>
                              </p:par>
                              <p:par>
                                <p:cTn id="33" presetID="2" presetClass="entr" presetSubtype="2"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1+#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1+#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animBg="1"/>
      <p:bldP spid="20"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75000"/>
                  </a:schemeClr>
                </a:solidFill>
              </a:rPr>
              <a:t>Ultra-Serve Your Customers</a:t>
            </a:r>
            <a:endParaRPr lang="en-US" sz="3600" dirty="0"/>
          </a:p>
        </p:txBody>
      </p:sp>
      <p:pic>
        <p:nvPicPr>
          <p:cNvPr id="121858" name="Picture 2"/>
          <p:cNvPicPr>
            <a:picLocks noChangeAspect="1" noChangeArrowheads="1"/>
          </p:cNvPicPr>
          <p:nvPr/>
        </p:nvPicPr>
        <p:blipFill>
          <a:blip r:embed="rId2" cstate="print"/>
          <a:srcRect/>
          <a:stretch>
            <a:fillRect/>
          </a:stretch>
        </p:blipFill>
        <p:spPr bwMode="auto">
          <a:xfrm>
            <a:off x="678137" y="961610"/>
            <a:ext cx="8105775"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75000"/>
                  </a:schemeClr>
                </a:solidFill>
              </a:rPr>
              <a:t>Make Service Social</a:t>
            </a:r>
            <a:endParaRPr lang="en-US" sz="3600" dirty="0"/>
          </a:p>
        </p:txBody>
      </p:sp>
      <p:pic>
        <p:nvPicPr>
          <p:cNvPr id="112642" name="Picture 2"/>
          <p:cNvPicPr>
            <a:picLocks noChangeAspect="1" noChangeArrowheads="1"/>
          </p:cNvPicPr>
          <p:nvPr/>
        </p:nvPicPr>
        <p:blipFill>
          <a:blip r:embed="rId2" cstate="print"/>
          <a:srcRect/>
          <a:stretch>
            <a:fillRect/>
          </a:stretch>
        </p:blipFill>
        <p:spPr bwMode="auto">
          <a:xfrm>
            <a:off x="1275332" y="1098888"/>
            <a:ext cx="6617368" cy="4963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3600" dirty="0" smtClean="0">
                <a:solidFill>
                  <a:schemeClr val="accent1">
                    <a:lumMod val="75000"/>
                  </a:schemeClr>
                </a:solidFill>
              </a:rPr>
              <a:t>Strengthen Community Bonds</a:t>
            </a:r>
            <a:endParaRPr lang="en-US" sz="3600" dirty="0"/>
          </a:p>
        </p:txBody>
      </p:sp>
      <p:pic>
        <p:nvPicPr>
          <p:cNvPr id="111618" name="Picture 2"/>
          <p:cNvPicPr>
            <a:picLocks noChangeAspect="1" noChangeArrowheads="1"/>
          </p:cNvPicPr>
          <p:nvPr/>
        </p:nvPicPr>
        <p:blipFill>
          <a:blip r:embed="rId2" cstate="print"/>
          <a:srcRect/>
          <a:stretch>
            <a:fillRect/>
          </a:stretch>
        </p:blipFill>
        <p:spPr bwMode="auto">
          <a:xfrm>
            <a:off x="1540679" y="1531262"/>
            <a:ext cx="6062299" cy="42799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4" name="Rectangle 2"/>
          <p:cNvSpPr>
            <a:spLocks noChangeArrowheads="1"/>
          </p:cNvSpPr>
          <p:nvPr/>
        </p:nvSpPr>
        <p:spPr bwMode="auto">
          <a:xfrm>
            <a:off x="481271" y="276728"/>
            <a:ext cx="8164930" cy="609600"/>
          </a:xfrm>
          <a:prstGeom prst="rect">
            <a:avLst/>
          </a:prstGeom>
          <a:noFill/>
          <a:ln w="9525">
            <a:noFill/>
            <a:miter lim="800000"/>
            <a:headEnd/>
            <a:tailEnd/>
          </a:ln>
        </p:spPr>
        <p:txBody>
          <a:bodyPr anchor="b"/>
          <a:lstStyle/>
          <a:p>
            <a:pPr algn="ctr">
              <a:lnSpc>
                <a:spcPct val="90000"/>
              </a:lnSpc>
            </a:pPr>
            <a:r>
              <a:rPr lang="en-US" sz="3600" b="1" dirty="0" smtClean="0">
                <a:solidFill>
                  <a:schemeClr val="accent1">
                    <a:lumMod val="75000"/>
                  </a:schemeClr>
                </a:solidFill>
              </a:rPr>
              <a:t>Develop a Mobile App-</a:t>
            </a:r>
            <a:r>
              <a:rPr lang="en-US" sz="3600" b="1" dirty="0" err="1" smtClean="0">
                <a:solidFill>
                  <a:schemeClr val="accent1">
                    <a:lumMod val="75000"/>
                  </a:schemeClr>
                </a:solidFill>
              </a:rPr>
              <a:t>etite</a:t>
            </a:r>
            <a:endParaRPr lang="en-US" sz="3600" b="1" dirty="0"/>
          </a:p>
        </p:txBody>
      </p:sp>
      <p:pic>
        <p:nvPicPr>
          <p:cNvPr id="140292" name="Picture 4" descr="http://code.google.com/apis/youtube/casestudies/images/kickapps.jpg"/>
          <p:cNvPicPr>
            <a:picLocks noChangeAspect="1" noChangeArrowheads="1"/>
          </p:cNvPicPr>
          <p:nvPr/>
        </p:nvPicPr>
        <p:blipFill>
          <a:blip r:embed="rId3" cstate="print"/>
          <a:srcRect/>
          <a:stretch>
            <a:fillRect/>
          </a:stretch>
        </p:blipFill>
        <p:spPr bwMode="auto">
          <a:xfrm>
            <a:off x="1904311" y="2887579"/>
            <a:ext cx="5326647" cy="2621986"/>
          </a:xfrm>
          <a:prstGeom prst="rect">
            <a:avLst/>
          </a:prstGeom>
          <a:noFill/>
        </p:spPr>
      </p:pic>
      <p:pic>
        <p:nvPicPr>
          <p:cNvPr id="140294" name="Picture 6" descr="http://www.insidefacebook.com/wp-content/uploads/2008/05/appssavvy-300x82.png"/>
          <p:cNvPicPr>
            <a:picLocks noChangeAspect="1" noChangeArrowheads="1"/>
          </p:cNvPicPr>
          <p:nvPr/>
        </p:nvPicPr>
        <p:blipFill>
          <a:blip r:embed="rId4" cstate="print"/>
          <a:srcRect/>
          <a:stretch>
            <a:fillRect/>
          </a:stretch>
        </p:blipFill>
        <p:spPr bwMode="auto">
          <a:xfrm>
            <a:off x="2144944" y="1174914"/>
            <a:ext cx="4857267" cy="1327653"/>
          </a:xfrm>
          <a:prstGeom prst="rect">
            <a:avLst/>
          </a:prstGeom>
          <a:noFill/>
        </p:spPr>
      </p:pic>
      <p:pic>
        <p:nvPicPr>
          <p:cNvPr id="52" name="Picture 12" descr="106464"/>
          <p:cNvPicPr>
            <a:picLocks noChangeAspect="1" noChangeArrowheads="1"/>
          </p:cNvPicPr>
          <p:nvPr/>
        </p:nvPicPr>
        <p:blipFill>
          <a:blip r:embed="rId5" cstate="print"/>
          <a:srcRect/>
          <a:stretch>
            <a:fillRect/>
          </a:stretch>
        </p:blipFill>
        <p:spPr bwMode="auto">
          <a:xfrm>
            <a:off x="710870" y="1275352"/>
            <a:ext cx="7867650" cy="45640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75000"/>
                  </a:schemeClr>
                </a:solidFill>
              </a:rPr>
              <a:t>Your Challenge Is Your Opportunity</a:t>
            </a:r>
            <a:endParaRPr lang="en-US" sz="3600" dirty="0"/>
          </a:p>
        </p:txBody>
      </p:sp>
      <p:sp>
        <p:nvSpPr>
          <p:cNvPr id="3" name="Content Placeholder 2"/>
          <p:cNvSpPr>
            <a:spLocks noGrp="1"/>
          </p:cNvSpPr>
          <p:nvPr>
            <p:ph idx="1"/>
          </p:nvPr>
        </p:nvSpPr>
        <p:spPr/>
        <p:txBody>
          <a:bodyPr/>
          <a:lstStyle/>
          <a:p>
            <a:r>
              <a:rPr lang="en-US" sz="3200" dirty="0" smtClean="0"/>
              <a:t>Network for strength</a:t>
            </a:r>
          </a:p>
          <a:p>
            <a:r>
              <a:rPr lang="en-US" sz="3200" dirty="0" smtClean="0"/>
              <a:t>Alliance for content </a:t>
            </a:r>
          </a:p>
          <a:p>
            <a:r>
              <a:rPr lang="en-US" sz="3200" dirty="0" smtClean="0"/>
              <a:t>Empower bloggers &amp; go </a:t>
            </a:r>
            <a:r>
              <a:rPr lang="en-US" sz="3200" dirty="0" err="1" smtClean="0"/>
              <a:t>hyperlocal</a:t>
            </a:r>
            <a:endParaRPr lang="en-US" sz="3200" dirty="0" smtClean="0"/>
          </a:p>
          <a:p>
            <a:r>
              <a:rPr lang="en-US" sz="3200" dirty="0" smtClean="0"/>
              <a:t>Make online advertising easy</a:t>
            </a:r>
          </a:p>
          <a:p>
            <a:r>
              <a:rPr lang="en-US" sz="3200" dirty="0" smtClean="0"/>
              <a:t>Make service social</a:t>
            </a:r>
          </a:p>
          <a:p>
            <a:r>
              <a:rPr lang="en-US" sz="3200" dirty="0" smtClean="0"/>
              <a:t>Strengthen community bonds</a:t>
            </a:r>
          </a:p>
          <a:p>
            <a:r>
              <a:rPr lang="en-US" sz="3200" dirty="0" smtClean="0"/>
              <a:t>Develop a mobile appetite</a:t>
            </a:r>
          </a:p>
          <a:p>
            <a:endParaRPr lang="en-US" dirty="0"/>
          </a:p>
        </p:txBody>
      </p:sp>
      <p:pic>
        <p:nvPicPr>
          <p:cNvPr id="4" name="Picture 3" descr="iab-logo-0922 copy.jpg"/>
          <p:cNvPicPr>
            <a:picLocks noChangeAspect="1"/>
          </p:cNvPicPr>
          <p:nvPr/>
        </p:nvPicPr>
        <p:blipFill>
          <a:blip r:embed="rId2" cstate="print"/>
          <a:srcRect/>
          <a:stretch>
            <a:fillRect/>
          </a:stretch>
        </p:blipFill>
        <p:spPr bwMode="auto">
          <a:xfrm>
            <a:off x="2209800" y="1695450"/>
            <a:ext cx="47244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3">
                                            <p:txEl>
                                              <p:pRg st="1" end="1"/>
                                            </p:txEl>
                                          </p:spTgt>
                                        </p:tgtEl>
                                        <p:attrNameLst>
                                          <p:attrName>ppt_w</p:attrName>
                                        </p:attrNameLst>
                                      </p:cBhvr>
                                      <p:tavLst>
                                        <p:tav tm="0">
                                          <p:val>
                                            <p:strVal val="ppt_w"/>
                                          </p:val>
                                        </p:tav>
                                        <p:tav tm="100000">
                                          <p:val>
                                            <p:fltVal val="0"/>
                                          </p:val>
                                        </p:tav>
                                      </p:tavLst>
                                    </p:anim>
                                    <p:anim calcmode="lin" valueType="num">
                                      <p:cBhvr>
                                        <p:cTn id="14"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grpId="0" nodeType="clickEffect">
                                  <p:stCondLst>
                                    <p:cond delay="0"/>
                                  </p:stCondLst>
                                  <p:childTnLst>
                                    <p:anim calcmode="lin" valueType="num">
                                      <p:cBhvr>
                                        <p:cTn id="20" dur="500"/>
                                        <p:tgtEl>
                                          <p:spTgt spid="3">
                                            <p:txEl>
                                              <p:pRg st="2" end="2"/>
                                            </p:txEl>
                                          </p:spTgt>
                                        </p:tgtEl>
                                        <p:attrNameLst>
                                          <p:attrName>ppt_w</p:attrName>
                                        </p:attrNameLst>
                                      </p:cBhvr>
                                      <p:tavLst>
                                        <p:tav tm="0">
                                          <p:val>
                                            <p:strVal val="ppt_w"/>
                                          </p:val>
                                        </p:tav>
                                        <p:tav tm="100000">
                                          <p:val>
                                            <p:fltVal val="0"/>
                                          </p:val>
                                        </p:tav>
                                      </p:tavLst>
                                    </p:anim>
                                    <p:anim calcmode="lin" valueType="num">
                                      <p:cBhvr>
                                        <p:cTn id="21" dur="500"/>
                                        <p:tgtEl>
                                          <p:spTgt spid="3">
                                            <p:txEl>
                                              <p:pRg st="2" end="2"/>
                                            </p:txEl>
                                          </p:spTgt>
                                        </p:tgtEl>
                                        <p:attrNameLst>
                                          <p:attrName>ppt_h</p:attrName>
                                        </p:attrNameLst>
                                      </p:cBhvr>
                                      <p:tavLst>
                                        <p:tav tm="0">
                                          <p:val>
                                            <p:strVal val="ppt_h"/>
                                          </p:val>
                                        </p:tav>
                                        <p:tav tm="100000">
                                          <p:val>
                                            <p:fltVal val="0"/>
                                          </p:val>
                                        </p:tav>
                                      </p:tavLst>
                                    </p:anim>
                                    <p:animEffect transition="out" filter="fade">
                                      <p:cBhvr>
                                        <p:cTn id="22" dur="500"/>
                                        <p:tgtEl>
                                          <p:spTgt spid="3">
                                            <p:txEl>
                                              <p:pRg st="2" end="2"/>
                                            </p:txEl>
                                          </p:spTgt>
                                        </p:tgtEl>
                                      </p:cBhvr>
                                    </p:animEffect>
                                    <p:set>
                                      <p:cBhvr>
                                        <p:cTn id="2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0" fill="hold" grpId="0" nodeType="clickEffect">
                                  <p:stCondLst>
                                    <p:cond delay="0"/>
                                  </p:stCondLst>
                                  <p:childTnLst>
                                    <p:anim calcmode="lin" valueType="num">
                                      <p:cBhvr>
                                        <p:cTn id="27" dur="500"/>
                                        <p:tgtEl>
                                          <p:spTgt spid="3">
                                            <p:txEl>
                                              <p:pRg st="3" end="3"/>
                                            </p:txEl>
                                          </p:spTgt>
                                        </p:tgtEl>
                                        <p:attrNameLst>
                                          <p:attrName>ppt_w</p:attrName>
                                        </p:attrNameLst>
                                      </p:cBhvr>
                                      <p:tavLst>
                                        <p:tav tm="0">
                                          <p:val>
                                            <p:strVal val="ppt_w"/>
                                          </p:val>
                                        </p:tav>
                                        <p:tav tm="100000">
                                          <p:val>
                                            <p:fltVal val="0"/>
                                          </p:val>
                                        </p:tav>
                                      </p:tavLst>
                                    </p:anim>
                                    <p:anim calcmode="lin" valueType="num">
                                      <p:cBhvr>
                                        <p:cTn id="28" dur="500"/>
                                        <p:tgtEl>
                                          <p:spTgt spid="3">
                                            <p:txEl>
                                              <p:pRg st="3" end="3"/>
                                            </p:txEl>
                                          </p:spTgt>
                                        </p:tgtEl>
                                        <p:attrNameLst>
                                          <p:attrName>ppt_h</p:attrName>
                                        </p:attrNameLst>
                                      </p:cBhvr>
                                      <p:tavLst>
                                        <p:tav tm="0">
                                          <p:val>
                                            <p:strVal val="ppt_h"/>
                                          </p:val>
                                        </p:tav>
                                        <p:tav tm="100000">
                                          <p:val>
                                            <p:fltVal val="0"/>
                                          </p:val>
                                        </p:tav>
                                      </p:tavLst>
                                    </p:anim>
                                    <p:animEffect transition="out" filter="fade">
                                      <p:cBhvr>
                                        <p:cTn id="29" dur="500"/>
                                        <p:tgtEl>
                                          <p:spTgt spid="3">
                                            <p:txEl>
                                              <p:pRg st="3" end="3"/>
                                            </p:txEl>
                                          </p:spTgt>
                                        </p:tgtEl>
                                      </p:cBhvr>
                                    </p:animEffect>
                                    <p:set>
                                      <p:cBhvr>
                                        <p:cTn id="3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0" fill="hold" grpId="0" nodeType="clickEffect">
                                  <p:stCondLst>
                                    <p:cond delay="0"/>
                                  </p:stCondLst>
                                  <p:childTnLst>
                                    <p:anim calcmode="lin" valueType="num">
                                      <p:cBhvr>
                                        <p:cTn id="34" dur="500"/>
                                        <p:tgtEl>
                                          <p:spTgt spid="3">
                                            <p:txEl>
                                              <p:pRg st="4" end="4"/>
                                            </p:txEl>
                                          </p:spTgt>
                                        </p:tgtEl>
                                        <p:attrNameLst>
                                          <p:attrName>ppt_w</p:attrName>
                                        </p:attrNameLst>
                                      </p:cBhvr>
                                      <p:tavLst>
                                        <p:tav tm="0">
                                          <p:val>
                                            <p:strVal val="ppt_w"/>
                                          </p:val>
                                        </p:tav>
                                        <p:tav tm="100000">
                                          <p:val>
                                            <p:fltVal val="0"/>
                                          </p:val>
                                        </p:tav>
                                      </p:tavLst>
                                    </p:anim>
                                    <p:anim calcmode="lin" valueType="num">
                                      <p:cBhvr>
                                        <p:cTn id="35" dur="500"/>
                                        <p:tgtEl>
                                          <p:spTgt spid="3">
                                            <p:txEl>
                                              <p:pRg st="4" end="4"/>
                                            </p:txEl>
                                          </p:spTgt>
                                        </p:tgtEl>
                                        <p:attrNameLst>
                                          <p:attrName>ppt_h</p:attrName>
                                        </p:attrNameLst>
                                      </p:cBhvr>
                                      <p:tavLst>
                                        <p:tav tm="0">
                                          <p:val>
                                            <p:strVal val="ppt_h"/>
                                          </p:val>
                                        </p:tav>
                                        <p:tav tm="100000">
                                          <p:val>
                                            <p:fltVal val="0"/>
                                          </p:val>
                                        </p:tav>
                                      </p:tavLst>
                                    </p:anim>
                                    <p:animEffect transition="out" filter="fade">
                                      <p:cBhvr>
                                        <p:cTn id="36" dur="500"/>
                                        <p:tgtEl>
                                          <p:spTgt spid="3">
                                            <p:txEl>
                                              <p:pRg st="4" end="4"/>
                                            </p:txEl>
                                          </p:spTgt>
                                        </p:tgtEl>
                                      </p:cBhvr>
                                    </p:animEffect>
                                    <p:set>
                                      <p:cBhvr>
                                        <p:cTn id="3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0" fill="hold" grpId="0" nodeType="clickEffect">
                                  <p:stCondLst>
                                    <p:cond delay="0"/>
                                  </p:stCondLst>
                                  <p:childTnLst>
                                    <p:anim calcmode="lin" valueType="num">
                                      <p:cBhvr>
                                        <p:cTn id="41" dur="500"/>
                                        <p:tgtEl>
                                          <p:spTgt spid="3">
                                            <p:txEl>
                                              <p:pRg st="5" end="5"/>
                                            </p:txEl>
                                          </p:spTgt>
                                        </p:tgtEl>
                                        <p:attrNameLst>
                                          <p:attrName>ppt_w</p:attrName>
                                        </p:attrNameLst>
                                      </p:cBhvr>
                                      <p:tavLst>
                                        <p:tav tm="0">
                                          <p:val>
                                            <p:strVal val="ppt_w"/>
                                          </p:val>
                                        </p:tav>
                                        <p:tav tm="100000">
                                          <p:val>
                                            <p:fltVal val="0"/>
                                          </p:val>
                                        </p:tav>
                                      </p:tavLst>
                                    </p:anim>
                                    <p:anim calcmode="lin" valueType="num">
                                      <p:cBhvr>
                                        <p:cTn id="42" dur="500"/>
                                        <p:tgtEl>
                                          <p:spTgt spid="3">
                                            <p:txEl>
                                              <p:pRg st="5" end="5"/>
                                            </p:txEl>
                                          </p:spTgt>
                                        </p:tgtEl>
                                        <p:attrNameLst>
                                          <p:attrName>ppt_h</p:attrName>
                                        </p:attrNameLst>
                                      </p:cBhvr>
                                      <p:tavLst>
                                        <p:tav tm="0">
                                          <p:val>
                                            <p:strVal val="ppt_h"/>
                                          </p:val>
                                        </p:tav>
                                        <p:tav tm="100000">
                                          <p:val>
                                            <p:fltVal val="0"/>
                                          </p:val>
                                        </p:tav>
                                      </p:tavLst>
                                    </p:anim>
                                    <p:animEffect transition="out" filter="fade">
                                      <p:cBhvr>
                                        <p:cTn id="43" dur="500"/>
                                        <p:tgtEl>
                                          <p:spTgt spid="3">
                                            <p:txEl>
                                              <p:pRg st="5" end="5"/>
                                            </p:txEl>
                                          </p:spTgt>
                                        </p:tgtEl>
                                      </p:cBhvr>
                                    </p:animEffect>
                                    <p:set>
                                      <p:cBhvr>
                                        <p:cTn id="44"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0" fill="hold" grpId="0" nodeType="clickEffect">
                                  <p:stCondLst>
                                    <p:cond delay="0"/>
                                  </p:stCondLst>
                                  <p:childTnLst>
                                    <p:anim calcmode="lin" valueType="num">
                                      <p:cBhvr>
                                        <p:cTn id="48" dur="500"/>
                                        <p:tgtEl>
                                          <p:spTgt spid="3">
                                            <p:txEl>
                                              <p:pRg st="6" end="6"/>
                                            </p:txEl>
                                          </p:spTgt>
                                        </p:tgtEl>
                                        <p:attrNameLst>
                                          <p:attrName>ppt_w</p:attrName>
                                        </p:attrNameLst>
                                      </p:cBhvr>
                                      <p:tavLst>
                                        <p:tav tm="0">
                                          <p:val>
                                            <p:strVal val="ppt_w"/>
                                          </p:val>
                                        </p:tav>
                                        <p:tav tm="100000">
                                          <p:val>
                                            <p:fltVal val="0"/>
                                          </p:val>
                                        </p:tav>
                                      </p:tavLst>
                                    </p:anim>
                                    <p:anim calcmode="lin" valueType="num">
                                      <p:cBhvr>
                                        <p:cTn id="49" dur="500"/>
                                        <p:tgtEl>
                                          <p:spTgt spid="3">
                                            <p:txEl>
                                              <p:pRg st="6" end="6"/>
                                            </p:txEl>
                                          </p:spTgt>
                                        </p:tgtEl>
                                        <p:attrNameLst>
                                          <p:attrName>ppt_h</p:attrName>
                                        </p:attrNameLst>
                                      </p:cBhvr>
                                      <p:tavLst>
                                        <p:tav tm="0">
                                          <p:val>
                                            <p:strVal val="ppt_h"/>
                                          </p:val>
                                        </p:tav>
                                        <p:tav tm="100000">
                                          <p:val>
                                            <p:fltVal val="0"/>
                                          </p:val>
                                        </p:tav>
                                      </p:tavLst>
                                    </p:anim>
                                    <p:animEffect transition="out" filter="fade">
                                      <p:cBhvr>
                                        <p:cTn id="50" dur="500"/>
                                        <p:tgtEl>
                                          <p:spTgt spid="3">
                                            <p:txEl>
                                              <p:pRg st="6" end="6"/>
                                            </p:txEl>
                                          </p:spTgt>
                                        </p:tgtEl>
                                      </p:cBhvr>
                                    </p:animEffect>
                                    <p:set>
                                      <p:cBhvr>
                                        <p:cTn id="51" dur="1" fill="hold">
                                          <p:stCondLst>
                                            <p:cond delay="499"/>
                                          </p:stCondLst>
                                        </p:cTn>
                                        <p:tgtEl>
                                          <p:spTgt spid="3">
                                            <p:txEl>
                                              <p:pRg st="6" end="6"/>
                                            </p:txEl>
                                          </p:spTgt>
                                        </p:tgtEl>
                                        <p:attrNameLst>
                                          <p:attrName>style.visibility</p:attrName>
                                        </p:attrNameLst>
                                      </p:cBhvr>
                                      <p:to>
                                        <p:strVal val="hidden"/>
                                      </p:to>
                                    </p:set>
                                  </p:childTnLst>
                                </p:cTn>
                              </p:par>
                              <p:par>
                                <p:cTn id="52" presetID="2" presetClass="entr" presetSubtype="4"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2000" fill="hold"/>
                                        <p:tgtEl>
                                          <p:spTgt spid="4"/>
                                        </p:tgtEl>
                                        <p:attrNameLst>
                                          <p:attrName>ppt_x</p:attrName>
                                        </p:attrNameLst>
                                      </p:cBhvr>
                                      <p:tavLst>
                                        <p:tav tm="0">
                                          <p:val>
                                            <p:strVal val="#ppt_x"/>
                                          </p:val>
                                        </p:tav>
                                        <p:tav tm="100000">
                                          <p:val>
                                            <p:strVal val="#ppt_x"/>
                                          </p:val>
                                        </p:tav>
                                      </p:tavLst>
                                    </p:anim>
                                    <p:anim calcmode="lin" valueType="num">
                                      <p:cBhvr additive="base">
                                        <p:cTn id="55"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logo_abcinteractive_s"/>
          <p:cNvPicPr>
            <a:picLocks noChangeAspect="1" noChangeArrowheads="1"/>
          </p:cNvPicPr>
          <p:nvPr/>
        </p:nvPicPr>
        <p:blipFill>
          <a:blip r:embed="rId3" cstate="print"/>
          <a:srcRect/>
          <a:stretch>
            <a:fillRect/>
          </a:stretch>
        </p:blipFill>
        <p:spPr bwMode="auto">
          <a:xfrm>
            <a:off x="2460625" y="1676400"/>
            <a:ext cx="1004888" cy="428625"/>
          </a:xfrm>
          <a:prstGeom prst="rect">
            <a:avLst/>
          </a:prstGeom>
          <a:noFill/>
          <a:ln w="9525">
            <a:noFill/>
            <a:miter lim="800000"/>
            <a:headEnd/>
            <a:tailEnd/>
          </a:ln>
        </p:spPr>
      </p:pic>
      <p:pic>
        <p:nvPicPr>
          <p:cNvPr id="21512" name="Picture 8" descr="logo_batanga_s"/>
          <p:cNvPicPr>
            <a:picLocks noChangeAspect="1" noChangeArrowheads="1"/>
          </p:cNvPicPr>
          <p:nvPr/>
        </p:nvPicPr>
        <p:blipFill>
          <a:blip r:embed="rId4" cstate="print"/>
          <a:srcRect/>
          <a:stretch>
            <a:fillRect/>
          </a:stretch>
        </p:blipFill>
        <p:spPr bwMode="auto">
          <a:xfrm>
            <a:off x="1303338" y="3781425"/>
            <a:ext cx="1058862" cy="381000"/>
          </a:xfrm>
          <a:prstGeom prst="rect">
            <a:avLst/>
          </a:prstGeom>
          <a:noFill/>
          <a:ln w="9525">
            <a:noFill/>
            <a:miter lim="800000"/>
            <a:headEnd/>
            <a:tailEnd/>
          </a:ln>
        </p:spPr>
      </p:pic>
      <p:pic>
        <p:nvPicPr>
          <p:cNvPr id="21513" name="Picture 9" descr="logo_brightcove_s"/>
          <p:cNvPicPr>
            <a:picLocks noChangeAspect="1" noChangeArrowheads="1"/>
          </p:cNvPicPr>
          <p:nvPr/>
        </p:nvPicPr>
        <p:blipFill>
          <a:blip r:embed="rId5" cstate="print"/>
          <a:srcRect/>
          <a:stretch>
            <a:fillRect/>
          </a:stretch>
        </p:blipFill>
        <p:spPr bwMode="auto">
          <a:xfrm>
            <a:off x="6781800" y="4238625"/>
            <a:ext cx="1004888" cy="457200"/>
          </a:xfrm>
          <a:prstGeom prst="rect">
            <a:avLst/>
          </a:prstGeom>
          <a:noFill/>
          <a:ln w="9525">
            <a:noFill/>
            <a:miter lim="800000"/>
            <a:headEnd/>
            <a:tailEnd/>
          </a:ln>
        </p:spPr>
      </p:pic>
      <p:pic>
        <p:nvPicPr>
          <p:cNvPr id="21514" name="Picture 10" descr="logo_casale_s"/>
          <p:cNvPicPr>
            <a:picLocks noChangeAspect="1" noChangeArrowheads="1"/>
          </p:cNvPicPr>
          <p:nvPr/>
        </p:nvPicPr>
        <p:blipFill>
          <a:blip r:embed="rId6" cstate="print"/>
          <a:srcRect/>
          <a:stretch>
            <a:fillRect/>
          </a:stretch>
        </p:blipFill>
        <p:spPr bwMode="auto">
          <a:xfrm>
            <a:off x="5737225" y="2667000"/>
            <a:ext cx="1004888" cy="428625"/>
          </a:xfrm>
          <a:prstGeom prst="rect">
            <a:avLst/>
          </a:prstGeom>
          <a:noFill/>
          <a:ln w="9525">
            <a:noFill/>
            <a:miter lim="800000"/>
            <a:headEnd/>
            <a:tailEnd/>
          </a:ln>
        </p:spPr>
      </p:pic>
      <p:pic>
        <p:nvPicPr>
          <p:cNvPr id="21515" name="Picture 11" descr="logo_cnet_s"/>
          <p:cNvPicPr>
            <a:picLocks noChangeAspect="1" noChangeArrowheads="1"/>
          </p:cNvPicPr>
          <p:nvPr/>
        </p:nvPicPr>
        <p:blipFill>
          <a:blip r:embed="rId7" cstate="print"/>
          <a:srcRect/>
          <a:stretch>
            <a:fillRect/>
          </a:stretch>
        </p:blipFill>
        <p:spPr bwMode="auto">
          <a:xfrm>
            <a:off x="6804025" y="3733800"/>
            <a:ext cx="1004888" cy="428625"/>
          </a:xfrm>
          <a:prstGeom prst="rect">
            <a:avLst/>
          </a:prstGeom>
          <a:noFill/>
          <a:ln w="9525">
            <a:noFill/>
            <a:miter lim="800000"/>
            <a:headEnd/>
            <a:tailEnd/>
          </a:ln>
        </p:spPr>
      </p:pic>
      <p:pic>
        <p:nvPicPr>
          <p:cNvPr id="21516" name="Picture 12" descr="logo_disneyonline_s"/>
          <p:cNvPicPr>
            <a:picLocks noChangeAspect="1" noChangeArrowheads="1"/>
          </p:cNvPicPr>
          <p:nvPr/>
        </p:nvPicPr>
        <p:blipFill>
          <a:blip r:embed="rId8" cstate="print"/>
          <a:srcRect/>
          <a:stretch>
            <a:fillRect/>
          </a:stretch>
        </p:blipFill>
        <p:spPr bwMode="auto">
          <a:xfrm>
            <a:off x="2455863" y="2166938"/>
            <a:ext cx="1004887" cy="428625"/>
          </a:xfrm>
          <a:prstGeom prst="rect">
            <a:avLst/>
          </a:prstGeom>
          <a:noFill/>
          <a:ln w="9525">
            <a:noFill/>
            <a:miter lim="800000"/>
            <a:headEnd/>
            <a:tailEnd/>
          </a:ln>
        </p:spPr>
      </p:pic>
      <p:pic>
        <p:nvPicPr>
          <p:cNvPr id="21517" name="Picture 13" descr="logo_espn_s"/>
          <p:cNvPicPr>
            <a:picLocks noChangeAspect="1" noChangeArrowheads="1"/>
          </p:cNvPicPr>
          <p:nvPr/>
        </p:nvPicPr>
        <p:blipFill>
          <a:blip r:embed="rId9" cstate="print"/>
          <a:srcRect/>
          <a:stretch>
            <a:fillRect/>
          </a:stretch>
        </p:blipFill>
        <p:spPr bwMode="auto">
          <a:xfrm>
            <a:off x="4633913" y="4267200"/>
            <a:ext cx="1004887" cy="428625"/>
          </a:xfrm>
          <a:prstGeom prst="rect">
            <a:avLst/>
          </a:prstGeom>
          <a:noFill/>
          <a:ln w="9525">
            <a:noFill/>
            <a:miter lim="800000"/>
            <a:headEnd/>
            <a:tailEnd/>
          </a:ln>
        </p:spPr>
      </p:pic>
      <p:pic>
        <p:nvPicPr>
          <p:cNvPr id="21518" name="Picture 14" descr="logo_google_s"/>
          <p:cNvPicPr>
            <a:picLocks noChangeAspect="1" noChangeArrowheads="1"/>
          </p:cNvPicPr>
          <p:nvPr/>
        </p:nvPicPr>
        <p:blipFill>
          <a:blip r:embed="rId10" cstate="print"/>
          <a:srcRect/>
          <a:stretch>
            <a:fillRect/>
          </a:stretch>
        </p:blipFill>
        <p:spPr bwMode="auto">
          <a:xfrm>
            <a:off x="5715000" y="2181225"/>
            <a:ext cx="1004888" cy="428625"/>
          </a:xfrm>
          <a:prstGeom prst="rect">
            <a:avLst/>
          </a:prstGeom>
          <a:noFill/>
          <a:ln w="9525">
            <a:noFill/>
            <a:miter lim="800000"/>
            <a:headEnd/>
            <a:tailEnd/>
          </a:ln>
        </p:spPr>
      </p:pic>
      <p:pic>
        <p:nvPicPr>
          <p:cNvPr id="21521" name="Picture 17" descr="logo_24_7_s"/>
          <p:cNvPicPr>
            <a:picLocks noChangeAspect="1" noChangeArrowheads="1"/>
          </p:cNvPicPr>
          <p:nvPr/>
        </p:nvPicPr>
        <p:blipFill>
          <a:blip r:embed="rId11" cstate="print"/>
          <a:srcRect/>
          <a:stretch>
            <a:fillRect/>
          </a:stretch>
        </p:blipFill>
        <p:spPr bwMode="auto">
          <a:xfrm>
            <a:off x="3581400" y="2181225"/>
            <a:ext cx="1004888" cy="428625"/>
          </a:xfrm>
          <a:prstGeom prst="rect">
            <a:avLst/>
          </a:prstGeom>
          <a:noFill/>
          <a:ln w="9525">
            <a:noFill/>
            <a:miter lim="800000"/>
            <a:headEnd/>
            <a:tailEnd/>
          </a:ln>
        </p:spPr>
      </p:pic>
      <p:pic>
        <p:nvPicPr>
          <p:cNvPr id="21522" name="Picture 18" descr="logo_babycenter_s"/>
          <p:cNvPicPr>
            <a:picLocks noChangeAspect="1" noChangeArrowheads="1"/>
          </p:cNvPicPr>
          <p:nvPr/>
        </p:nvPicPr>
        <p:blipFill>
          <a:blip r:embed="rId12" cstate="print"/>
          <a:srcRect/>
          <a:stretch>
            <a:fillRect/>
          </a:stretch>
        </p:blipFill>
        <p:spPr bwMode="auto">
          <a:xfrm>
            <a:off x="3527425" y="1676400"/>
            <a:ext cx="1004888" cy="428625"/>
          </a:xfrm>
          <a:prstGeom prst="rect">
            <a:avLst/>
          </a:prstGeom>
          <a:noFill/>
          <a:ln w="9525">
            <a:noFill/>
            <a:miter lim="800000"/>
            <a:headEnd/>
            <a:tailEnd/>
          </a:ln>
        </p:spPr>
      </p:pic>
      <p:pic>
        <p:nvPicPr>
          <p:cNvPr id="21523" name="Picture 19" descr="logo_cbs_digitalmedia_s"/>
          <p:cNvPicPr>
            <a:picLocks noChangeAspect="1" noChangeArrowheads="1"/>
          </p:cNvPicPr>
          <p:nvPr/>
        </p:nvPicPr>
        <p:blipFill>
          <a:blip r:embed="rId13" cstate="print"/>
          <a:srcRect/>
          <a:stretch>
            <a:fillRect/>
          </a:stretch>
        </p:blipFill>
        <p:spPr bwMode="auto">
          <a:xfrm>
            <a:off x="2446338" y="2667000"/>
            <a:ext cx="1004887" cy="428625"/>
          </a:xfrm>
          <a:prstGeom prst="rect">
            <a:avLst/>
          </a:prstGeom>
          <a:noFill/>
          <a:ln w="9525">
            <a:noFill/>
            <a:miter lim="800000"/>
            <a:headEnd/>
            <a:tailEnd/>
          </a:ln>
        </p:spPr>
      </p:pic>
      <p:pic>
        <p:nvPicPr>
          <p:cNvPr id="21524" name="Picture 20" descr="logo_comcastspotlight_s"/>
          <p:cNvPicPr>
            <a:picLocks noChangeAspect="1" noChangeArrowheads="1"/>
          </p:cNvPicPr>
          <p:nvPr/>
        </p:nvPicPr>
        <p:blipFill>
          <a:blip r:embed="rId14" cstate="print"/>
          <a:srcRect/>
          <a:stretch>
            <a:fillRect/>
          </a:stretch>
        </p:blipFill>
        <p:spPr bwMode="auto">
          <a:xfrm>
            <a:off x="3560763" y="2667000"/>
            <a:ext cx="1004887" cy="428625"/>
          </a:xfrm>
          <a:prstGeom prst="rect">
            <a:avLst/>
          </a:prstGeom>
          <a:noFill/>
          <a:ln w="9525">
            <a:noFill/>
            <a:miter lim="800000"/>
            <a:headEnd/>
            <a:tailEnd/>
          </a:ln>
        </p:spPr>
      </p:pic>
      <p:pic>
        <p:nvPicPr>
          <p:cNvPr id="21527" name="Picture 23" descr="logo_fox_interactive_media_s"/>
          <p:cNvPicPr>
            <a:picLocks noChangeAspect="1" noChangeArrowheads="1"/>
          </p:cNvPicPr>
          <p:nvPr/>
        </p:nvPicPr>
        <p:blipFill>
          <a:blip r:embed="rId15" cstate="print"/>
          <a:srcRect/>
          <a:stretch>
            <a:fillRect/>
          </a:stretch>
        </p:blipFill>
        <p:spPr bwMode="auto">
          <a:xfrm>
            <a:off x="6789738" y="2133600"/>
            <a:ext cx="1004887" cy="428625"/>
          </a:xfrm>
          <a:prstGeom prst="rect">
            <a:avLst/>
          </a:prstGeom>
          <a:noFill/>
          <a:ln w="9525">
            <a:noFill/>
            <a:miter lim="800000"/>
            <a:headEnd/>
            <a:tailEnd/>
          </a:ln>
        </p:spPr>
      </p:pic>
      <p:pic>
        <p:nvPicPr>
          <p:cNvPr id="21533" name="Picture 29" descr="logo_looksmart_s"/>
          <p:cNvPicPr>
            <a:picLocks noChangeAspect="1" noChangeArrowheads="1"/>
          </p:cNvPicPr>
          <p:nvPr/>
        </p:nvPicPr>
        <p:blipFill>
          <a:blip r:embed="rId16" cstate="print"/>
          <a:srcRect/>
          <a:stretch>
            <a:fillRect/>
          </a:stretch>
        </p:blipFill>
        <p:spPr bwMode="auto">
          <a:xfrm>
            <a:off x="4656138" y="3200400"/>
            <a:ext cx="1004887" cy="428625"/>
          </a:xfrm>
          <a:prstGeom prst="rect">
            <a:avLst/>
          </a:prstGeom>
          <a:noFill/>
          <a:ln w="9525">
            <a:noFill/>
            <a:miter lim="800000"/>
            <a:headEnd/>
            <a:tailEnd/>
          </a:ln>
        </p:spPr>
      </p:pic>
      <p:pic>
        <p:nvPicPr>
          <p:cNvPr id="21534" name="Picture 30" descr="logo_nytimes_s"/>
          <p:cNvPicPr>
            <a:picLocks noChangeAspect="1" noChangeArrowheads="1"/>
          </p:cNvPicPr>
          <p:nvPr/>
        </p:nvPicPr>
        <p:blipFill>
          <a:blip r:embed="rId17" cstate="print"/>
          <a:srcRect/>
          <a:stretch>
            <a:fillRect/>
          </a:stretch>
        </p:blipFill>
        <p:spPr bwMode="auto">
          <a:xfrm>
            <a:off x="5738813" y="1676400"/>
            <a:ext cx="1004887" cy="428625"/>
          </a:xfrm>
          <a:prstGeom prst="rect">
            <a:avLst/>
          </a:prstGeom>
          <a:noFill/>
          <a:ln w="9525">
            <a:noFill/>
            <a:miter lim="800000"/>
            <a:headEnd/>
            <a:tailEnd/>
          </a:ln>
        </p:spPr>
      </p:pic>
      <p:pic>
        <p:nvPicPr>
          <p:cNvPr id="21538" name="Picture 34" descr="logo_specific_media_s"/>
          <p:cNvPicPr>
            <a:picLocks noChangeAspect="1" noChangeArrowheads="1"/>
          </p:cNvPicPr>
          <p:nvPr/>
        </p:nvPicPr>
        <p:blipFill>
          <a:blip r:embed="rId18" cstate="print"/>
          <a:srcRect/>
          <a:stretch>
            <a:fillRect/>
          </a:stretch>
        </p:blipFill>
        <p:spPr bwMode="auto">
          <a:xfrm>
            <a:off x="1322388" y="2667000"/>
            <a:ext cx="1004887" cy="428625"/>
          </a:xfrm>
          <a:prstGeom prst="rect">
            <a:avLst/>
          </a:prstGeom>
          <a:noFill/>
          <a:ln w="9525">
            <a:noFill/>
            <a:miter lim="800000"/>
            <a:headEnd/>
            <a:tailEnd/>
          </a:ln>
        </p:spPr>
      </p:pic>
      <p:pic>
        <p:nvPicPr>
          <p:cNvPr id="21539" name="Picture 35" descr="logo_starmedia_s"/>
          <p:cNvPicPr>
            <a:picLocks noChangeAspect="1" noChangeArrowheads="1"/>
          </p:cNvPicPr>
          <p:nvPr/>
        </p:nvPicPr>
        <p:blipFill>
          <a:blip r:embed="rId19" cstate="print"/>
          <a:srcRect/>
          <a:stretch>
            <a:fillRect/>
          </a:stretch>
        </p:blipFill>
        <p:spPr bwMode="auto">
          <a:xfrm>
            <a:off x="2446338" y="3200400"/>
            <a:ext cx="1004887" cy="428625"/>
          </a:xfrm>
          <a:prstGeom prst="rect">
            <a:avLst/>
          </a:prstGeom>
          <a:noFill/>
          <a:ln w="9525">
            <a:noFill/>
            <a:miter lim="800000"/>
            <a:headEnd/>
            <a:tailEnd/>
          </a:ln>
        </p:spPr>
      </p:pic>
      <p:pic>
        <p:nvPicPr>
          <p:cNvPr id="21541" name="Picture 37" descr="logo_terra_s"/>
          <p:cNvPicPr>
            <a:picLocks noChangeAspect="1" noChangeArrowheads="1"/>
          </p:cNvPicPr>
          <p:nvPr/>
        </p:nvPicPr>
        <p:blipFill>
          <a:blip r:embed="rId20" cstate="print"/>
          <a:srcRect/>
          <a:stretch>
            <a:fillRect/>
          </a:stretch>
        </p:blipFill>
        <p:spPr bwMode="auto">
          <a:xfrm>
            <a:off x="5737225" y="3200400"/>
            <a:ext cx="1004888" cy="428625"/>
          </a:xfrm>
          <a:prstGeom prst="rect">
            <a:avLst/>
          </a:prstGeom>
          <a:noFill/>
          <a:ln w="9525">
            <a:noFill/>
            <a:miter lim="800000"/>
            <a:headEnd/>
            <a:tailEnd/>
          </a:ln>
        </p:spPr>
      </p:pic>
      <p:pic>
        <p:nvPicPr>
          <p:cNvPr id="21543" name="Picture 39" descr="logo_usatoday_s"/>
          <p:cNvPicPr>
            <a:picLocks noChangeAspect="1" noChangeArrowheads="1"/>
          </p:cNvPicPr>
          <p:nvPr/>
        </p:nvPicPr>
        <p:blipFill>
          <a:blip r:embed="rId21" cstate="print"/>
          <a:srcRect/>
          <a:stretch>
            <a:fillRect/>
          </a:stretch>
        </p:blipFill>
        <p:spPr bwMode="auto">
          <a:xfrm>
            <a:off x="6789738" y="2667000"/>
            <a:ext cx="1004887" cy="428625"/>
          </a:xfrm>
          <a:prstGeom prst="rect">
            <a:avLst/>
          </a:prstGeom>
          <a:noFill/>
          <a:ln w="9525">
            <a:noFill/>
            <a:miter lim="800000"/>
            <a:headEnd/>
            <a:tailEnd/>
          </a:ln>
        </p:spPr>
      </p:pic>
      <p:pic>
        <p:nvPicPr>
          <p:cNvPr id="21547" name="Picture 43" descr="logo_wildtangent_s"/>
          <p:cNvPicPr>
            <a:picLocks noChangeAspect="1" noChangeArrowheads="1"/>
          </p:cNvPicPr>
          <p:nvPr/>
        </p:nvPicPr>
        <p:blipFill>
          <a:blip r:embed="rId22" cstate="print"/>
          <a:srcRect/>
          <a:stretch>
            <a:fillRect/>
          </a:stretch>
        </p:blipFill>
        <p:spPr bwMode="auto">
          <a:xfrm>
            <a:off x="3527425" y="3733800"/>
            <a:ext cx="1004888" cy="428625"/>
          </a:xfrm>
          <a:prstGeom prst="rect">
            <a:avLst/>
          </a:prstGeom>
          <a:noFill/>
          <a:ln w="9525">
            <a:noFill/>
            <a:miter lim="800000"/>
            <a:headEnd/>
            <a:tailEnd/>
          </a:ln>
        </p:spPr>
      </p:pic>
      <p:pic>
        <p:nvPicPr>
          <p:cNvPr id="21556" name="Picture 52" descr="logo_roo_s"/>
          <p:cNvPicPr>
            <a:picLocks noChangeAspect="1" noChangeArrowheads="1"/>
          </p:cNvPicPr>
          <p:nvPr/>
        </p:nvPicPr>
        <p:blipFill>
          <a:blip r:embed="rId23" cstate="print"/>
          <a:srcRect/>
          <a:stretch>
            <a:fillRect/>
          </a:stretch>
        </p:blipFill>
        <p:spPr bwMode="auto">
          <a:xfrm>
            <a:off x="4670425" y="3733800"/>
            <a:ext cx="1004888" cy="428625"/>
          </a:xfrm>
          <a:prstGeom prst="rect">
            <a:avLst/>
          </a:prstGeom>
          <a:noFill/>
          <a:ln w="9525">
            <a:noFill/>
            <a:miter lim="800000"/>
            <a:headEnd/>
            <a:tailEnd/>
          </a:ln>
        </p:spPr>
      </p:pic>
      <p:pic>
        <p:nvPicPr>
          <p:cNvPr id="21557" name="Picture 53" descr="logo_spotxchange_s"/>
          <p:cNvPicPr>
            <a:picLocks noChangeAspect="1" noChangeArrowheads="1"/>
          </p:cNvPicPr>
          <p:nvPr/>
        </p:nvPicPr>
        <p:blipFill>
          <a:blip r:embed="rId24" cstate="print"/>
          <a:srcRect/>
          <a:stretch>
            <a:fillRect/>
          </a:stretch>
        </p:blipFill>
        <p:spPr bwMode="auto">
          <a:xfrm>
            <a:off x="3567113" y="4267200"/>
            <a:ext cx="1004887" cy="428625"/>
          </a:xfrm>
          <a:prstGeom prst="rect">
            <a:avLst/>
          </a:prstGeom>
          <a:noFill/>
          <a:ln w="9525">
            <a:noFill/>
            <a:miter lim="800000"/>
            <a:headEnd/>
            <a:tailEnd/>
          </a:ln>
        </p:spPr>
      </p:pic>
      <p:pic>
        <p:nvPicPr>
          <p:cNvPr id="21558" name="Picture 54" descr="logo_sprint_s"/>
          <p:cNvPicPr>
            <a:picLocks noChangeAspect="1" noChangeArrowheads="1"/>
          </p:cNvPicPr>
          <p:nvPr/>
        </p:nvPicPr>
        <p:blipFill>
          <a:blip r:embed="rId25" cstate="print"/>
          <a:srcRect/>
          <a:stretch>
            <a:fillRect/>
          </a:stretch>
        </p:blipFill>
        <p:spPr bwMode="auto">
          <a:xfrm>
            <a:off x="3527425" y="3200400"/>
            <a:ext cx="1004888" cy="428625"/>
          </a:xfrm>
          <a:prstGeom prst="rect">
            <a:avLst/>
          </a:prstGeom>
          <a:noFill/>
          <a:ln w="9525">
            <a:noFill/>
            <a:miter lim="800000"/>
            <a:headEnd/>
            <a:tailEnd/>
          </a:ln>
        </p:spPr>
      </p:pic>
      <p:pic>
        <p:nvPicPr>
          <p:cNvPr id="21561" name="Picture 57" descr="logo_valueclickmedia_s"/>
          <p:cNvPicPr>
            <a:picLocks noChangeAspect="1" noChangeArrowheads="1"/>
          </p:cNvPicPr>
          <p:nvPr/>
        </p:nvPicPr>
        <p:blipFill>
          <a:blip r:embed="rId26" cstate="print"/>
          <a:srcRect/>
          <a:stretch>
            <a:fillRect/>
          </a:stretch>
        </p:blipFill>
        <p:spPr bwMode="auto">
          <a:xfrm>
            <a:off x="2446338" y="3762375"/>
            <a:ext cx="1004887" cy="428625"/>
          </a:xfrm>
          <a:prstGeom prst="rect">
            <a:avLst/>
          </a:prstGeom>
          <a:noFill/>
          <a:ln w="9525">
            <a:noFill/>
            <a:miter lim="800000"/>
            <a:headEnd/>
            <a:tailEnd/>
          </a:ln>
        </p:spPr>
      </p:pic>
      <p:pic>
        <p:nvPicPr>
          <p:cNvPr id="21565" name="Picture 61" descr="logo_timeinc_s"/>
          <p:cNvPicPr>
            <a:picLocks noChangeAspect="1" noChangeArrowheads="1"/>
          </p:cNvPicPr>
          <p:nvPr/>
        </p:nvPicPr>
        <p:blipFill>
          <a:blip r:embed="rId27" cstate="print"/>
          <a:srcRect/>
          <a:stretch>
            <a:fillRect/>
          </a:stretch>
        </p:blipFill>
        <p:spPr bwMode="auto">
          <a:xfrm>
            <a:off x="1317625" y="2162175"/>
            <a:ext cx="1004888" cy="428625"/>
          </a:xfrm>
          <a:prstGeom prst="rect">
            <a:avLst/>
          </a:prstGeom>
          <a:noFill/>
          <a:ln w="9525">
            <a:noFill/>
            <a:miter lim="800000"/>
            <a:headEnd/>
            <a:tailEnd/>
          </a:ln>
        </p:spPr>
      </p:pic>
      <p:pic>
        <p:nvPicPr>
          <p:cNvPr id="21566" name="Picture 62" descr="logo_forbes_s"/>
          <p:cNvPicPr>
            <a:picLocks noChangeAspect="1" noChangeArrowheads="1"/>
          </p:cNvPicPr>
          <p:nvPr/>
        </p:nvPicPr>
        <p:blipFill>
          <a:blip r:embed="rId28" cstate="print"/>
          <a:srcRect/>
          <a:stretch>
            <a:fillRect/>
          </a:stretch>
        </p:blipFill>
        <p:spPr bwMode="auto">
          <a:xfrm>
            <a:off x="6804025" y="3200400"/>
            <a:ext cx="1044575" cy="446088"/>
          </a:xfrm>
          <a:prstGeom prst="rect">
            <a:avLst/>
          </a:prstGeom>
          <a:noFill/>
          <a:ln w="9525">
            <a:noFill/>
            <a:miter lim="800000"/>
            <a:headEnd/>
            <a:tailEnd/>
          </a:ln>
        </p:spPr>
      </p:pic>
      <p:pic>
        <p:nvPicPr>
          <p:cNvPr id="21567" name="Picture 63" descr="logo_yahoosearch_s"/>
          <p:cNvPicPr>
            <a:picLocks noChangeAspect="1" noChangeArrowheads="1"/>
          </p:cNvPicPr>
          <p:nvPr/>
        </p:nvPicPr>
        <p:blipFill>
          <a:blip r:embed="rId29" cstate="print"/>
          <a:srcRect/>
          <a:stretch>
            <a:fillRect/>
          </a:stretch>
        </p:blipFill>
        <p:spPr bwMode="auto">
          <a:xfrm>
            <a:off x="6804025" y="1676400"/>
            <a:ext cx="1008063" cy="430213"/>
          </a:xfrm>
          <a:prstGeom prst="rect">
            <a:avLst/>
          </a:prstGeom>
          <a:noFill/>
          <a:ln w="9525">
            <a:noFill/>
            <a:miter lim="800000"/>
            <a:headEnd/>
            <a:tailEnd/>
          </a:ln>
        </p:spPr>
      </p:pic>
      <p:pic>
        <p:nvPicPr>
          <p:cNvPr id="21568" name="Picture 64" descr="logo_aol"/>
          <p:cNvPicPr>
            <a:picLocks noChangeAspect="1" noChangeArrowheads="1"/>
          </p:cNvPicPr>
          <p:nvPr/>
        </p:nvPicPr>
        <p:blipFill>
          <a:blip r:embed="rId30" cstate="print"/>
          <a:srcRect/>
          <a:stretch>
            <a:fillRect/>
          </a:stretch>
        </p:blipFill>
        <p:spPr bwMode="auto">
          <a:xfrm>
            <a:off x="1308100" y="1676400"/>
            <a:ext cx="990600" cy="423863"/>
          </a:xfrm>
          <a:prstGeom prst="rect">
            <a:avLst/>
          </a:prstGeom>
          <a:noFill/>
          <a:ln w="9525">
            <a:noFill/>
            <a:miter lim="800000"/>
            <a:headEnd/>
            <a:tailEnd/>
          </a:ln>
        </p:spPr>
      </p:pic>
      <p:grpSp>
        <p:nvGrpSpPr>
          <p:cNvPr id="2" name="Group 65"/>
          <p:cNvGrpSpPr>
            <a:grpSpLocks/>
          </p:cNvGrpSpPr>
          <p:nvPr/>
        </p:nvGrpSpPr>
        <p:grpSpPr bwMode="auto">
          <a:xfrm>
            <a:off x="4594225" y="1676400"/>
            <a:ext cx="1066800" cy="381000"/>
            <a:chOff x="1392" y="912"/>
            <a:chExt cx="768" cy="240"/>
          </a:xfrm>
        </p:grpSpPr>
        <p:sp>
          <p:nvSpPr>
            <p:cNvPr id="1787970" name="Rectangle 66"/>
            <p:cNvSpPr>
              <a:spLocks noChangeArrowheads="1"/>
            </p:cNvSpPr>
            <p:nvPr/>
          </p:nvSpPr>
          <p:spPr bwMode="auto">
            <a:xfrm>
              <a:off x="1392" y="912"/>
              <a:ext cx="768" cy="240"/>
            </a:xfrm>
            <a:prstGeom prst="rect">
              <a:avLst/>
            </a:prstGeom>
            <a:solidFill>
              <a:schemeClr val="bg1"/>
            </a:solidFill>
            <a:ln w="3175">
              <a:solidFill>
                <a:srgbClr val="C0C0C0"/>
              </a:solidFill>
              <a:miter lim="800000"/>
              <a:headEnd/>
              <a:tailEnd/>
            </a:ln>
            <a:effectLst/>
          </p:spPr>
          <p:txBody>
            <a:bodyPr wrap="none" lIns="0" tIns="0" rIns="0" bIns="0" anchor="ctr"/>
            <a:lstStyle/>
            <a:p>
              <a:pPr algn="ctr" eaLnBrk="0" hangingPunct="0">
                <a:lnSpc>
                  <a:spcPct val="90000"/>
                </a:lnSpc>
                <a:defRPr/>
              </a:pPr>
              <a:endParaRPr lang="en-US">
                <a:effectLst>
                  <a:outerShdw blurRad="38100" dist="38100" dir="2700000" algn="tl">
                    <a:srgbClr val="000000">
                      <a:alpha val="43137"/>
                    </a:srgbClr>
                  </a:outerShdw>
                </a:effectLst>
              </a:endParaRPr>
            </a:p>
          </p:txBody>
        </p:sp>
        <p:pic>
          <p:nvPicPr>
            <p:cNvPr id="52271" name="Picture 67" descr="msn"/>
            <p:cNvPicPr>
              <a:picLocks noChangeAspect="1" noChangeArrowheads="1"/>
            </p:cNvPicPr>
            <p:nvPr/>
          </p:nvPicPr>
          <p:blipFill>
            <a:blip r:embed="rId31" cstate="print"/>
            <a:srcRect/>
            <a:stretch>
              <a:fillRect/>
            </a:stretch>
          </p:blipFill>
          <p:spPr bwMode="auto">
            <a:xfrm>
              <a:off x="1530" y="917"/>
              <a:ext cx="480" cy="178"/>
            </a:xfrm>
            <a:prstGeom prst="rect">
              <a:avLst/>
            </a:prstGeom>
            <a:noFill/>
            <a:ln w="9525">
              <a:noFill/>
              <a:miter lim="800000"/>
              <a:headEnd/>
              <a:tailEnd/>
            </a:ln>
          </p:spPr>
        </p:pic>
      </p:grpSp>
      <p:pic>
        <p:nvPicPr>
          <p:cNvPr id="21582" name="Picture 78" descr="The Weather Channel">
            <a:hlinkClick r:id="rId32"/>
          </p:cNvPr>
          <p:cNvPicPr>
            <a:picLocks noChangeAspect="1" noChangeArrowheads="1"/>
          </p:cNvPicPr>
          <p:nvPr/>
        </p:nvPicPr>
        <p:blipFill>
          <a:blip r:embed="rId33" cstate="print"/>
          <a:srcRect/>
          <a:stretch>
            <a:fillRect/>
          </a:stretch>
        </p:blipFill>
        <p:spPr bwMode="auto">
          <a:xfrm>
            <a:off x="5715000" y="4772025"/>
            <a:ext cx="990600" cy="504825"/>
          </a:xfrm>
          <a:prstGeom prst="rect">
            <a:avLst/>
          </a:prstGeom>
          <a:noFill/>
          <a:ln w="9525">
            <a:noFill/>
            <a:miter lim="800000"/>
            <a:headEnd/>
            <a:tailEnd/>
          </a:ln>
        </p:spPr>
      </p:pic>
      <p:pic>
        <p:nvPicPr>
          <p:cNvPr id="21584" name="Picture 80" descr="ContextWeb">
            <a:hlinkClick r:id="rId34"/>
          </p:cNvPr>
          <p:cNvPicPr>
            <a:picLocks noChangeAspect="1" noChangeArrowheads="1"/>
          </p:cNvPicPr>
          <p:nvPr/>
        </p:nvPicPr>
        <p:blipFill>
          <a:blip r:embed="rId35" cstate="print"/>
          <a:srcRect/>
          <a:stretch>
            <a:fillRect/>
          </a:stretch>
        </p:blipFill>
        <p:spPr bwMode="auto">
          <a:xfrm>
            <a:off x="2438400" y="4238625"/>
            <a:ext cx="990600" cy="457200"/>
          </a:xfrm>
          <a:prstGeom prst="rect">
            <a:avLst/>
          </a:prstGeom>
          <a:noFill/>
          <a:ln w="9525">
            <a:noFill/>
            <a:miter lim="800000"/>
            <a:headEnd/>
            <a:tailEnd/>
          </a:ln>
        </p:spPr>
      </p:pic>
      <p:pic>
        <p:nvPicPr>
          <p:cNvPr id="21592" name="Picture 88" descr="iac_logo">
            <a:hlinkClick r:id="rId36"/>
          </p:cNvPr>
          <p:cNvPicPr>
            <a:picLocks noChangeAspect="1" noChangeArrowheads="1"/>
          </p:cNvPicPr>
          <p:nvPr/>
        </p:nvPicPr>
        <p:blipFill>
          <a:blip r:embed="rId37" cstate="print"/>
          <a:srcRect/>
          <a:stretch>
            <a:fillRect/>
          </a:stretch>
        </p:blipFill>
        <p:spPr bwMode="auto">
          <a:xfrm>
            <a:off x="4670425" y="2195513"/>
            <a:ext cx="990600" cy="395287"/>
          </a:xfrm>
          <a:prstGeom prst="rect">
            <a:avLst/>
          </a:prstGeom>
          <a:noFill/>
          <a:ln w="9525">
            <a:noFill/>
            <a:miter lim="800000"/>
            <a:headEnd/>
            <a:tailEnd/>
          </a:ln>
        </p:spPr>
      </p:pic>
      <p:pic>
        <p:nvPicPr>
          <p:cNvPr id="21604" name="Picture 100" descr="IDG%203%20-%20final%20copy">
            <a:hlinkClick r:id="rId38"/>
          </p:cNvPr>
          <p:cNvPicPr>
            <a:picLocks noChangeAspect="1" noChangeArrowheads="1"/>
          </p:cNvPicPr>
          <p:nvPr/>
        </p:nvPicPr>
        <p:blipFill>
          <a:blip r:embed="rId39" cstate="print"/>
          <a:srcRect/>
          <a:stretch>
            <a:fillRect/>
          </a:stretch>
        </p:blipFill>
        <p:spPr bwMode="auto">
          <a:xfrm>
            <a:off x="5737225" y="3733800"/>
            <a:ext cx="990600" cy="457200"/>
          </a:xfrm>
          <a:prstGeom prst="rect">
            <a:avLst/>
          </a:prstGeom>
          <a:noFill/>
          <a:ln w="9525">
            <a:noFill/>
            <a:miter lim="800000"/>
            <a:headEnd/>
            <a:tailEnd/>
          </a:ln>
        </p:spPr>
      </p:pic>
      <p:pic>
        <p:nvPicPr>
          <p:cNvPr id="21606" name="Picture 102" descr="Meredith">
            <a:hlinkClick r:id="rId40"/>
          </p:cNvPr>
          <p:cNvPicPr>
            <a:picLocks noChangeAspect="1" noChangeArrowheads="1"/>
          </p:cNvPicPr>
          <p:nvPr/>
        </p:nvPicPr>
        <p:blipFill>
          <a:blip r:embed="rId41" cstate="print"/>
          <a:srcRect/>
          <a:stretch>
            <a:fillRect/>
          </a:stretch>
        </p:blipFill>
        <p:spPr bwMode="auto">
          <a:xfrm>
            <a:off x="1371600" y="4238625"/>
            <a:ext cx="990600" cy="457200"/>
          </a:xfrm>
          <a:prstGeom prst="rect">
            <a:avLst/>
          </a:prstGeom>
          <a:noFill/>
          <a:ln w="9525">
            <a:noFill/>
            <a:miter lim="800000"/>
            <a:headEnd/>
            <a:tailEnd/>
          </a:ln>
        </p:spPr>
      </p:pic>
      <p:pic>
        <p:nvPicPr>
          <p:cNvPr id="21616" name="Picture 112" descr="Mindset Media">
            <a:hlinkClick r:id="rId42"/>
          </p:cNvPr>
          <p:cNvPicPr>
            <a:picLocks noChangeAspect="1" noChangeArrowheads="1"/>
          </p:cNvPicPr>
          <p:nvPr/>
        </p:nvPicPr>
        <p:blipFill>
          <a:blip r:embed="rId43" cstate="print"/>
          <a:srcRect/>
          <a:stretch>
            <a:fillRect/>
          </a:stretch>
        </p:blipFill>
        <p:spPr bwMode="auto">
          <a:xfrm>
            <a:off x="1317625" y="3227388"/>
            <a:ext cx="1066800" cy="430212"/>
          </a:xfrm>
          <a:prstGeom prst="rect">
            <a:avLst/>
          </a:prstGeom>
          <a:noFill/>
          <a:ln w="9525">
            <a:noFill/>
            <a:miter lim="800000"/>
            <a:headEnd/>
            <a:tailEnd/>
          </a:ln>
        </p:spPr>
      </p:pic>
      <p:pic>
        <p:nvPicPr>
          <p:cNvPr id="21620" name="Picture 116" descr="PlanetOut">
            <a:hlinkClick r:id="rId44"/>
          </p:cNvPr>
          <p:cNvPicPr>
            <a:picLocks noChangeAspect="1" noChangeArrowheads="1"/>
          </p:cNvPicPr>
          <p:nvPr/>
        </p:nvPicPr>
        <p:blipFill>
          <a:blip r:embed="rId45" cstate="print"/>
          <a:srcRect/>
          <a:stretch>
            <a:fillRect/>
          </a:stretch>
        </p:blipFill>
        <p:spPr bwMode="auto">
          <a:xfrm>
            <a:off x="5748338" y="4238625"/>
            <a:ext cx="979487" cy="457200"/>
          </a:xfrm>
          <a:prstGeom prst="rect">
            <a:avLst/>
          </a:prstGeom>
          <a:noFill/>
          <a:ln w="9525">
            <a:noFill/>
            <a:miter lim="800000"/>
            <a:headEnd/>
            <a:tailEnd/>
          </a:ln>
        </p:spPr>
      </p:pic>
      <p:pic>
        <p:nvPicPr>
          <p:cNvPr id="21631" name="Picture 55" descr="logo_superpagescom_s"/>
          <p:cNvPicPr>
            <a:picLocks noChangeAspect="1" noChangeArrowheads="1"/>
          </p:cNvPicPr>
          <p:nvPr/>
        </p:nvPicPr>
        <p:blipFill>
          <a:blip r:embed="rId46" cstate="print"/>
          <a:srcRect/>
          <a:stretch>
            <a:fillRect/>
          </a:stretch>
        </p:blipFill>
        <p:spPr bwMode="auto">
          <a:xfrm>
            <a:off x="4670425" y="2667000"/>
            <a:ext cx="1004888" cy="428625"/>
          </a:xfrm>
          <a:prstGeom prst="rect">
            <a:avLst/>
          </a:prstGeom>
          <a:noFill/>
          <a:ln w="9525">
            <a:noFill/>
            <a:miter lim="800000"/>
            <a:headEnd/>
            <a:tailEnd/>
          </a:ln>
        </p:spPr>
      </p:pic>
      <p:pic>
        <p:nvPicPr>
          <p:cNvPr id="21634" name="Picture 130" descr="Reed Business Information">
            <a:hlinkClick r:id="rId47"/>
          </p:cNvPr>
          <p:cNvPicPr>
            <a:picLocks noChangeAspect="1" noChangeArrowheads="1"/>
          </p:cNvPicPr>
          <p:nvPr/>
        </p:nvPicPr>
        <p:blipFill>
          <a:blip r:embed="rId48" cstate="print"/>
          <a:srcRect/>
          <a:stretch>
            <a:fillRect/>
          </a:stretch>
        </p:blipFill>
        <p:spPr bwMode="auto">
          <a:xfrm>
            <a:off x="3505200" y="4797425"/>
            <a:ext cx="1066800" cy="479425"/>
          </a:xfrm>
          <a:prstGeom prst="rect">
            <a:avLst/>
          </a:prstGeom>
          <a:noFill/>
          <a:ln w="9525">
            <a:noFill/>
            <a:miter lim="800000"/>
            <a:headEnd/>
            <a:tailEnd/>
          </a:ln>
        </p:spPr>
      </p:pic>
      <p:pic>
        <p:nvPicPr>
          <p:cNvPr id="21689" name="Picture 185" descr="Logo">
            <a:hlinkClick r:id="rId49"/>
          </p:cNvPr>
          <p:cNvPicPr>
            <a:picLocks noChangeAspect="1" noChangeArrowheads="1"/>
          </p:cNvPicPr>
          <p:nvPr/>
        </p:nvPicPr>
        <p:blipFill>
          <a:blip r:embed="rId50" cstate="print"/>
          <a:srcRect/>
          <a:stretch>
            <a:fillRect/>
          </a:stretch>
        </p:blipFill>
        <p:spPr bwMode="auto">
          <a:xfrm>
            <a:off x="2438400" y="4772025"/>
            <a:ext cx="914400" cy="504825"/>
          </a:xfrm>
          <a:prstGeom prst="rect">
            <a:avLst/>
          </a:prstGeom>
          <a:noFill/>
          <a:ln w="9525">
            <a:noFill/>
            <a:miter lim="800000"/>
            <a:headEnd/>
            <a:tailEnd/>
          </a:ln>
        </p:spPr>
      </p:pic>
      <p:pic>
        <p:nvPicPr>
          <p:cNvPr id="21691" name="Picture 187" descr="GlamLifeStyle">
            <a:hlinkClick r:id="rId51"/>
          </p:cNvPr>
          <p:cNvPicPr>
            <a:picLocks noChangeAspect="1" noChangeArrowheads="1"/>
          </p:cNvPicPr>
          <p:nvPr/>
        </p:nvPicPr>
        <p:blipFill>
          <a:blip r:embed="rId52" cstate="print"/>
          <a:srcRect/>
          <a:stretch>
            <a:fillRect/>
          </a:stretch>
        </p:blipFill>
        <p:spPr bwMode="auto">
          <a:xfrm>
            <a:off x="1371600" y="4743450"/>
            <a:ext cx="990600" cy="504825"/>
          </a:xfrm>
          <a:prstGeom prst="rect">
            <a:avLst/>
          </a:prstGeom>
          <a:noFill/>
          <a:ln w="9525">
            <a:noFill/>
            <a:miter lim="800000"/>
            <a:headEnd/>
            <a:tailEnd/>
          </a:ln>
        </p:spPr>
      </p:pic>
      <p:pic>
        <p:nvPicPr>
          <p:cNvPr id="21693" name="Picture 189" descr="the daily telegraph"/>
          <p:cNvPicPr>
            <a:picLocks noChangeAspect="1" noChangeArrowheads="1"/>
          </p:cNvPicPr>
          <p:nvPr/>
        </p:nvPicPr>
        <p:blipFill>
          <a:blip r:embed="rId53" cstate="print"/>
          <a:srcRect/>
          <a:stretch>
            <a:fillRect/>
          </a:stretch>
        </p:blipFill>
        <p:spPr bwMode="auto">
          <a:xfrm>
            <a:off x="4648200" y="4772025"/>
            <a:ext cx="990600" cy="504825"/>
          </a:xfrm>
          <a:prstGeom prst="rect">
            <a:avLst/>
          </a:prstGeom>
          <a:noFill/>
          <a:ln w="9525">
            <a:noFill/>
            <a:miter lim="800000"/>
            <a:headEnd/>
            <a:tailEnd/>
          </a:ln>
        </p:spPr>
      </p:pic>
      <p:pic>
        <p:nvPicPr>
          <p:cNvPr id="21695" name="Picture 191" descr="Home">
            <a:hlinkClick r:id="rId54"/>
          </p:cNvPr>
          <p:cNvPicPr>
            <a:picLocks noChangeAspect="1" noChangeArrowheads="1"/>
          </p:cNvPicPr>
          <p:nvPr/>
        </p:nvPicPr>
        <p:blipFill>
          <a:blip r:embed="rId55" cstate="print"/>
          <a:srcRect/>
          <a:stretch>
            <a:fillRect/>
          </a:stretch>
        </p:blipFill>
        <p:spPr bwMode="auto">
          <a:xfrm>
            <a:off x="6781800" y="4772025"/>
            <a:ext cx="1066800" cy="504825"/>
          </a:xfrm>
          <a:prstGeom prst="rect">
            <a:avLst/>
          </a:prstGeom>
          <a:noFill/>
          <a:ln w="9525">
            <a:noFill/>
            <a:miter lim="800000"/>
            <a:headEnd/>
            <a:tailEnd/>
          </a:ln>
        </p:spPr>
      </p:pic>
      <p:sp>
        <p:nvSpPr>
          <p:cNvPr id="21699" name="Text Box 195"/>
          <p:cNvSpPr txBox="1">
            <a:spLocks noChangeArrowheads="1"/>
          </p:cNvSpPr>
          <p:nvPr/>
        </p:nvSpPr>
        <p:spPr bwMode="auto">
          <a:xfrm>
            <a:off x="304800" y="228600"/>
            <a:ext cx="8382000" cy="978729"/>
          </a:xfrm>
          <a:prstGeom prst="rect">
            <a:avLst/>
          </a:prstGeom>
          <a:noFill/>
          <a:ln w="12700" algn="ctr">
            <a:noFill/>
            <a:miter lim="800000"/>
            <a:headEnd/>
            <a:tailEnd/>
          </a:ln>
          <a:effectLst>
            <a:outerShdw dist="35921" dir="2700000" algn="ctr" rotWithShape="0">
              <a:schemeClr val="bg2"/>
            </a:outerShdw>
          </a:effectLst>
        </p:spPr>
        <p:txBody>
          <a:bodyPr>
            <a:spAutoFit/>
          </a:bodyPr>
          <a:lstStyle/>
          <a:p>
            <a:pPr algn="ctr" eaLnBrk="0" hangingPunct="0">
              <a:lnSpc>
                <a:spcPct val="90000"/>
              </a:lnSpc>
              <a:spcBef>
                <a:spcPct val="50000"/>
              </a:spcBef>
              <a:defRPr/>
            </a:pPr>
            <a:r>
              <a:rPr lang="en-US" sz="3200" b="1" dirty="0" smtClean="0">
                <a:solidFill>
                  <a:schemeClr val="accent1">
                    <a:lumMod val="75000"/>
                  </a:schemeClr>
                </a:solidFill>
                <a:latin typeface="Arial" pitchFamily="34" charset="0"/>
                <a:ea typeface="+mj-ea"/>
                <a:cs typeface="Arial" pitchFamily="34" charset="0"/>
              </a:rPr>
              <a:t>IAB’s ~400 Members Represent 86% of U.S. Interactive Ad Spend</a:t>
            </a:r>
            <a:endParaRPr lang="en-US" sz="3200" b="1" dirty="0">
              <a:solidFill>
                <a:schemeClr val="accent1">
                  <a:lumMod val="75000"/>
                </a:schemeClr>
              </a:solidFill>
              <a:latin typeface="Arial" pitchFamily="34" charset="0"/>
              <a:ea typeface="+mj-ea"/>
              <a:cs typeface="Arial" pitchFamily="34" charset="0"/>
            </a:endParaRPr>
          </a:p>
        </p:txBody>
      </p:sp>
      <p:pic>
        <p:nvPicPr>
          <p:cNvPr id="51" name="Picture 50" descr="iab-logo-0922 copy.jpg"/>
          <p:cNvPicPr>
            <a:picLocks noChangeAspect="1"/>
          </p:cNvPicPr>
          <p:nvPr/>
        </p:nvPicPr>
        <p:blipFill>
          <a:blip r:embed="rId56" cstate="print"/>
          <a:srcRect/>
          <a:stretch>
            <a:fillRect/>
          </a:stretch>
        </p:blipFill>
        <p:spPr bwMode="auto">
          <a:xfrm>
            <a:off x="2209800" y="1695450"/>
            <a:ext cx="4724400" cy="2362200"/>
          </a:xfrm>
          <a:prstGeom prst="rect">
            <a:avLst/>
          </a:prstGeom>
          <a:noFill/>
          <a:ln w="9525">
            <a:noFill/>
            <a:miter lim="800000"/>
            <a:headEnd/>
            <a:tailEnd/>
          </a:ln>
        </p:spPr>
      </p:pic>
      <p:sp>
        <p:nvSpPr>
          <p:cNvPr id="49" name="Slide Number Placeholder 5"/>
          <p:cNvSpPr>
            <a:spLocks noGrp="1"/>
          </p:cNvSpPr>
          <p:nvPr>
            <p:ph type="sldNum" sz="quarter" idx="11"/>
          </p:nvPr>
        </p:nvSpPr>
        <p:spPr>
          <a:xfrm>
            <a:off x="457200" y="6356350"/>
            <a:ext cx="2133600" cy="365125"/>
          </a:xfrm>
          <a:prstGeom prst="rect">
            <a:avLst/>
          </a:prstGeom>
        </p:spPr>
        <p:txBody>
          <a:bodyPr/>
          <a:lstStyle>
            <a:lvl1pPr>
              <a:defRPr sz="1050"/>
            </a:lvl1pPr>
          </a:lstStyle>
          <a:p>
            <a:pPr>
              <a:defRPr/>
            </a:pPr>
            <a:r>
              <a:rPr lang="en-US" smtClean="0"/>
              <a:t>p </a:t>
            </a:r>
            <a:fld id="{EE6791A4-1838-4EDF-BC43-1155F545CB26}" type="slidenum">
              <a:rPr lang="en-US" smtClean="0"/>
              <a:pPr>
                <a:defRPr/>
              </a:pPr>
              <a:t>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568"/>
                                        </p:tgtEl>
                                        <p:attrNameLst>
                                          <p:attrName>style.visibility</p:attrName>
                                        </p:attrNameLst>
                                      </p:cBhvr>
                                      <p:to>
                                        <p:strVal val="visible"/>
                                      </p:to>
                                    </p:set>
                                    <p:anim calcmode="lin" valueType="num">
                                      <p:cBhvr additive="base">
                                        <p:cTn id="7" dur="500" fill="hold"/>
                                        <p:tgtEl>
                                          <p:spTgt spid="21568"/>
                                        </p:tgtEl>
                                        <p:attrNameLst>
                                          <p:attrName>ppt_x</p:attrName>
                                        </p:attrNameLst>
                                      </p:cBhvr>
                                      <p:tavLst>
                                        <p:tav tm="0">
                                          <p:val>
                                            <p:strVal val="#ppt_x"/>
                                          </p:val>
                                        </p:tav>
                                        <p:tav tm="100000">
                                          <p:val>
                                            <p:strVal val="#ppt_x"/>
                                          </p:val>
                                        </p:tav>
                                      </p:tavLst>
                                    </p:anim>
                                    <p:anim calcmode="lin" valueType="num">
                                      <p:cBhvr additive="base">
                                        <p:cTn id="8" dur="500" fill="hold"/>
                                        <p:tgtEl>
                                          <p:spTgt spid="2156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510"/>
                                        </p:tgtEl>
                                        <p:attrNameLst>
                                          <p:attrName>style.visibility</p:attrName>
                                        </p:attrNameLst>
                                      </p:cBhvr>
                                      <p:to>
                                        <p:strVal val="visible"/>
                                      </p:to>
                                    </p:set>
                                    <p:anim calcmode="lin" valueType="num">
                                      <p:cBhvr additive="base">
                                        <p:cTn id="12" dur="500" fill="hold"/>
                                        <p:tgtEl>
                                          <p:spTgt spid="21510"/>
                                        </p:tgtEl>
                                        <p:attrNameLst>
                                          <p:attrName>ppt_x</p:attrName>
                                        </p:attrNameLst>
                                      </p:cBhvr>
                                      <p:tavLst>
                                        <p:tav tm="0">
                                          <p:val>
                                            <p:strVal val="#ppt_x"/>
                                          </p:val>
                                        </p:tav>
                                        <p:tav tm="100000">
                                          <p:val>
                                            <p:strVal val="#ppt_x"/>
                                          </p:val>
                                        </p:tav>
                                      </p:tavLst>
                                    </p:anim>
                                    <p:anim calcmode="lin" valueType="num">
                                      <p:cBhvr additive="base">
                                        <p:cTn id="13" dur="500" fill="hold"/>
                                        <p:tgtEl>
                                          <p:spTgt spid="215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1522"/>
                                        </p:tgtEl>
                                        <p:attrNameLst>
                                          <p:attrName>style.visibility</p:attrName>
                                        </p:attrNameLst>
                                      </p:cBhvr>
                                      <p:to>
                                        <p:strVal val="visible"/>
                                      </p:to>
                                    </p:set>
                                    <p:anim calcmode="lin" valueType="num">
                                      <p:cBhvr additive="base">
                                        <p:cTn id="17" dur="500" fill="hold"/>
                                        <p:tgtEl>
                                          <p:spTgt spid="21522"/>
                                        </p:tgtEl>
                                        <p:attrNameLst>
                                          <p:attrName>ppt_x</p:attrName>
                                        </p:attrNameLst>
                                      </p:cBhvr>
                                      <p:tavLst>
                                        <p:tav tm="0">
                                          <p:val>
                                            <p:strVal val="#ppt_x"/>
                                          </p:val>
                                        </p:tav>
                                        <p:tav tm="100000">
                                          <p:val>
                                            <p:strVal val="#ppt_x"/>
                                          </p:val>
                                        </p:tav>
                                      </p:tavLst>
                                    </p:anim>
                                    <p:anim calcmode="lin" valueType="num">
                                      <p:cBhvr additive="base">
                                        <p:cTn id="18" dur="500" fill="hold"/>
                                        <p:tgtEl>
                                          <p:spTgt spid="2152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1534"/>
                                        </p:tgtEl>
                                        <p:attrNameLst>
                                          <p:attrName>style.visibility</p:attrName>
                                        </p:attrNameLst>
                                      </p:cBhvr>
                                      <p:to>
                                        <p:strVal val="visible"/>
                                      </p:to>
                                    </p:set>
                                    <p:anim calcmode="lin" valueType="num">
                                      <p:cBhvr additive="base">
                                        <p:cTn id="27" dur="500" fill="hold"/>
                                        <p:tgtEl>
                                          <p:spTgt spid="21534"/>
                                        </p:tgtEl>
                                        <p:attrNameLst>
                                          <p:attrName>ppt_x</p:attrName>
                                        </p:attrNameLst>
                                      </p:cBhvr>
                                      <p:tavLst>
                                        <p:tav tm="0">
                                          <p:val>
                                            <p:strVal val="#ppt_x"/>
                                          </p:val>
                                        </p:tav>
                                        <p:tav tm="100000">
                                          <p:val>
                                            <p:strVal val="#ppt_x"/>
                                          </p:val>
                                        </p:tav>
                                      </p:tavLst>
                                    </p:anim>
                                    <p:anim calcmode="lin" valueType="num">
                                      <p:cBhvr additive="base">
                                        <p:cTn id="28" dur="500" fill="hold"/>
                                        <p:tgtEl>
                                          <p:spTgt spid="2153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1567"/>
                                        </p:tgtEl>
                                        <p:attrNameLst>
                                          <p:attrName>style.visibility</p:attrName>
                                        </p:attrNameLst>
                                      </p:cBhvr>
                                      <p:to>
                                        <p:strVal val="visible"/>
                                      </p:to>
                                    </p:set>
                                    <p:anim calcmode="lin" valueType="num">
                                      <p:cBhvr additive="base">
                                        <p:cTn id="32" dur="500" fill="hold"/>
                                        <p:tgtEl>
                                          <p:spTgt spid="21567"/>
                                        </p:tgtEl>
                                        <p:attrNameLst>
                                          <p:attrName>ppt_x</p:attrName>
                                        </p:attrNameLst>
                                      </p:cBhvr>
                                      <p:tavLst>
                                        <p:tav tm="0">
                                          <p:val>
                                            <p:strVal val="#ppt_x"/>
                                          </p:val>
                                        </p:tav>
                                        <p:tav tm="100000">
                                          <p:val>
                                            <p:strVal val="#ppt_x"/>
                                          </p:val>
                                        </p:tav>
                                      </p:tavLst>
                                    </p:anim>
                                    <p:anim calcmode="lin" valueType="num">
                                      <p:cBhvr additive="base">
                                        <p:cTn id="33" dur="500" fill="hold"/>
                                        <p:tgtEl>
                                          <p:spTgt spid="2156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1527"/>
                                        </p:tgtEl>
                                        <p:attrNameLst>
                                          <p:attrName>style.visibility</p:attrName>
                                        </p:attrNameLst>
                                      </p:cBhvr>
                                      <p:to>
                                        <p:strVal val="visible"/>
                                      </p:to>
                                    </p:set>
                                    <p:anim calcmode="lin" valueType="num">
                                      <p:cBhvr additive="base">
                                        <p:cTn id="37" dur="500" fill="hold"/>
                                        <p:tgtEl>
                                          <p:spTgt spid="21527"/>
                                        </p:tgtEl>
                                        <p:attrNameLst>
                                          <p:attrName>ppt_x</p:attrName>
                                        </p:attrNameLst>
                                      </p:cBhvr>
                                      <p:tavLst>
                                        <p:tav tm="0">
                                          <p:val>
                                            <p:strVal val="#ppt_x"/>
                                          </p:val>
                                        </p:tav>
                                        <p:tav tm="100000">
                                          <p:val>
                                            <p:strVal val="#ppt_x"/>
                                          </p:val>
                                        </p:tav>
                                      </p:tavLst>
                                    </p:anim>
                                    <p:anim calcmode="lin" valueType="num">
                                      <p:cBhvr additive="base">
                                        <p:cTn id="38" dur="500" fill="hold"/>
                                        <p:tgtEl>
                                          <p:spTgt spid="2152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1518"/>
                                        </p:tgtEl>
                                        <p:attrNameLst>
                                          <p:attrName>style.visibility</p:attrName>
                                        </p:attrNameLst>
                                      </p:cBhvr>
                                      <p:to>
                                        <p:strVal val="visible"/>
                                      </p:to>
                                    </p:set>
                                    <p:anim calcmode="lin" valueType="num">
                                      <p:cBhvr additive="base">
                                        <p:cTn id="42" dur="500" fill="hold"/>
                                        <p:tgtEl>
                                          <p:spTgt spid="21518"/>
                                        </p:tgtEl>
                                        <p:attrNameLst>
                                          <p:attrName>ppt_x</p:attrName>
                                        </p:attrNameLst>
                                      </p:cBhvr>
                                      <p:tavLst>
                                        <p:tav tm="0">
                                          <p:val>
                                            <p:strVal val="#ppt_x"/>
                                          </p:val>
                                        </p:tav>
                                        <p:tav tm="100000">
                                          <p:val>
                                            <p:strVal val="#ppt_x"/>
                                          </p:val>
                                        </p:tav>
                                      </p:tavLst>
                                    </p:anim>
                                    <p:anim calcmode="lin" valueType="num">
                                      <p:cBhvr additive="base">
                                        <p:cTn id="43" dur="500" fill="hold"/>
                                        <p:tgtEl>
                                          <p:spTgt spid="2151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21592"/>
                                        </p:tgtEl>
                                        <p:attrNameLst>
                                          <p:attrName>style.visibility</p:attrName>
                                        </p:attrNameLst>
                                      </p:cBhvr>
                                      <p:to>
                                        <p:strVal val="visible"/>
                                      </p:to>
                                    </p:set>
                                    <p:anim calcmode="lin" valueType="num">
                                      <p:cBhvr additive="base">
                                        <p:cTn id="47" dur="500" fill="hold"/>
                                        <p:tgtEl>
                                          <p:spTgt spid="21592"/>
                                        </p:tgtEl>
                                        <p:attrNameLst>
                                          <p:attrName>ppt_x</p:attrName>
                                        </p:attrNameLst>
                                      </p:cBhvr>
                                      <p:tavLst>
                                        <p:tav tm="0">
                                          <p:val>
                                            <p:strVal val="#ppt_x"/>
                                          </p:val>
                                        </p:tav>
                                        <p:tav tm="100000">
                                          <p:val>
                                            <p:strVal val="#ppt_x"/>
                                          </p:val>
                                        </p:tav>
                                      </p:tavLst>
                                    </p:anim>
                                    <p:anim calcmode="lin" valueType="num">
                                      <p:cBhvr additive="base">
                                        <p:cTn id="48" dur="500" fill="hold"/>
                                        <p:tgtEl>
                                          <p:spTgt spid="2159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1521"/>
                                        </p:tgtEl>
                                        <p:attrNameLst>
                                          <p:attrName>style.visibility</p:attrName>
                                        </p:attrNameLst>
                                      </p:cBhvr>
                                      <p:to>
                                        <p:strVal val="visible"/>
                                      </p:to>
                                    </p:set>
                                    <p:anim calcmode="lin" valueType="num">
                                      <p:cBhvr additive="base">
                                        <p:cTn id="52" dur="500" fill="hold"/>
                                        <p:tgtEl>
                                          <p:spTgt spid="21521"/>
                                        </p:tgtEl>
                                        <p:attrNameLst>
                                          <p:attrName>ppt_x</p:attrName>
                                        </p:attrNameLst>
                                      </p:cBhvr>
                                      <p:tavLst>
                                        <p:tav tm="0">
                                          <p:val>
                                            <p:strVal val="#ppt_x"/>
                                          </p:val>
                                        </p:tav>
                                        <p:tav tm="100000">
                                          <p:val>
                                            <p:strVal val="#ppt_x"/>
                                          </p:val>
                                        </p:tav>
                                      </p:tavLst>
                                    </p:anim>
                                    <p:anim calcmode="lin" valueType="num">
                                      <p:cBhvr additive="base">
                                        <p:cTn id="53" dur="500" fill="hold"/>
                                        <p:tgtEl>
                                          <p:spTgt spid="2152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21516"/>
                                        </p:tgtEl>
                                        <p:attrNameLst>
                                          <p:attrName>style.visibility</p:attrName>
                                        </p:attrNameLst>
                                      </p:cBhvr>
                                      <p:to>
                                        <p:strVal val="visible"/>
                                      </p:to>
                                    </p:set>
                                    <p:anim calcmode="lin" valueType="num">
                                      <p:cBhvr additive="base">
                                        <p:cTn id="57" dur="500" fill="hold"/>
                                        <p:tgtEl>
                                          <p:spTgt spid="21516"/>
                                        </p:tgtEl>
                                        <p:attrNameLst>
                                          <p:attrName>ppt_x</p:attrName>
                                        </p:attrNameLst>
                                      </p:cBhvr>
                                      <p:tavLst>
                                        <p:tav tm="0">
                                          <p:val>
                                            <p:strVal val="#ppt_x"/>
                                          </p:val>
                                        </p:tav>
                                        <p:tav tm="100000">
                                          <p:val>
                                            <p:strVal val="#ppt_x"/>
                                          </p:val>
                                        </p:tav>
                                      </p:tavLst>
                                    </p:anim>
                                    <p:anim calcmode="lin" valueType="num">
                                      <p:cBhvr additive="base">
                                        <p:cTn id="58" dur="500" fill="hold"/>
                                        <p:tgtEl>
                                          <p:spTgt spid="2151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21565"/>
                                        </p:tgtEl>
                                        <p:attrNameLst>
                                          <p:attrName>style.visibility</p:attrName>
                                        </p:attrNameLst>
                                      </p:cBhvr>
                                      <p:to>
                                        <p:strVal val="visible"/>
                                      </p:to>
                                    </p:set>
                                    <p:anim calcmode="lin" valueType="num">
                                      <p:cBhvr additive="base">
                                        <p:cTn id="62" dur="500" fill="hold"/>
                                        <p:tgtEl>
                                          <p:spTgt spid="21565"/>
                                        </p:tgtEl>
                                        <p:attrNameLst>
                                          <p:attrName>ppt_x</p:attrName>
                                        </p:attrNameLst>
                                      </p:cBhvr>
                                      <p:tavLst>
                                        <p:tav tm="0">
                                          <p:val>
                                            <p:strVal val="#ppt_x"/>
                                          </p:val>
                                        </p:tav>
                                        <p:tav tm="100000">
                                          <p:val>
                                            <p:strVal val="#ppt_x"/>
                                          </p:val>
                                        </p:tav>
                                      </p:tavLst>
                                    </p:anim>
                                    <p:anim calcmode="lin" valueType="num">
                                      <p:cBhvr additive="base">
                                        <p:cTn id="63" dur="500" fill="hold"/>
                                        <p:tgtEl>
                                          <p:spTgt spid="21565"/>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21538"/>
                                        </p:tgtEl>
                                        <p:attrNameLst>
                                          <p:attrName>style.visibility</p:attrName>
                                        </p:attrNameLst>
                                      </p:cBhvr>
                                      <p:to>
                                        <p:strVal val="visible"/>
                                      </p:to>
                                    </p:set>
                                    <p:anim calcmode="lin" valueType="num">
                                      <p:cBhvr additive="base">
                                        <p:cTn id="67" dur="500" fill="hold"/>
                                        <p:tgtEl>
                                          <p:spTgt spid="21538"/>
                                        </p:tgtEl>
                                        <p:attrNameLst>
                                          <p:attrName>ppt_x</p:attrName>
                                        </p:attrNameLst>
                                      </p:cBhvr>
                                      <p:tavLst>
                                        <p:tav tm="0">
                                          <p:val>
                                            <p:strVal val="#ppt_x"/>
                                          </p:val>
                                        </p:tav>
                                        <p:tav tm="100000">
                                          <p:val>
                                            <p:strVal val="#ppt_x"/>
                                          </p:val>
                                        </p:tav>
                                      </p:tavLst>
                                    </p:anim>
                                    <p:anim calcmode="lin" valueType="num">
                                      <p:cBhvr additive="base">
                                        <p:cTn id="68" dur="500" fill="hold"/>
                                        <p:tgtEl>
                                          <p:spTgt spid="2153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21523"/>
                                        </p:tgtEl>
                                        <p:attrNameLst>
                                          <p:attrName>style.visibility</p:attrName>
                                        </p:attrNameLst>
                                      </p:cBhvr>
                                      <p:to>
                                        <p:strVal val="visible"/>
                                      </p:to>
                                    </p:set>
                                    <p:anim calcmode="lin" valueType="num">
                                      <p:cBhvr additive="base">
                                        <p:cTn id="72" dur="500" fill="hold"/>
                                        <p:tgtEl>
                                          <p:spTgt spid="21523"/>
                                        </p:tgtEl>
                                        <p:attrNameLst>
                                          <p:attrName>ppt_x</p:attrName>
                                        </p:attrNameLst>
                                      </p:cBhvr>
                                      <p:tavLst>
                                        <p:tav tm="0">
                                          <p:val>
                                            <p:strVal val="#ppt_x"/>
                                          </p:val>
                                        </p:tav>
                                        <p:tav tm="100000">
                                          <p:val>
                                            <p:strVal val="#ppt_x"/>
                                          </p:val>
                                        </p:tav>
                                      </p:tavLst>
                                    </p:anim>
                                    <p:anim calcmode="lin" valueType="num">
                                      <p:cBhvr additive="base">
                                        <p:cTn id="73" dur="500" fill="hold"/>
                                        <p:tgtEl>
                                          <p:spTgt spid="215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21524"/>
                                        </p:tgtEl>
                                        <p:attrNameLst>
                                          <p:attrName>style.visibility</p:attrName>
                                        </p:attrNameLst>
                                      </p:cBhvr>
                                      <p:to>
                                        <p:strVal val="visible"/>
                                      </p:to>
                                    </p:set>
                                    <p:anim calcmode="lin" valueType="num">
                                      <p:cBhvr additive="base">
                                        <p:cTn id="77" dur="500" fill="hold"/>
                                        <p:tgtEl>
                                          <p:spTgt spid="21524"/>
                                        </p:tgtEl>
                                        <p:attrNameLst>
                                          <p:attrName>ppt_x</p:attrName>
                                        </p:attrNameLst>
                                      </p:cBhvr>
                                      <p:tavLst>
                                        <p:tav tm="0">
                                          <p:val>
                                            <p:strVal val="#ppt_x"/>
                                          </p:val>
                                        </p:tav>
                                        <p:tav tm="100000">
                                          <p:val>
                                            <p:strVal val="#ppt_x"/>
                                          </p:val>
                                        </p:tav>
                                      </p:tavLst>
                                    </p:anim>
                                    <p:anim calcmode="lin" valueType="num">
                                      <p:cBhvr additive="base">
                                        <p:cTn id="78" dur="500" fill="hold"/>
                                        <p:tgtEl>
                                          <p:spTgt spid="2152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21631"/>
                                        </p:tgtEl>
                                        <p:attrNameLst>
                                          <p:attrName>style.visibility</p:attrName>
                                        </p:attrNameLst>
                                      </p:cBhvr>
                                      <p:to>
                                        <p:strVal val="visible"/>
                                      </p:to>
                                    </p:set>
                                    <p:anim calcmode="lin" valueType="num">
                                      <p:cBhvr additive="base">
                                        <p:cTn id="82" dur="500" fill="hold"/>
                                        <p:tgtEl>
                                          <p:spTgt spid="21631"/>
                                        </p:tgtEl>
                                        <p:attrNameLst>
                                          <p:attrName>ppt_x</p:attrName>
                                        </p:attrNameLst>
                                      </p:cBhvr>
                                      <p:tavLst>
                                        <p:tav tm="0">
                                          <p:val>
                                            <p:strVal val="#ppt_x"/>
                                          </p:val>
                                        </p:tav>
                                        <p:tav tm="100000">
                                          <p:val>
                                            <p:strVal val="#ppt_x"/>
                                          </p:val>
                                        </p:tav>
                                      </p:tavLst>
                                    </p:anim>
                                    <p:anim calcmode="lin" valueType="num">
                                      <p:cBhvr additive="base">
                                        <p:cTn id="83" dur="500" fill="hold"/>
                                        <p:tgtEl>
                                          <p:spTgt spid="21631"/>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21514"/>
                                        </p:tgtEl>
                                        <p:attrNameLst>
                                          <p:attrName>style.visibility</p:attrName>
                                        </p:attrNameLst>
                                      </p:cBhvr>
                                      <p:to>
                                        <p:strVal val="visible"/>
                                      </p:to>
                                    </p:set>
                                    <p:anim calcmode="lin" valueType="num">
                                      <p:cBhvr additive="base">
                                        <p:cTn id="87" dur="500" fill="hold"/>
                                        <p:tgtEl>
                                          <p:spTgt spid="21514"/>
                                        </p:tgtEl>
                                        <p:attrNameLst>
                                          <p:attrName>ppt_x</p:attrName>
                                        </p:attrNameLst>
                                      </p:cBhvr>
                                      <p:tavLst>
                                        <p:tav tm="0">
                                          <p:val>
                                            <p:strVal val="#ppt_x"/>
                                          </p:val>
                                        </p:tav>
                                        <p:tav tm="100000">
                                          <p:val>
                                            <p:strVal val="#ppt_x"/>
                                          </p:val>
                                        </p:tav>
                                      </p:tavLst>
                                    </p:anim>
                                    <p:anim calcmode="lin" valueType="num">
                                      <p:cBhvr additive="base">
                                        <p:cTn id="88" dur="500" fill="hold"/>
                                        <p:tgtEl>
                                          <p:spTgt spid="2151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stCondLst>
                                    <p:cond delay="0"/>
                                  </p:stCondLst>
                                  <p:childTnLst>
                                    <p:set>
                                      <p:cBhvr>
                                        <p:cTn id="91" dur="1" fill="hold">
                                          <p:stCondLst>
                                            <p:cond delay="0"/>
                                          </p:stCondLst>
                                        </p:cTn>
                                        <p:tgtEl>
                                          <p:spTgt spid="21543"/>
                                        </p:tgtEl>
                                        <p:attrNameLst>
                                          <p:attrName>style.visibility</p:attrName>
                                        </p:attrNameLst>
                                      </p:cBhvr>
                                      <p:to>
                                        <p:strVal val="visible"/>
                                      </p:to>
                                    </p:set>
                                    <p:anim calcmode="lin" valueType="num">
                                      <p:cBhvr additive="base">
                                        <p:cTn id="92" dur="500" fill="hold"/>
                                        <p:tgtEl>
                                          <p:spTgt spid="21543"/>
                                        </p:tgtEl>
                                        <p:attrNameLst>
                                          <p:attrName>ppt_x</p:attrName>
                                        </p:attrNameLst>
                                      </p:cBhvr>
                                      <p:tavLst>
                                        <p:tav tm="0">
                                          <p:val>
                                            <p:strVal val="#ppt_x"/>
                                          </p:val>
                                        </p:tav>
                                        <p:tav tm="100000">
                                          <p:val>
                                            <p:strVal val="#ppt_x"/>
                                          </p:val>
                                        </p:tav>
                                      </p:tavLst>
                                    </p:anim>
                                    <p:anim calcmode="lin" valueType="num">
                                      <p:cBhvr additive="base">
                                        <p:cTn id="93" dur="500" fill="hold"/>
                                        <p:tgtEl>
                                          <p:spTgt spid="2154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stCondLst>
                                    <p:cond delay="0"/>
                                  </p:stCondLst>
                                  <p:childTnLst>
                                    <p:set>
                                      <p:cBhvr>
                                        <p:cTn id="96" dur="1" fill="hold">
                                          <p:stCondLst>
                                            <p:cond delay="0"/>
                                          </p:stCondLst>
                                        </p:cTn>
                                        <p:tgtEl>
                                          <p:spTgt spid="21566"/>
                                        </p:tgtEl>
                                        <p:attrNameLst>
                                          <p:attrName>style.visibility</p:attrName>
                                        </p:attrNameLst>
                                      </p:cBhvr>
                                      <p:to>
                                        <p:strVal val="visible"/>
                                      </p:to>
                                    </p:set>
                                    <p:anim calcmode="lin" valueType="num">
                                      <p:cBhvr additive="base">
                                        <p:cTn id="97" dur="500" fill="hold"/>
                                        <p:tgtEl>
                                          <p:spTgt spid="21566"/>
                                        </p:tgtEl>
                                        <p:attrNameLst>
                                          <p:attrName>ppt_x</p:attrName>
                                        </p:attrNameLst>
                                      </p:cBhvr>
                                      <p:tavLst>
                                        <p:tav tm="0">
                                          <p:val>
                                            <p:strVal val="#ppt_x"/>
                                          </p:val>
                                        </p:tav>
                                        <p:tav tm="100000">
                                          <p:val>
                                            <p:strVal val="#ppt_x"/>
                                          </p:val>
                                        </p:tav>
                                      </p:tavLst>
                                    </p:anim>
                                    <p:anim calcmode="lin" valueType="num">
                                      <p:cBhvr additive="base">
                                        <p:cTn id="98" dur="500" fill="hold"/>
                                        <p:tgtEl>
                                          <p:spTgt spid="21566"/>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nodeType="afterEffect">
                                  <p:stCondLst>
                                    <p:cond delay="0"/>
                                  </p:stCondLst>
                                  <p:childTnLst>
                                    <p:set>
                                      <p:cBhvr>
                                        <p:cTn id="101" dur="1" fill="hold">
                                          <p:stCondLst>
                                            <p:cond delay="0"/>
                                          </p:stCondLst>
                                        </p:cTn>
                                        <p:tgtEl>
                                          <p:spTgt spid="21541"/>
                                        </p:tgtEl>
                                        <p:attrNameLst>
                                          <p:attrName>style.visibility</p:attrName>
                                        </p:attrNameLst>
                                      </p:cBhvr>
                                      <p:to>
                                        <p:strVal val="visible"/>
                                      </p:to>
                                    </p:set>
                                    <p:anim calcmode="lin" valueType="num">
                                      <p:cBhvr additive="base">
                                        <p:cTn id="102" dur="500" fill="hold"/>
                                        <p:tgtEl>
                                          <p:spTgt spid="21541"/>
                                        </p:tgtEl>
                                        <p:attrNameLst>
                                          <p:attrName>ppt_x</p:attrName>
                                        </p:attrNameLst>
                                      </p:cBhvr>
                                      <p:tavLst>
                                        <p:tav tm="0">
                                          <p:val>
                                            <p:strVal val="#ppt_x"/>
                                          </p:val>
                                        </p:tav>
                                        <p:tav tm="100000">
                                          <p:val>
                                            <p:strVal val="#ppt_x"/>
                                          </p:val>
                                        </p:tav>
                                      </p:tavLst>
                                    </p:anim>
                                    <p:anim calcmode="lin" valueType="num">
                                      <p:cBhvr additive="base">
                                        <p:cTn id="103" dur="500" fill="hold"/>
                                        <p:tgtEl>
                                          <p:spTgt spid="21541"/>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nodeType="afterEffect">
                                  <p:stCondLst>
                                    <p:cond delay="0"/>
                                  </p:stCondLst>
                                  <p:childTnLst>
                                    <p:set>
                                      <p:cBhvr>
                                        <p:cTn id="106" dur="1" fill="hold">
                                          <p:stCondLst>
                                            <p:cond delay="0"/>
                                          </p:stCondLst>
                                        </p:cTn>
                                        <p:tgtEl>
                                          <p:spTgt spid="21533"/>
                                        </p:tgtEl>
                                        <p:attrNameLst>
                                          <p:attrName>style.visibility</p:attrName>
                                        </p:attrNameLst>
                                      </p:cBhvr>
                                      <p:to>
                                        <p:strVal val="visible"/>
                                      </p:to>
                                    </p:set>
                                    <p:anim calcmode="lin" valueType="num">
                                      <p:cBhvr additive="base">
                                        <p:cTn id="107" dur="500" fill="hold"/>
                                        <p:tgtEl>
                                          <p:spTgt spid="21533"/>
                                        </p:tgtEl>
                                        <p:attrNameLst>
                                          <p:attrName>ppt_x</p:attrName>
                                        </p:attrNameLst>
                                      </p:cBhvr>
                                      <p:tavLst>
                                        <p:tav tm="0">
                                          <p:val>
                                            <p:strVal val="#ppt_x"/>
                                          </p:val>
                                        </p:tav>
                                        <p:tav tm="100000">
                                          <p:val>
                                            <p:strVal val="#ppt_x"/>
                                          </p:val>
                                        </p:tav>
                                      </p:tavLst>
                                    </p:anim>
                                    <p:anim calcmode="lin" valueType="num">
                                      <p:cBhvr additive="base">
                                        <p:cTn id="108" dur="500" fill="hold"/>
                                        <p:tgtEl>
                                          <p:spTgt spid="21533"/>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nodeType="afterEffect">
                                  <p:stCondLst>
                                    <p:cond delay="0"/>
                                  </p:stCondLst>
                                  <p:childTnLst>
                                    <p:set>
                                      <p:cBhvr>
                                        <p:cTn id="111" dur="1" fill="hold">
                                          <p:stCondLst>
                                            <p:cond delay="0"/>
                                          </p:stCondLst>
                                        </p:cTn>
                                        <p:tgtEl>
                                          <p:spTgt spid="21558"/>
                                        </p:tgtEl>
                                        <p:attrNameLst>
                                          <p:attrName>style.visibility</p:attrName>
                                        </p:attrNameLst>
                                      </p:cBhvr>
                                      <p:to>
                                        <p:strVal val="visible"/>
                                      </p:to>
                                    </p:set>
                                    <p:anim calcmode="lin" valueType="num">
                                      <p:cBhvr additive="base">
                                        <p:cTn id="112" dur="500" fill="hold"/>
                                        <p:tgtEl>
                                          <p:spTgt spid="21558"/>
                                        </p:tgtEl>
                                        <p:attrNameLst>
                                          <p:attrName>ppt_x</p:attrName>
                                        </p:attrNameLst>
                                      </p:cBhvr>
                                      <p:tavLst>
                                        <p:tav tm="0">
                                          <p:val>
                                            <p:strVal val="#ppt_x"/>
                                          </p:val>
                                        </p:tav>
                                        <p:tav tm="100000">
                                          <p:val>
                                            <p:strVal val="#ppt_x"/>
                                          </p:val>
                                        </p:tav>
                                      </p:tavLst>
                                    </p:anim>
                                    <p:anim calcmode="lin" valueType="num">
                                      <p:cBhvr additive="base">
                                        <p:cTn id="113" dur="500" fill="hold"/>
                                        <p:tgtEl>
                                          <p:spTgt spid="21558"/>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nodeType="afterEffect">
                                  <p:stCondLst>
                                    <p:cond delay="0"/>
                                  </p:stCondLst>
                                  <p:childTnLst>
                                    <p:set>
                                      <p:cBhvr>
                                        <p:cTn id="116" dur="1" fill="hold">
                                          <p:stCondLst>
                                            <p:cond delay="0"/>
                                          </p:stCondLst>
                                        </p:cTn>
                                        <p:tgtEl>
                                          <p:spTgt spid="21539"/>
                                        </p:tgtEl>
                                        <p:attrNameLst>
                                          <p:attrName>style.visibility</p:attrName>
                                        </p:attrNameLst>
                                      </p:cBhvr>
                                      <p:to>
                                        <p:strVal val="visible"/>
                                      </p:to>
                                    </p:set>
                                    <p:anim calcmode="lin" valueType="num">
                                      <p:cBhvr additive="base">
                                        <p:cTn id="117" dur="500" fill="hold"/>
                                        <p:tgtEl>
                                          <p:spTgt spid="21539"/>
                                        </p:tgtEl>
                                        <p:attrNameLst>
                                          <p:attrName>ppt_x</p:attrName>
                                        </p:attrNameLst>
                                      </p:cBhvr>
                                      <p:tavLst>
                                        <p:tav tm="0">
                                          <p:val>
                                            <p:strVal val="#ppt_x"/>
                                          </p:val>
                                        </p:tav>
                                        <p:tav tm="100000">
                                          <p:val>
                                            <p:strVal val="#ppt_x"/>
                                          </p:val>
                                        </p:tav>
                                      </p:tavLst>
                                    </p:anim>
                                    <p:anim calcmode="lin" valueType="num">
                                      <p:cBhvr additive="base">
                                        <p:cTn id="118" dur="500" fill="hold"/>
                                        <p:tgtEl>
                                          <p:spTgt spid="21539"/>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nodeType="afterEffect">
                                  <p:stCondLst>
                                    <p:cond delay="0"/>
                                  </p:stCondLst>
                                  <p:childTnLst>
                                    <p:set>
                                      <p:cBhvr>
                                        <p:cTn id="121" dur="1" fill="hold">
                                          <p:stCondLst>
                                            <p:cond delay="0"/>
                                          </p:stCondLst>
                                        </p:cTn>
                                        <p:tgtEl>
                                          <p:spTgt spid="21616"/>
                                        </p:tgtEl>
                                        <p:attrNameLst>
                                          <p:attrName>style.visibility</p:attrName>
                                        </p:attrNameLst>
                                      </p:cBhvr>
                                      <p:to>
                                        <p:strVal val="visible"/>
                                      </p:to>
                                    </p:set>
                                    <p:anim calcmode="lin" valueType="num">
                                      <p:cBhvr additive="base">
                                        <p:cTn id="122" dur="500" fill="hold"/>
                                        <p:tgtEl>
                                          <p:spTgt spid="21616"/>
                                        </p:tgtEl>
                                        <p:attrNameLst>
                                          <p:attrName>ppt_x</p:attrName>
                                        </p:attrNameLst>
                                      </p:cBhvr>
                                      <p:tavLst>
                                        <p:tav tm="0">
                                          <p:val>
                                            <p:strVal val="#ppt_x"/>
                                          </p:val>
                                        </p:tav>
                                        <p:tav tm="100000">
                                          <p:val>
                                            <p:strVal val="#ppt_x"/>
                                          </p:val>
                                        </p:tav>
                                      </p:tavLst>
                                    </p:anim>
                                    <p:anim calcmode="lin" valueType="num">
                                      <p:cBhvr additive="base">
                                        <p:cTn id="123" dur="500" fill="hold"/>
                                        <p:tgtEl>
                                          <p:spTgt spid="21616"/>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nodeType="afterEffect">
                                  <p:stCondLst>
                                    <p:cond delay="0"/>
                                  </p:stCondLst>
                                  <p:childTnLst>
                                    <p:set>
                                      <p:cBhvr>
                                        <p:cTn id="126" dur="1" fill="hold">
                                          <p:stCondLst>
                                            <p:cond delay="0"/>
                                          </p:stCondLst>
                                        </p:cTn>
                                        <p:tgtEl>
                                          <p:spTgt spid="21512"/>
                                        </p:tgtEl>
                                        <p:attrNameLst>
                                          <p:attrName>style.visibility</p:attrName>
                                        </p:attrNameLst>
                                      </p:cBhvr>
                                      <p:to>
                                        <p:strVal val="visible"/>
                                      </p:to>
                                    </p:set>
                                    <p:anim calcmode="lin" valueType="num">
                                      <p:cBhvr additive="base">
                                        <p:cTn id="127" dur="500" fill="hold"/>
                                        <p:tgtEl>
                                          <p:spTgt spid="21512"/>
                                        </p:tgtEl>
                                        <p:attrNameLst>
                                          <p:attrName>ppt_x</p:attrName>
                                        </p:attrNameLst>
                                      </p:cBhvr>
                                      <p:tavLst>
                                        <p:tav tm="0">
                                          <p:val>
                                            <p:strVal val="#ppt_x"/>
                                          </p:val>
                                        </p:tav>
                                        <p:tav tm="100000">
                                          <p:val>
                                            <p:strVal val="#ppt_x"/>
                                          </p:val>
                                        </p:tav>
                                      </p:tavLst>
                                    </p:anim>
                                    <p:anim calcmode="lin" valueType="num">
                                      <p:cBhvr additive="base">
                                        <p:cTn id="128" dur="500" fill="hold"/>
                                        <p:tgtEl>
                                          <p:spTgt spid="21512"/>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nodeType="afterEffect">
                                  <p:stCondLst>
                                    <p:cond delay="0"/>
                                  </p:stCondLst>
                                  <p:childTnLst>
                                    <p:set>
                                      <p:cBhvr>
                                        <p:cTn id="131" dur="1" fill="hold">
                                          <p:stCondLst>
                                            <p:cond delay="0"/>
                                          </p:stCondLst>
                                        </p:cTn>
                                        <p:tgtEl>
                                          <p:spTgt spid="21561"/>
                                        </p:tgtEl>
                                        <p:attrNameLst>
                                          <p:attrName>style.visibility</p:attrName>
                                        </p:attrNameLst>
                                      </p:cBhvr>
                                      <p:to>
                                        <p:strVal val="visible"/>
                                      </p:to>
                                    </p:set>
                                    <p:anim calcmode="lin" valueType="num">
                                      <p:cBhvr additive="base">
                                        <p:cTn id="132" dur="500" fill="hold"/>
                                        <p:tgtEl>
                                          <p:spTgt spid="21561"/>
                                        </p:tgtEl>
                                        <p:attrNameLst>
                                          <p:attrName>ppt_x</p:attrName>
                                        </p:attrNameLst>
                                      </p:cBhvr>
                                      <p:tavLst>
                                        <p:tav tm="0">
                                          <p:val>
                                            <p:strVal val="#ppt_x"/>
                                          </p:val>
                                        </p:tav>
                                        <p:tav tm="100000">
                                          <p:val>
                                            <p:strVal val="#ppt_x"/>
                                          </p:val>
                                        </p:tav>
                                      </p:tavLst>
                                    </p:anim>
                                    <p:anim calcmode="lin" valueType="num">
                                      <p:cBhvr additive="base">
                                        <p:cTn id="133" dur="500" fill="hold"/>
                                        <p:tgtEl>
                                          <p:spTgt spid="21561"/>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nodeType="afterEffect">
                                  <p:stCondLst>
                                    <p:cond delay="0"/>
                                  </p:stCondLst>
                                  <p:childTnLst>
                                    <p:set>
                                      <p:cBhvr>
                                        <p:cTn id="136" dur="1" fill="hold">
                                          <p:stCondLst>
                                            <p:cond delay="0"/>
                                          </p:stCondLst>
                                        </p:cTn>
                                        <p:tgtEl>
                                          <p:spTgt spid="21547"/>
                                        </p:tgtEl>
                                        <p:attrNameLst>
                                          <p:attrName>style.visibility</p:attrName>
                                        </p:attrNameLst>
                                      </p:cBhvr>
                                      <p:to>
                                        <p:strVal val="visible"/>
                                      </p:to>
                                    </p:set>
                                    <p:anim calcmode="lin" valueType="num">
                                      <p:cBhvr additive="base">
                                        <p:cTn id="137" dur="500" fill="hold"/>
                                        <p:tgtEl>
                                          <p:spTgt spid="21547"/>
                                        </p:tgtEl>
                                        <p:attrNameLst>
                                          <p:attrName>ppt_x</p:attrName>
                                        </p:attrNameLst>
                                      </p:cBhvr>
                                      <p:tavLst>
                                        <p:tav tm="0">
                                          <p:val>
                                            <p:strVal val="#ppt_x"/>
                                          </p:val>
                                        </p:tav>
                                        <p:tav tm="100000">
                                          <p:val>
                                            <p:strVal val="#ppt_x"/>
                                          </p:val>
                                        </p:tav>
                                      </p:tavLst>
                                    </p:anim>
                                    <p:anim calcmode="lin" valueType="num">
                                      <p:cBhvr additive="base">
                                        <p:cTn id="138" dur="500" fill="hold"/>
                                        <p:tgtEl>
                                          <p:spTgt spid="21547"/>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nodeType="afterEffect">
                                  <p:stCondLst>
                                    <p:cond delay="0"/>
                                  </p:stCondLst>
                                  <p:childTnLst>
                                    <p:set>
                                      <p:cBhvr>
                                        <p:cTn id="141" dur="1" fill="hold">
                                          <p:stCondLst>
                                            <p:cond delay="0"/>
                                          </p:stCondLst>
                                        </p:cTn>
                                        <p:tgtEl>
                                          <p:spTgt spid="21556"/>
                                        </p:tgtEl>
                                        <p:attrNameLst>
                                          <p:attrName>style.visibility</p:attrName>
                                        </p:attrNameLst>
                                      </p:cBhvr>
                                      <p:to>
                                        <p:strVal val="visible"/>
                                      </p:to>
                                    </p:set>
                                    <p:anim calcmode="lin" valueType="num">
                                      <p:cBhvr additive="base">
                                        <p:cTn id="142" dur="500" fill="hold"/>
                                        <p:tgtEl>
                                          <p:spTgt spid="21556"/>
                                        </p:tgtEl>
                                        <p:attrNameLst>
                                          <p:attrName>ppt_x</p:attrName>
                                        </p:attrNameLst>
                                      </p:cBhvr>
                                      <p:tavLst>
                                        <p:tav tm="0">
                                          <p:val>
                                            <p:strVal val="#ppt_x"/>
                                          </p:val>
                                        </p:tav>
                                        <p:tav tm="100000">
                                          <p:val>
                                            <p:strVal val="#ppt_x"/>
                                          </p:val>
                                        </p:tav>
                                      </p:tavLst>
                                    </p:anim>
                                    <p:anim calcmode="lin" valueType="num">
                                      <p:cBhvr additive="base">
                                        <p:cTn id="143" dur="500" fill="hold"/>
                                        <p:tgtEl>
                                          <p:spTgt spid="21556"/>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nodeType="afterEffect">
                                  <p:stCondLst>
                                    <p:cond delay="0"/>
                                  </p:stCondLst>
                                  <p:childTnLst>
                                    <p:set>
                                      <p:cBhvr>
                                        <p:cTn id="146" dur="1" fill="hold">
                                          <p:stCondLst>
                                            <p:cond delay="0"/>
                                          </p:stCondLst>
                                        </p:cTn>
                                        <p:tgtEl>
                                          <p:spTgt spid="21604"/>
                                        </p:tgtEl>
                                        <p:attrNameLst>
                                          <p:attrName>style.visibility</p:attrName>
                                        </p:attrNameLst>
                                      </p:cBhvr>
                                      <p:to>
                                        <p:strVal val="visible"/>
                                      </p:to>
                                    </p:set>
                                    <p:anim calcmode="lin" valueType="num">
                                      <p:cBhvr additive="base">
                                        <p:cTn id="147" dur="500" fill="hold"/>
                                        <p:tgtEl>
                                          <p:spTgt spid="21604"/>
                                        </p:tgtEl>
                                        <p:attrNameLst>
                                          <p:attrName>ppt_x</p:attrName>
                                        </p:attrNameLst>
                                      </p:cBhvr>
                                      <p:tavLst>
                                        <p:tav tm="0">
                                          <p:val>
                                            <p:strVal val="#ppt_x"/>
                                          </p:val>
                                        </p:tav>
                                        <p:tav tm="100000">
                                          <p:val>
                                            <p:strVal val="#ppt_x"/>
                                          </p:val>
                                        </p:tav>
                                      </p:tavLst>
                                    </p:anim>
                                    <p:anim calcmode="lin" valueType="num">
                                      <p:cBhvr additive="base">
                                        <p:cTn id="148" dur="500" fill="hold"/>
                                        <p:tgtEl>
                                          <p:spTgt spid="21604"/>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nodeType="afterEffect">
                                  <p:stCondLst>
                                    <p:cond delay="0"/>
                                  </p:stCondLst>
                                  <p:childTnLst>
                                    <p:set>
                                      <p:cBhvr>
                                        <p:cTn id="151" dur="1" fill="hold">
                                          <p:stCondLst>
                                            <p:cond delay="0"/>
                                          </p:stCondLst>
                                        </p:cTn>
                                        <p:tgtEl>
                                          <p:spTgt spid="21515"/>
                                        </p:tgtEl>
                                        <p:attrNameLst>
                                          <p:attrName>style.visibility</p:attrName>
                                        </p:attrNameLst>
                                      </p:cBhvr>
                                      <p:to>
                                        <p:strVal val="visible"/>
                                      </p:to>
                                    </p:set>
                                    <p:anim calcmode="lin" valueType="num">
                                      <p:cBhvr additive="base">
                                        <p:cTn id="152" dur="500" fill="hold"/>
                                        <p:tgtEl>
                                          <p:spTgt spid="21515"/>
                                        </p:tgtEl>
                                        <p:attrNameLst>
                                          <p:attrName>ppt_x</p:attrName>
                                        </p:attrNameLst>
                                      </p:cBhvr>
                                      <p:tavLst>
                                        <p:tav tm="0">
                                          <p:val>
                                            <p:strVal val="#ppt_x"/>
                                          </p:val>
                                        </p:tav>
                                        <p:tav tm="100000">
                                          <p:val>
                                            <p:strVal val="#ppt_x"/>
                                          </p:val>
                                        </p:tav>
                                      </p:tavLst>
                                    </p:anim>
                                    <p:anim calcmode="lin" valueType="num">
                                      <p:cBhvr additive="base">
                                        <p:cTn id="153" dur="500" fill="hold"/>
                                        <p:tgtEl>
                                          <p:spTgt spid="21515"/>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nodeType="afterEffect">
                                  <p:stCondLst>
                                    <p:cond delay="0"/>
                                  </p:stCondLst>
                                  <p:childTnLst>
                                    <p:set>
                                      <p:cBhvr>
                                        <p:cTn id="156" dur="1" fill="hold">
                                          <p:stCondLst>
                                            <p:cond delay="0"/>
                                          </p:stCondLst>
                                        </p:cTn>
                                        <p:tgtEl>
                                          <p:spTgt spid="21513"/>
                                        </p:tgtEl>
                                        <p:attrNameLst>
                                          <p:attrName>style.visibility</p:attrName>
                                        </p:attrNameLst>
                                      </p:cBhvr>
                                      <p:to>
                                        <p:strVal val="visible"/>
                                      </p:to>
                                    </p:set>
                                    <p:anim calcmode="lin" valueType="num">
                                      <p:cBhvr additive="base">
                                        <p:cTn id="157" dur="500" fill="hold"/>
                                        <p:tgtEl>
                                          <p:spTgt spid="21513"/>
                                        </p:tgtEl>
                                        <p:attrNameLst>
                                          <p:attrName>ppt_x</p:attrName>
                                        </p:attrNameLst>
                                      </p:cBhvr>
                                      <p:tavLst>
                                        <p:tav tm="0">
                                          <p:val>
                                            <p:strVal val="#ppt_x"/>
                                          </p:val>
                                        </p:tav>
                                        <p:tav tm="100000">
                                          <p:val>
                                            <p:strVal val="#ppt_x"/>
                                          </p:val>
                                        </p:tav>
                                      </p:tavLst>
                                    </p:anim>
                                    <p:anim calcmode="lin" valueType="num">
                                      <p:cBhvr additive="base">
                                        <p:cTn id="158" dur="500" fill="hold"/>
                                        <p:tgtEl>
                                          <p:spTgt spid="21513"/>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nodeType="afterEffect">
                                  <p:stCondLst>
                                    <p:cond delay="0"/>
                                  </p:stCondLst>
                                  <p:childTnLst>
                                    <p:set>
                                      <p:cBhvr>
                                        <p:cTn id="161" dur="1" fill="hold">
                                          <p:stCondLst>
                                            <p:cond delay="0"/>
                                          </p:stCondLst>
                                        </p:cTn>
                                        <p:tgtEl>
                                          <p:spTgt spid="21620"/>
                                        </p:tgtEl>
                                        <p:attrNameLst>
                                          <p:attrName>style.visibility</p:attrName>
                                        </p:attrNameLst>
                                      </p:cBhvr>
                                      <p:to>
                                        <p:strVal val="visible"/>
                                      </p:to>
                                    </p:set>
                                    <p:anim calcmode="lin" valueType="num">
                                      <p:cBhvr additive="base">
                                        <p:cTn id="162" dur="500" fill="hold"/>
                                        <p:tgtEl>
                                          <p:spTgt spid="21620"/>
                                        </p:tgtEl>
                                        <p:attrNameLst>
                                          <p:attrName>ppt_x</p:attrName>
                                        </p:attrNameLst>
                                      </p:cBhvr>
                                      <p:tavLst>
                                        <p:tav tm="0">
                                          <p:val>
                                            <p:strVal val="#ppt_x"/>
                                          </p:val>
                                        </p:tav>
                                        <p:tav tm="100000">
                                          <p:val>
                                            <p:strVal val="#ppt_x"/>
                                          </p:val>
                                        </p:tav>
                                      </p:tavLst>
                                    </p:anim>
                                    <p:anim calcmode="lin" valueType="num">
                                      <p:cBhvr additive="base">
                                        <p:cTn id="163" dur="500" fill="hold"/>
                                        <p:tgtEl>
                                          <p:spTgt spid="21620"/>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4" fill="hold" nodeType="afterEffect">
                                  <p:stCondLst>
                                    <p:cond delay="0"/>
                                  </p:stCondLst>
                                  <p:childTnLst>
                                    <p:set>
                                      <p:cBhvr>
                                        <p:cTn id="166" dur="1" fill="hold">
                                          <p:stCondLst>
                                            <p:cond delay="0"/>
                                          </p:stCondLst>
                                        </p:cTn>
                                        <p:tgtEl>
                                          <p:spTgt spid="21517"/>
                                        </p:tgtEl>
                                        <p:attrNameLst>
                                          <p:attrName>style.visibility</p:attrName>
                                        </p:attrNameLst>
                                      </p:cBhvr>
                                      <p:to>
                                        <p:strVal val="visible"/>
                                      </p:to>
                                    </p:set>
                                    <p:anim calcmode="lin" valueType="num">
                                      <p:cBhvr additive="base">
                                        <p:cTn id="167" dur="500" fill="hold"/>
                                        <p:tgtEl>
                                          <p:spTgt spid="21517"/>
                                        </p:tgtEl>
                                        <p:attrNameLst>
                                          <p:attrName>ppt_x</p:attrName>
                                        </p:attrNameLst>
                                      </p:cBhvr>
                                      <p:tavLst>
                                        <p:tav tm="0">
                                          <p:val>
                                            <p:strVal val="#ppt_x"/>
                                          </p:val>
                                        </p:tav>
                                        <p:tav tm="100000">
                                          <p:val>
                                            <p:strVal val="#ppt_x"/>
                                          </p:val>
                                        </p:tav>
                                      </p:tavLst>
                                    </p:anim>
                                    <p:anim calcmode="lin" valueType="num">
                                      <p:cBhvr additive="base">
                                        <p:cTn id="168" dur="500" fill="hold"/>
                                        <p:tgtEl>
                                          <p:spTgt spid="21517"/>
                                        </p:tgtEl>
                                        <p:attrNameLst>
                                          <p:attrName>ppt_y</p:attrName>
                                        </p:attrNameLst>
                                      </p:cBhvr>
                                      <p:tavLst>
                                        <p:tav tm="0">
                                          <p:val>
                                            <p:strVal val="1+#ppt_h/2"/>
                                          </p:val>
                                        </p:tav>
                                        <p:tav tm="100000">
                                          <p:val>
                                            <p:strVal val="#ppt_y"/>
                                          </p:val>
                                        </p:tav>
                                      </p:tavLst>
                                    </p:anim>
                                  </p:childTnLst>
                                </p:cTn>
                              </p:par>
                            </p:childTnLst>
                          </p:cTn>
                        </p:par>
                        <p:par>
                          <p:cTn id="169" fill="hold">
                            <p:stCondLst>
                              <p:cond delay="16500"/>
                            </p:stCondLst>
                            <p:childTnLst>
                              <p:par>
                                <p:cTn id="170" presetID="2" presetClass="entr" presetSubtype="4" fill="hold" nodeType="afterEffect">
                                  <p:stCondLst>
                                    <p:cond delay="0"/>
                                  </p:stCondLst>
                                  <p:childTnLst>
                                    <p:set>
                                      <p:cBhvr>
                                        <p:cTn id="171" dur="1" fill="hold">
                                          <p:stCondLst>
                                            <p:cond delay="0"/>
                                          </p:stCondLst>
                                        </p:cTn>
                                        <p:tgtEl>
                                          <p:spTgt spid="21557"/>
                                        </p:tgtEl>
                                        <p:attrNameLst>
                                          <p:attrName>style.visibility</p:attrName>
                                        </p:attrNameLst>
                                      </p:cBhvr>
                                      <p:to>
                                        <p:strVal val="visible"/>
                                      </p:to>
                                    </p:set>
                                    <p:anim calcmode="lin" valueType="num">
                                      <p:cBhvr additive="base">
                                        <p:cTn id="172" dur="500" fill="hold"/>
                                        <p:tgtEl>
                                          <p:spTgt spid="21557"/>
                                        </p:tgtEl>
                                        <p:attrNameLst>
                                          <p:attrName>ppt_x</p:attrName>
                                        </p:attrNameLst>
                                      </p:cBhvr>
                                      <p:tavLst>
                                        <p:tav tm="0">
                                          <p:val>
                                            <p:strVal val="#ppt_x"/>
                                          </p:val>
                                        </p:tav>
                                        <p:tav tm="100000">
                                          <p:val>
                                            <p:strVal val="#ppt_x"/>
                                          </p:val>
                                        </p:tav>
                                      </p:tavLst>
                                    </p:anim>
                                    <p:anim calcmode="lin" valueType="num">
                                      <p:cBhvr additive="base">
                                        <p:cTn id="173" dur="500" fill="hold"/>
                                        <p:tgtEl>
                                          <p:spTgt spid="21557"/>
                                        </p:tgtEl>
                                        <p:attrNameLst>
                                          <p:attrName>ppt_y</p:attrName>
                                        </p:attrNameLst>
                                      </p:cBhvr>
                                      <p:tavLst>
                                        <p:tav tm="0">
                                          <p:val>
                                            <p:strVal val="1+#ppt_h/2"/>
                                          </p:val>
                                        </p:tav>
                                        <p:tav tm="100000">
                                          <p:val>
                                            <p:strVal val="#ppt_y"/>
                                          </p:val>
                                        </p:tav>
                                      </p:tavLst>
                                    </p:anim>
                                  </p:childTnLst>
                                </p:cTn>
                              </p:par>
                            </p:childTnLst>
                          </p:cTn>
                        </p:par>
                        <p:par>
                          <p:cTn id="174" fill="hold">
                            <p:stCondLst>
                              <p:cond delay="17000"/>
                            </p:stCondLst>
                            <p:childTnLst>
                              <p:par>
                                <p:cTn id="175" presetID="2" presetClass="entr" presetSubtype="4" fill="hold" nodeType="afterEffect">
                                  <p:stCondLst>
                                    <p:cond delay="0"/>
                                  </p:stCondLst>
                                  <p:childTnLst>
                                    <p:set>
                                      <p:cBhvr>
                                        <p:cTn id="176" dur="1" fill="hold">
                                          <p:stCondLst>
                                            <p:cond delay="0"/>
                                          </p:stCondLst>
                                        </p:cTn>
                                        <p:tgtEl>
                                          <p:spTgt spid="21584"/>
                                        </p:tgtEl>
                                        <p:attrNameLst>
                                          <p:attrName>style.visibility</p:attrName>
                                        </p:attrNameLst>
                                      </p:cBhvr>
                                      <p:to>
                                        <p:strVal val="visible"/>
                                      </p:to>
                                    </p:set>
                                    <p:anim calcmode="lin" valueType="num">
                                      <p:cBhvr additive="base">
                                        <p:cTn id="177" dur="500" fill="hold"/>
                                        <p:tgtEl>
                                          <p:spTgt spid="21584"/>
                                        </p:tgtEl>
                                        <p:attrNameLst>
                                          <p:attrName>ppt_x</p:attrName>
                                        </p:attrNameLst>
                                      </p:cBhvr>
                                      <p:tavLst>
                                        <p:tav tm="0">
                                          <p:val>
                                            <p:strVal val="#ppt_x"/>
                                          </p:val>
                                        </p:tav>
                                        <p:tav tm="100000">
                                          <p:val>
                                            <p:strVal val="#ppt_x"/>
                                          </p:val>
                                        </p:tav>
                                      </p:tavLst>
                                    </p:anim>
                                    <p:anim calcmode="lin" valueType="num">
                                      <p:cBhvr additive="base">
                                        <p:cTn id="178" dur="500" fill="hold"/>
                                        <p:tgtEl>
                                          <p:spTgt spid="21584"/>
                                        </p:tgtEl>
                                        <p:attrNameLst>
                                          <p:attrName>ppt_y</p:attrName>
                                        </p:attrNameLst>
                                      </p:cBhvr>
                                      <p:tavLst>
                                        <p:tav tm="0">
                                          <p:val>
                                            <p:strVal val="1+#ppt_h/2"/>
                                          </p:val>
                                        </p:tav>
                                        <p:tav tm="100000">
                                          <p:val>
                                            <p:strVal val="#ppt_y"/>
                                          </p:val>
                                        </p:tav>
                                      </p:tavLst>
                                    </p:anim>
                                  </p:childTnLst>
                                </p:cTn>
                              </p:par>
                            </p:childTnLst>
                          </p:cTn>
                        </p:par>
                        <p:par>
                          <p:cTn id="179" fill="hold">
                            <p:stCondLst>
                              <p:cond delay="17500"/>
                            </p:stCondLst>
                            <p:childTnLst>
                              <p:par>
                                <p:cTn id="180" presetID="2" presetClass="entr" presetSubtype="4" fill="hold" nodeType="afterEffect">
                                  <p:stCondLst>
                                    <p:cond delay="0"/>
                                  </p:stCondLst>
                                  <p:childTnLst>
                                    <p:set>
                                      <p:cBhvr>
                                        <p:cTn id="181" dur="1" fill="hold">
                                          <p:stCondLst>
                                            <p:cond delay="0"/>
                                          </p:stCondLst>
                                        </p:cTn>
                                        <p:tgtEl>
                                          <p:spTgt spid="21606"/>
                                        </p:tgtEl>
                                        <p:attrNameLst>
                                          <p:attrName>style.visibility</p:attrName>
                                        </p:attrNameLst>
                                      </p:cBhvr>
                                      <p:to>
                                        <p:strVal val="visible"/>
                                      </p:to>
                                    </p:set>
                                    <p:anim calcmode="lin" valueType="num">
                                      <p:cBhvr additive="base">
                                        <p:cTn id="182" dur="500" fill="hold"/>
                                        <p:tgtEl>
                                          <p:spTgt spid="21606"/>
                                        </p:tgtEl>
                                        <p:attrNameLst>
                                          <p:attrName>ppt_x</p:attrName>
                                        </p:attrNameLst>
                                      </p:cBhvr>
                                      <p:tavLst>
                                        <p:tav tm="0">
                                          <p:val>
                                            <p:strVal val="#ppt_x"/>
                                          </p:val>
                                        </p:tav>
                                        <p:tav tm="100000">
                                          <p:val>
                                            <p:strVal val="#ppt_x"/>
                                          </p:val>
                                        </p:tav>
                                      </p:tavLst>
                                    </p:anim>
                                    <p:anim calcmode="lin" valueType="num">
                                      <p:cBhvr additive="base">
                                        <p:cTn id="183" dur="500" fill="hold"/>
                                        <p:tgtEl>
                                          <p:spTgt spid="21606"/>
                                        </p:tgtEl>
                                        <p:attrNameLst>
                                          <p:attrName>ppt_y</p:attrName>
                                        </p:attrNameLst>
                                      </p:cBhvr>
                                      <p:tavLst>
                                        <p:tav tm="0">
                                          <p:val>
                                            <p:strVal val="1+#ppt_h/2"/>
                                          </p:val>
                                        </p:tav>
                                        <p:tav tm="100000">
                                          <p:val>
                                            <p:strVal val="#ppt_y"/>
                                          </p:val>
                                        </p:tav>
                                      </p:tavLst>
                                    </p:anim>
                                  </p:childTnLst>
                                </p:cTn>
                              </p:par>
                            </p:childTnLst>
                          </p:cTn>
                        </p:par>
                        <p:par>
                          <p:cTn id="184" fill="hold">
                            <p:stCondLst>
                              <p:cond delay="18000"/>
                            </p:stCondLst>
                            <p:childTnLst>
                              <p:par>
                                <p:cTn id="185" presetID="2" presetClass="entr" presetSubtype="4" fill="hold" nodeType="afterEffect">
                                  <p:stCondLst>
                                    <p:cond delay="0"/>
                                  </p:stCondLst>
                                  <p:childTnLst>
                                    <p:set>
                                      <p:cBhvr>
                                        <p:cTn id="186" dur="1" fill="hold">
                                          <p:stCondLst>
                                            <p:cond delay="0"/>
                                          </p:stCondLst>
                                        </p:cTn>
                                        <p:tgtEl>
                                          <p:spTgt spid="21691"/>
                                        </p:tgtEl>
                                        <p:attrNameLst>
                                          <p:attrName>style.visibility</p:attrName>
                                        </p:attrNameLst>
                                      </p:cBhvr>
                                      <p:to>
                                        <p:strVal val="visible"/>
                                      </p:to>
                                    </p:set>
                                    <p:anim calcmode="lin" valueType="num">
                                      <p:cBhvr additive="base">
                                        <p:cTn id="187" dur="500" fill="hold"/>
                                        <p:tgtEl>
                                          <p:spTgt spid="21691"/>
                                        </p:tgtEl>
                                        <p:attrNameLst>
                                          <p:attrName>ppt_x</p:attrName>
                                        </p:attrNameLst>
                                      </p:cBhvr>
                                      <p:tavLst>
                                        <p:tav tm="0">
                                          <p:val>
                                            <p:strVal val="#ppt_x"/>
                                          </p:val>
                                        </p:tav>
                                        <p:tav tm="100000">
                                          <p:val>
                                            <p:strVal val="#ppt_x"/>
                                          </p:val>
                                        </p:tav>
                                      </p:tavLst>
                                    </p:anim>
                                    <p:anim calcmode="lin" valueType="num">
                                      <p:cBhvr additive="base">
                                        <p:cTn id="188" dur="500" fill="hold"/>
                                        <p:tgtEl>
                                          <p:spTgt spid="21691"/>
                                        </p:tgtEl>
                                        <p:attrNameLst>
                                          <p:attrName>ppt_y</p:attrName>
                                        </p:attrNameLst>
                                      </p:cBhvr>
                                      <p:tavLst>
                                        <p:tav tm="0">
                                          <p:val>
                                            <p:strVal val="1+#ppt_h/2"/>
                                          </p:val>
                                        </p:tav>
                                        <p:tav tm="100000">
                                          <p:val>
                                            <p:strVal val="#ppt_y"/>
                                          </p:val>
                                        </p:tav>
                                      </p:tavLst>
                                    </p:anim>
                                  </p:childTnLst>
                                </p:cTn>
                              </p:par>
                            </p:childTnLst>
                          </p:cTn>
                        </p:par>
                        <p:par>
                          <p:cTn id="189" fill="hold">
                            <p:stCondLst>
                              <p:cond delay="18500"/>
                            </p:stCondLst>
                            <p:childTnLst>
                              <p:par>
                                <p:cTn id="190" presetID="2" presetClass="entr" presetSubtype="4" fill="hold" nodeType="afterEffect">
                                  <p:stCondLst>
                                    <p:cond delay="0"/>
                                  </p:stCondLst>
                                  <p:childTnLst>
                                    <p:set>
                                      <p:cBhvr>
                                        <p:cTn id="191" dur="1" fill="hold">
                                          <p:stCondLst>
                                            <p:cond delay="0"/>
                                          </p:stCondLst>
                                        </p:cTn>
                                        <p:tgtEl>
                                          <p:spTgt spid="21689"/>
                                        </p:tgtEl>
                                        <p:attrNameLst>
                                          <p:attrName>style.visibility</p:attrName>
                                        </p:attrNameLst>
                                      </p:cBhvr>
                                      <p:to>
                                        <p:strVal val="visible"/>
                                      </p:to>
                                    </p:set>
                                    <p:anim calcmode="lin" valueType="num">
                                      <p:cBhvr additive="base">
                                        <p:cTn id="192" dur="500" fill="hold"/>
                                        <p:tgtEl>
                                          <p:spTgt spid="21689"/>
                                        </p:tgtEl>
                                        <p:attrNameLst>
                                          <p:attrName>ppt_x</p:attrName>
                                        </p:attrNameLst>
                                      </p:cBhvr>
                                      <p:tavLst>
                                        <p:tav tm="0">
                                          <p:val>
                                            <p:strVal val="#ppt_x"/>
                                          </p:val>
                                        </p:tav>
                                        <p:tav tm="100000">
                                          <p:val>
                                            <p:strVal val="#ppt_x"/>
                                          </p:val>
                                        </p:tav>
                                      </p:tavLst>
                                    </p:anim>
                                    <p:anim calcmode="lin" valueType="num">
                                      <p:cBhvr additive="base">
                                        <p:cTn id="193" dur="500" fill="hold"/>
                                        <p:tgtEl>
                                          <p:spTgt spid="21689"/>
                                        </p:tgtEl>
                                        <p:attrNameLst>
                                          <p:attrName>ppt_y</p:attrName>
                                        </p:attrNameLst>
                                      </p:cBhvr>
                                      <p:tavLst>
                                        <p:tav tm="0">
                                          <p:val>
                                            <p:strVal val="1+#ppt_h/2"/>
                                          </p:val>
                                        </p:tav>
                                        <p:tav tm="100000">
                                          <p:val>
                                            <p:strVal val="#ppt_y"/>
                                          </p:val>
                                        </p:tav>
                                      </p:tavLst>
                                    </p:anim>
                                  </p:childTnLst>
                                </p:cTn>
                              </p:par>
                            </p:childTnLst>
                          </p:cTn>
                        </p:par>
                        <p:par>
                          <p:cTn id="194" fill="hold">
                            <p:stCondLst>
                              <p:cond delay="19000"/>
                            </p:stCondLst>
                            <p:childTnLst>
                              <p:par>
                                <p:cTn id="195" presetID="2" presetClass="entr" presetSubtype="4" fill="hold" nodeType="afterEffect">
                                  <p:stCondLst>
                                    <p:cond delay="0"/>
                                  </p:stCondLst>
                                  <p:childTnLst>
                                    <p:set>
                                      <p:cBhvr>
                                        <p:cTn id="196" dur="1" fill="hold">
                                          <p:stCondLst>
                                            <p:cond delay="0"/>
                                          </p:stCondLst>
                                        </p:cTn>
                                        <p:tgtEl>
                                          <p:spTgt spid="21634"/>
                                        </p:tgtEl>
                                        <p:attrNameLst>
                                          <p:attrName>style.visibility</p:attrName>
                                        </p:attrNameLst>
                                      </p:cBhvr>
                                      <p:to>
                                        <p:strVal val="visible"/>
                                      </p:to>
                                    </p:set>
                                    <p:anim calcmode="lin" valueType="num">
                                      <p:cBhvr additive="base">
                                        <p:cTn id="197" dur="500" fill="hold"/>
                                        <p:tgtEl>
                                          <p:spTgt spid="21634"/>
                                        </p:tgtEl>
                                        <p:attrNameLst>
                                          <p:attrName>ppt_x</p:attrName>
                                        </p:attrNameLst>
                                      </p:cBhvr>
                                      <p:tavLst>
                                        <p:tav tm="0">
                                          <p:val>
                                            <p:strVal val="#ppt_x"/>
                                          </p:val>
                                        </p:tav>
                                        <p:tav tm="100000">
                                          <p:val>
                                            <p:strVal val="#ppt_x"/>
                                          </p:val>
                                        </p:tav>
                                      </p:tavLst>
                                    </p:anim>
                                    <p:anim calcmode="lin" valueType="num">
                                      <p:cBhvr additive="base">
                                        <p:cTn id="198" dur="500" fill="hold"/>
                                        <p:tgtEl>
                                          <p:spTgt spid="21634"/>
                                        </p:tgtEl>
                                        <p:attrNameLst>
                                          <p:attrName>ppt_y</p:attrName>
                                        </p:attrNameLst>
                                      </p:cBhvr>
                                      <p:tavLst>
                                        <p:tav tm="0">
                                          <p:val>
                                            <p:strVal val="1+#ppt_h/2"/>
                                          </p:val>
                                        </p:tav>
                                        <p:tav tm="100000">
                                          <p:val>
                                            <p:strVal val="#ppt_y"/>
                                          </p:val>
                                        </p:tav>
                                      </p:tavLst>
                                    </p:anim>
                                  </p:childTnLst>
                                </p:cTn>
                              </p:par>
                            </p:childTnLst>
                          </p:cTn>
                        </p:par>
                        <p:par>
                          <p:cTn id="199" fill="hold">
                            <p:stCondLst>
                              <p:cond delay="19500"/>
                            </p:stCondLst>
                            <p:childTnLst>
                              <p:par>
                                <p:cTn id="200" presetID="2" presetClass="entr" presetSubtype="4" fill="hold" nodeType="afterEffect">
                                  <p:stCondLst>
                                    <p:cond delay="0"/>
                                  </p:stCondLst>
                                  <p:childTnLst>
                                    <p:set>
                                      <p:cBhvr>
                                        <p:cTn id="201" dur="1" fill="hold">
                                          <p:stCondLst>
                                            <p:cond delay="0"/>
                                          </p:stCondLst>
                                        </p:cTn>
                                        <p:tgtEl>
                                          <p:spTgt spid="21693"/>
                                        </p:tgtEl>
                                        <p:attrNameLst>
                                          <p:attrName>style.visibility</p:attrName>
                                        </p:attrNameLst>
                                      </p:cBhvr>
                                      <p:to>
                                        <p:strVal val="visible"/>
                                      </p:to>
                                    </p:set>
                                    <p:anim calcmode="lin" valueType="num">
                                      <p:cBhvr additive="base">
                                        <p:cTn id="202" dur="500" fill="hold"/>
                                        <p:tgtEl>
                                          <p:spTgt spid="21693"/>
                                        </p:tgtEl>
                                        <p:attrNameLst>
                                          <p:attrName>ppt_x</p:attrName>
                                        </p:attrNameLst>
                                      </p:cBhvr>
                                      <p:tavLst>
                                        <p:tav tm="0">
                                          <p:val>
                                            <p:strVal val="#ppt_x"/>
                                          </p:val>
                                        </p:tav>
                                        <p:tav tm="100000">
                                          <p:val>
                                            <p:strVal val="#ppt_x"/>
                                          </p:val>
                                        </p:tav>
                                      </p:tavLst>
                                    </p:anim>
                                    <p:anim calcmode="lin" valueType="num">
                                      <p:cBhvr additive="base">
                                        <p:cTn id="203" dur="500" fill="hold"/>
                                        <p:tgtEl>
                                          <p:spTgt spid="21693"/>
                                        </p:tgtEl>
                                        <p:attrNameLst>
                                          <p:attrName>ppt_y</p:attrName>
                                        </p:attrNameLst>
                                      </p:cBhvr>
                                      <p:tavLst>
                                        <p:tav tm="0">
                                          <p:val>
                                            <p:strVal val="1+#ppt_h/2"/>
                                          </p:val>
                                        </p:tav>
                                        <p:tav tm="100000">
                                          <p:val>
                                            <p:strVal val="#ppt_y"/>
                                          </p:val>
                                        </p:tav>
                                      </p:tavLst>
                                    </p:anim>
                                  </p:childTnLst>
                                </p:cTn>
                              </p:par>
                            </p:childTnLst>
                          </p:cTn>
                        </p:par>
                        <p:par>
                          <p:cTn id="204" fill="hold">
                            <p:stCondLst>
                              <p:cond delay="20000"/>
                            </p:stCondLst>
                            <p:childTnLst>
                              <p:par>
                                <p:cTn id="205" presetID="2" presetClass="entr" presetSubtype="4" fill="hold" nodeType="afterEffect">
                                  <p:stCondLst>
                                    <p:cond delay="0"/>
                                  </p:stCondLst>
                                  <p:childTnLst>
                                    <p:set>
                                      <p:cBhvr>
                                        <p:cTn id="206" dur="1" fill="hold">
                                          <p:stCondLst>
                                            <p:cond delay="0"/>
                                          </p:stCondLst>
                                        </p:cTn>
                                        <p:tgtEl>
                                          <p:spTgt spid="21582"/>
                                        </p:tgtEl>
                                        <p:attrNameLst>
                                          <p:attrName>style.visibility</p:attrName>
                                        </p:attrNameLst>
                                      </p:cBhvr>
                                      <p:to>
                                        <p:strVal val="visible"/>
                                      </p:to>
                                    </p:set>
                                    <p:anim calcmode="lin" valueType="num">
                                      <p:cBhvr additive="base">
                                        <p:cTn id="207" dur="500" fill="hold"/>
                                        <p:tgtEl>
                                          <p:spTgt spid="21582"/>
                                        </p:tgtEl>
                                        <p:attrNameLst>
                                          <p:attrName>ppt_x</p:attrName>
                                        </p:attrNameLst>
                                      </p:cBhvr>
                                      <p:tavLst>
                                        <p:tav tm="0">
                                          <p:val>
                                            <p:strVal val="#ppt_x"/>
                                          </p:val>
                                        </p:tav>
                                        <p:tav tm="100000">
                                          <p:val>
                                            <p:strVal val="#ppt_x"/>
                                          </p:val>
                                        </p:tav>
                                      </p:tavLst>
                                    </p:anim>
                                    <p:anim calcmode="lin" valueType="num">
                                      <p:cBhvr additive="base">
                                        <p:cTn id="208" dur="500" fill="hold"/>
                                        <p:tgtEl>
                                          <p:spTgt spid="21582"/>
                                        </p:tgtEl>
                                        <p:attrNameLst>
                                          <p:attrName>ppt_y</p:attrName>
                                        </p:attrNameLst>
                                      </p:cBhvr>
                                      <p:tavLst>
                                        <p:tav tm="0">
                                          <p:val>
                                            <p:strVal val="1+#ppt_h/2"/>
                                          </p:val>
                                        </p:tav>
                                        <p:tav tm="100000">
                                          <p:val>
                                            <p:strVal val="#ppt_y"/>
                                          </p:val>
                                        </p:tav>
                                      </p:tavLst>
                                    </p:anim>
                                  </p:childTnLst>
                                </p:cTn>
                              </p:par>
                            </p:childTnLst>
                          </p:cTn>
                        </p:par>
                        <p:par>
                          <p:cTn id="209" fill="hold">
                            <p:stCondLst>
                              <p:cond delay="20500"/>
                            </p:stCondLst>
                            <p:childTnLst>
                              <p:par>
                                <p:cTn id="210" presetID="2" presetClass="entr" presetSubtype="4" fill="hold" nodeType="afterEffect">
                                  <p:stCondLst>
                                    <p:cond delay="0"/>
                                  </p:stCondLst>
                                  <p:childTnLst>
                                    <p:set>
                                      <p:cBhvr>
                                        <p:cTn id="211" dur="1" fill="hold">
                                          <p:stCondLst>
                                            <p:cond delay="0"/>
                                          </p:stCondLst>
                                        </p:cTn>
                                        <p:tgtEl>
                                          <p:spTgt spid="21695"/>
                                        </p:tgtEl>
                                        <p:attrNameLst>
                                          <p:attrName>style.visibility</p:attrName>
                                        </p:attrNameLst>
                                      </p:cBhvr>
                                      <p:to>
                                        <p:strVal val="visible"/>
                                      </p:to>
                                    </p:set>
                                    <p:anim calcmode="lin" valueType="num">
                                      <p:cBhvr additive="base">
                                        <p:cTn id="212" dur="500" fill="hold"/>
                                        <p:tgtEl>
                                          <p:spTgt spid="21695"/>
                                        </p:tgtEl>
                                        <p:attrNameLst>
                                          <p:attrName>ppt_x</p:attrName>
                                        </p:attrNameLst>
                                      </p:cBhvr>
                                      <p:tavLst>
                                        <p:tav tm="0">
                                          <p:val>
                                            <p:strVal val="#ppt_x"/>
                                          </p:val>
                                        </p:tav>
                                        <p:tav tm="100000">
                                          <p:val>
                                            <p:strVal val="#ppt_x"/>
                                          </p:val>
                                        </p:tav>
                                      </p:tavLst>
                                    </p:anim>
                                    <p:anim calcmode="lin" valueType="num">
                                      <p:cBhvr additive="base">
                                        <p:cTn id="213" dur="500" fill="hold"/>
                                        <p:tgtEl>
                                          <p:spTgt spid="21695"/>
                                        </p:tgtEl>
                                        <p:attrNameLst>
                                          <p:attrName>ppt_y</p:attrName>
                                        </p:attrNameLst>
                                      </p:cBhvr>
                                      <p:tavLst>
                                        <p:tav tm="0">
                                          <p:val>
                                            <p:strVal val="1+#ppt_h/2"/>
                                          </p:val>
                                        </p:tav>
                                        <p:tav tm="100000">
                                          <p:val>
                                            <p:strVal val="#ppt_y"/>
                                          </p:val>
                                        </p:tav>
                                      </p:tavLst>
                                    </p:anim>
                                  </p:childTnLst>
                                </p:cTn>
                              </p:par>
                            </p:childTnLst>
                          </p:cTn>
                        </p:par>
                        <p:par>
                          <p:cTn id="214" fill="hold">
                            <p:stCondLst>
                              <p:cond delay="21000"/>
                            </p:stCondLst>
                            <p:childTnLst>
                              <p:par>
                                <p:cTn id="215" presetID="2" presetClass="exit" presetSubtype="8" fill="hold" nodeType="afterEffect">
                                  <p:stCondLst>
                                    <p:cond delay="0"/>
                                  </p:stCondLst>
                                  <p:childTnLst>
                                    <p:anim calcmode="lin" valueType="num">
                                      <p:cBhvr additive="base">
                                        <p:cTn id="216" dur="500"/>
                                        <p:tgtEl>
                                          <p:spTgt spid="21510"/>
                                        </p:tgtEl>
                                        <p:attrNameLst>
                                          <p:attrName>ppt_x</p:attrName>
                                        </p:attrNameLst>
                                      </p:cBhvr>
                                      <p:tavLst>
                                        <p:tav tm="0">
                                          <p:val>
                                            <p:strVal val="ppt_x"/>
                                          </p:val>
                                        </p:tav>
                                        <p:tav tm="100000">
                                          <p:val>
                                            <p:strVal val="0-ppt_w/2"/>
                                          </p:val>
                                        </p:tav>
                                      </p:tavLst>
                                    </p:anim>
                                    <p:anim calcmode="lin" valueType="num">
                                      <p:cBhvr additive="base">
                                        <p:cTn id="217" dur="500"/>
                                        <p:tgtEl>
                                          <p:spTgt spid="21510"/>
                                        </p:tgtEl>
                                        <p:attrNameLst>
                                          <p:attrName>ppt_y</p:attrName>
                                        </p:attrNameLst>
                                      </p:cBhvr>
                                      <p:tavLst>
                                        <p:tav tm="0">
                                          <p:val>
                                            <p:strVal val="ppt_y"/>
                                          </p:val>
                                        </p:tav>
                                        <p:tav tm="100000">
                                          <p:val>
                                            <p:strVal val="ppt_y"/>
                                          </p:val>
                                        </p:tav>
                                      </p:tavLst>
                                    </p:anim>
                                    <p:set>
                                      <p:cBhvr>
                                        <p:cTn id="218" dur="1" fill="hold">
                                          <p:stCondLst>
                                            <p:cond delay="499"/>
                                          </p:stCondLst>
                                        </p:cTn>
                                        <p:tgtEl>
                                          <p:spTgt spid="21510"/>
                                        </p:tgtEl>
                                        <p:attrNameLst>
                                          <p:attrName>style.visibility</p:attrName>
                                        </p:attrNameLst>
                                      </p:cBhvr>
                                      <p:to>
                                        <p:strVal val="hidden"/>
                                      </p:to>
                                    </p:set>
                                  </p:childTnLst>
                                </p:cTn>
                              </p:par>
                              <p:par>
                                <p:cTn id="219" presetID="2" presetClass="exit" presetSubtype="8" fill="hold" nodeType="withEffect">
                                  <p:stCondLst>
                                    <p:cond delay="0"/>
                                  </p:stCondLst>
                                  <p:childTnLst>
                                    <p:anim calcmode="lin" valueType="num">
                                      <p:cBhvr additive="base">
                                        <p:cTn id="220" dur="500"/>
                                        <p:tgtEl>
                                          <p:spTgt spid="21512"/>
                                        </p:tgtEl>
                                        <p:attrNameLst>
                                          <p:attrName>ppt_x</p:attrName>
                                        </p:attrNameLst>
                                      </p:cBhvr>
                                      <p:tavLst>
                                        <p:tav tm="0">
                                          <p:val>
                                            <p:strVal val="ppt_x"/>
                                          </p:val>
                                        </p:tav>
                                        <p:tav tm="100000">
                                          <p:val>
                                            <p:strVal val="0-ppt_w/2"/>
                                          </p:val>
                                        </p:tav>
                                      </p:tavLst>
                                    </p:anim>
                                    <p:anim calcmode="lin" valueType="num">
                                      <p:cBhvr additive="base">
                                        <p:cTn id="221" dur="500"/>
                                        <p:tgtEl>
                                          <p:spTgt spid="21512"/>
                                        </p:tgtEl>
                                        <p:attrNameLst>
                                          <p:attrName>ppt_y</p:attrName>
                                        </p:attrNameLst>
                                      </p:cBhvr>
                                      <p:tavLst>
                                        <p:tav tm="0">
                                          <p:val>
                                            <p:strVal val="ppt_y"/>
                                          </p:val>
                                        </p:tav>
                                        <p:tav tm="100000">
                                          <p:val>
                                            <p:strVal val="ppt_y"/>
                                          </p:val>
                                        </p:tav>
                                      </p:tavLst>
                                    </p:anim>
                                    <p:set>
                                      <p:cBhvr>
                                        <p:cTn id="222" dur="1" fill="hold">
                                          <p:stCondLst>
                                            <p:cond delay="499"/>
                                          </p:stCondLst>
                                        </p:cTn>
                                        <p:tgtEl>
                                          <p:spTgt spid="21512"/>
                                        </p:tgtEl>
                                        <p:attrNameLst>
                                          <p:attrName>style.visibility</p:attrName>
                                        </p:attrNameLst>
                                      </p:cBhvr>
                                      <p:to>
                                        <p:strVal val="hidden"/>
                                      </p:to>
                                    </p:set>
                                  </p:childTnLst>
                                </p:cTn>
                              </p:par>
                              <p:par>
                                <p:cTn id="223" presetID="2" presetClass="exit" presetSubtype="8" fill="hold" nodeType="withEffect">
                                  <p:stCondLst>
                                    <p:cond delay="0"/>
                                  </p:stCondLst>
                                  <p:childTnLst>
                                    <p:anim calcmode="lin" valueType="num">
                                      <p:cBhvr additive="base">
                                        <p:cTn id="224" dur="500"/>
                                        <p:tgtEl>
                                          <p:spTgt spid="21516"/>
                                        </p:tgtEl>
                                        <p:attrNameLst>
                                          <p:attrName>ppt_x</p:attrName>
                                        </p:attrNameLst>
                                      </p:cBhvr>
                                      <p:tavLst>
                                        <p:tav tm="0">
                                          <p:val>
                                            <p:strVal val="ppt_x"/>
                                          </p:val>
                                        </p:tav>
                                        <p:tav tm="100000">
                                          <p:val>
                                            <p:strVal val="0-ppt_w/2"/>
                                          </p:val>
                                        </p:tav>
                                      </p:tavLst>
                                    </p:anim>
                                    <p:anim calcmode="lin" valueType="num">
                                      <p:cBhvr additive="base">
                                        <p:cTn id="225" dur="500"/>
                                        <p:tgtEl>
                                          <p:spTgt spid="21516"/>
                                        </p:tgtEl>
                                        <p:attrNameLst>
                                          <p:attrName>ppt_y</p:attrName>
                                        </p:attrNameLst>
                                      </p:cBhvr>
                                      <p:tavLst>
                                        <p:tav tm="0">
                                          <p:val>
                                            <p:strVal val="ppt_y"/>
                                          </p:val>
                                        </p:tav>
                                        <p:tav tm="100000">
                                          <p:val>
                                            <p:strVal val="ppt_y"/>
                                          </p:val>
                                        </p:tav>
                                      </p:tavLst>
                                    </p:anim>
                                    <p:set>
                                      <p:cBhvr>
                                        <p:cTn id="226" dur="1" fill="hold">
                                          <p:stCondLst>
                                            <p:cond delay="499"/>
                                          </p:stCondLst>
                                        </p:cTn>
                                        <p:tgtEl>
                                          <p:spTgt spid="21516"/>
                                        </p:tgtEl>
                                        <p:attrNameLst>
                                          <p:attrName>style.visibility</p:attrName>
                                        </p:attrNameLst>
                                      </p:cBhvr>
                                      <p:to>
                                        <p:strVal val="hidden"/>
                                      </p:to>
                                    </p:set>
                                  </p:childTnLst>
                                </p:cTn>
                              </p:par>
                              <p:par>
                                <p:cTn id="227" presetID="2" presetClass="exit" presetSubtype="8" fill="hold" nodeType="withEffect">
                                  <p:stCondLst>
                                    <p:cond delay="0"/>
                                  </p:stCondLst>
                                  <p:childTnLst>
                                    <p:anim calcmode="lin" valueType="num">
                                      <p:cBhvr additive="base">
                                        <p:cTn id="228" dur="500"/>
                                        <p:tgtEl>
                                          <p:spTgt spid="21521"/>
                                        </p:tgtEl>
                                        <p:attrNameLst>
                                          <p:attrName>ppt_x</p:attrName>
                                        </p:attrNameLst>
                                      </p:cBhvr>
                                      <p:tavLst>
                                        <p:tav tm="0">
                                          <p:val>
                                            <p:strVal val="ppt_x"/>
                                          </p:val>
                                        </p:tav>
                                        <p:tav tm="100000">
                                          <p:val>
                                            <p:strVal val="0-ppt_w/2"/>
                                          </p:val>
                                        </p:tav>
                                      </p:tavLst>
                                    </p:anim>
                                    <p:anim calcmode="lin" valueType="num">
                                      <p:cBhvr additive="base">
                                        <p:cTn id="229" dur="500"/>
                                        <p:tgtEl>
                                          <p:spTgt spid="21521"/>
                                        </p:tgtEl>
                                        <p:attrNameLst>
                                          <p:attrName>ppt_y</p:attrName>
                                        </p:attrNameLst>
                                      </p:cBhvr>
                                      <p:tavLst>
                                        <p:tav tm="0">
                                          <p:val>
                                            <p:strVal val="ppt_y"/>
                                          </p:val>
                                        </p:tav>
                                        <p:tav tm="100000">
                                          <p:val>
                                            <p:strVal val="ppt_y"/>
                                          </p:val>
                                        </p:tav>
                                      </p:tavLst>
                                    </p:anim>
                                    <p:set>
                                      <p:cBhvr>
                                        <p:cTn id="230" dur="1" fill="hold">
                                          <p:stCondLst>
                                            <p:cond delay="499"/>
                                          </p:stCondLst>
                                        </p:cTn>
                                        <p:tgtEl>
                                          <p:spTgt spid="21521"/>
                                        </p:tgtEl>
                                        <p:attrNameLst>
                                          <p:attrName>style.visibility</p:attrName>
                                        </p:attrNameLst>
                                      </p:cBhvr>
                                      <p:to>
                                        <p:strVal val="hidden"/>
                                      </p:to>
                                    </p:set>
                                  </p:childTnLst>
                                </p:cTn>
                              </p:par>
                              <p:par>
                                <p:cTn id="231" presetID="2" presetClass="exit" presetSubtype="8" fill="hold" nodeType="withEffect">
                                  <p:stCondLst>
                                    <p:cond delay="0"/>
                                  </p:stCondLst>
                                  <p:childTnLst>
                                    <p:anim calcmode="lin" valueType="num">
                                      <p:cBhvr additive="base">
                                        <p:cTn id="232" dur="500"/>
                                        <p:tgtEl>
                                          <p:spTgt spid="21522"/>
                                        </p:tgtEl>
                                        <p:attrNameLst>
                                          <p:attrName>ppt_x</p:attrName>
                                        </p:attrNameLst>
                                      </p:cBhvr>
                                      <p:tavLst>
                                        <p:tav tm="0">
                                          <p:val>
                                            <p:strVal val="ppt_x"/>
                                          </p:val>
                                        </p:tav>
                                        <p:tav tm="100000">
                                          <p:val>
                                            <p:strVal val="0-ppt_w/2"/>
                                          </p:val>
                                        </p:tav>
                                      </p:tavLst>
                                    </p:anim>
                                    <p:anim calcmode="lin" valueType="num">
                                      <p:cBhvr additive="base">
                                        <p:cTn id="233" dur="500"/>
                                        <p:tgtEl>
                                          <p:spTgt spid="21522"/>
                                        </p:tgtEl>
                                        <p:attrNameLst>
                                          <p:attrName>ppt_y</p:attrName>
                                        </p:attrNameLst>
                                      </p:cBhvr>
                                      <p:tavLst>
                                        <p:tav tm="0">
                                          <p:val>
                                            <p:strVal val="ppt_y"/>
                                          </p:val>
                                        </p:tav>
                                        <p:tav tm="100000">
                                          <p:val>
                                            <p:strVal val="ppt_y"/>
                                          </p:val>
                                        </p:tav>
                                      </p:tavLst>
                                    </p:anim>
                                    <p:set>
                                      <p:cBhvr>
                                        <p:cTn id="234" dur="1" fill="hold">
                                          <p:stCondLst>
                                            <p:cond delay="499"/>
                                          </p:stCondLst>
                                        </p:cTn>
                                        <p:tgtEl>
                                          <p:spTgt spid="21522"/>
                                        </p:tgtEl>
                                        <p:attrNameLst>
                                          <p:attrName>style.visibility</p:attrName>
                                        </p:attrNameLst>
                                      </p:cBhvr>
                                      <p:to>
                                        <p:strVal val="hidden"/>
                                      </p:to>
                                    </p:set>
                                  </p:childTnLst>
                                </p:cTn>
                              </p:par>
                              <p:par>
                                <p:cTn id="235" presetID="2" presetClass="exit" presetSubtype="8" fill="hold" nodeType="withEffect">
                                  <p:stCondLst>
                                    <p:cond delay="0"/>
                                  </p:stCondLst>
                                  <p:childTnLst>
                                    <p:anim calcmode="lin" valueType="num">
                                      <p:cBhvr additive="base">
                                        <p:cTn id="236" dur="500"/>
                                        <p:tgtEl>
                                          <p:spTgt spid="21523"/>
                                        </p:tgtEl>
                                        <p:attrNameLst>
                                          <p:attrName>ppt_x</p:attrName>
                                        </p:attrNameLst>
                                      </p:cBhvr>
                                      <p:tavLst>
                                        <p:tav tm="0">
                                          <p:val>
                                            <p:strVal val="ppt_x"/>
                                          </p:val>
                                        </p:tav>
                                        <p:tav tm="100000">
                                          <p:val>
                                            <p:strVal val="0-ppt_w/2"/>
                                          </p:val>
                                        </p:tav>
                                      </p:tavLst>
                                    </p:anim>
                                    <p:anim calcmode="lin" valueType="num">
                                      <p:cBhvr additive="base">
                                        <p:cTn id="237" dur="500"/>
                                        <p:tgtEl>
                                          <p:spTgt spid="21523"/>
                                        </p:tgtEl>
                                        <p:attrNameLst>
                                          <p:attrName>ppt_y</p:attrName>
                                        </p:attrNameLst>
                                      </p:cBhvr>
                                      <p:tavLst>
                                        <p:tav tm="0">
                                          <p:val>
                                            <p:strVal val="ppt_y"/>
                                          </p:val>
                                        </p:tav>
                                        <p:tav tm="100000">
                                          <p:val>
                                            <p:strVal val="ppt_y"/>
                                          </p:val>
                                        </p:tav>
                                      </p:tavLst>
                                    </p:anim>
                                    <p:set>
                                      <p:cBhvr>
                                        <p:cTn id="238" dur="1" fill="hold">
                                          <p:stCondLst>
                                            <p:cond delay="499"/>
                                          </p:stCondLst>
                                        </p:cTn>
                                        <p:tgtEl>
                                          <p:spTgt spid="21523"/>
                                        </p:tgtEl>
                                        <p:attrNameLst>
                                          <p:attrName>style.visibility</p:attrName>
                                        </p:attrNameLst>
                                      </p:cBhvr>
                                      <p:to>
                                        <p:strVal val="hidden"/>
                                      </p:to>
                                    </p:set>
                                  </p:childTnLst>
                                </p:cTn>
                              </p:par>
                              <p:par>
                                <p:cTn id="239" presetID="2" presetClass="exit" presetSubtype="8" fill="hold" nodeType="withEffect">
                                  <p:stCondLst>
                                    <p:cond delay="0"/>
                                  </p:stCondLst>
                                  <p:childTnLst>
                                    <p:anim calcmode="lin" valueType="num">
                                      <p:cBhvr additive="base">
                                        <p:cTn id="240" dur="500"/>
                                        <p:tgtEl>
                                          <p:spTgt spid="21524"/>
                                        </p:tgtEl>
                                        <p:attrNameLst>
                                          <p:attrName>ppt_x</p:attrName>
                                        </p:attrNameLst>
                                      </p:cBhvr>
                                      <p:tavLst>
                                        <p:tav tm="0">
                                          <p:val>
                                            <p:strVal val="ppt_x"/>
                                          </p:val>
                                        </p:tav>
                                        <p:tav tm="100000">
                                          <p:val>
                                            <p:strVal val="0-ppt_w/2"/>
                                          </p:val>
                                        </p:tav>
                                      </p:tavLst>
                                    </p:anim>
                                    <p:anim calcmode="lin" valueType="num">
                                      <p:cBhvr additive="base">
                                        <p:cTn id="241" dur="500"/>
                                        <p:tgtEl>
                                          <p:spTgt spid="21524"/>
                                        </p:tgtEl>
                                        <p:attrNameLst>
                                          <p:attrName>ppt_y</p:attrName>
                                        </p:attrNameLst>
                                      </p:cBhvr>
                                      <p:tavLst>
                                        <p:tav tm="0">
                                          <p:val>
                                            <p:strVal val="ppt_y"/>
                                          </p:val>
                                        </p:tav>
                                        <p:tav tm="100000">
                                          <p:val>
                                            <p:strVal val="ppt_y"/>
                                          </p:val>
                                        </p:tav>
                                      </p:tavLst>
                                    </p:anim>
                                    <p:set>
                                      <p:cBhvr>
                                        <p:cTn id="242" dur="1" fill="hold">
                                          <p:stCondLst>
                                            <p:cond delay="499"/>
                                          </p:stCondLst>
                                        </p:cTn>
                                        <p:tgtEl>
                                          <p:spTgt spid="21524"/>
                                        </p:tgtEl>
                                        <p:attrNameLst>
                                          <p:attrName>style.visibility</p:attrName>
                                        </p:attrNameLst>
                                      </p:cBhvr>
                                      <p:to>
                                        <p:strVal val="hidden"/>
                                      </p:to>
                                    </p:set>
                                  </p:childTnLst>
                                </p:cTn>
                              </p:par>
                              <p:par>
                                <p:cTn id="243" presetID="2" presetClass="exit" presetSubtype="8" fill="hold" nodeType="withEffect">
                                  <p:stCondLst>
                                    <p:cond delay="0"/>
                                  </p:stCondLst>
                                  <p:childTnLst>
                                    <p:anim calcmode="lin" valueType="num">
                                      <p:cBhvr additive="base">
                                        <p:cTn id="244" dur="500"/>
                                        <p:tgtEl>
                                          <p:spTgt spid="21538"/>
                                        </p:tgtEl>
                                        <p:attrNameLst>
                                          <p:attrName>ppt_x</p:attrName>
                                        </p:attrNameLst>
                                      </p:cBhvr>
                                      <p:tavLst>
                                        <p:tav tm="0">
                                          <p:val>
                                            <p:strVal val="ppt_x"/>
                                          </p:val>
                                        </p:tav>
                                        <p:tav tm="100000">
                                          <p:val>
                                            <p:strVal val="0-ppt_w/2"/>
                                          </p:val>
                                        </p:tav>
                                      </p:tavLst>
                                    </p:anim>
                                    <p:anim calcmode="lin" valueType="num">
                                      <p:cBhvr additive="base">
                                        <p:cTn id="245" dur="500"/>
                                        <p:tgtEl>
                                          <p:spTgt spid="21538"/>
                                        </p:tgtEl>
                                        <p:attrNameLst>
                                          <p:attrName>ppt_y</p:attrName>
                                        </p:attrNameLst>
                                      </p:cBhvr>
                                      <p:tavLst>
                                        <p:tav tm="0">
                                          <p:val>
                                            <p:strVal val="ppt_y"/>
                                          </p:val>
                                        </p:tav>
                                        <p:tav tm="100000">
                                          <p:val>
                                            <p:strVal val="ppt_y"/>
                                          </p:val>
                                        </p:tav>
                                      </p:tavLst>
                                    </p:anim>
                                    <p:set>
                                      <p:cBhvr>
                                        <p:cTn id="246" dur="1" fill="hold">
                                          <p:stCondLst>
                                            <p:cond delay="499"/>
                                          </p:stCondLst>
                                        </p:cTn>
                                        <p:tgtEl>
                                          <p:spTgt spid="21538"/>
                                        </p:tgtEl>
                                        <p:attrNameLst>
                                          <p:attrName>style.visibility</p:attrName>
                                        </p:attrNameLst>
                                      </p:cBhvr>
                                      <p:to>
                                        <p:strVal val="hidden"/>
                                      </p:to>
                                    </p:set>
                                  </p:childTnLst>
                                </p:cTn>
                              </p:par>
                              <p:par>
                                <p:cTn id="247" presetID="2" presetClass="exit" presetSubtype="8" fill="hold" nodeType="withEffect">
                                  <p:stCondLst>
                                    <p:cond delay="0"/>
                                  </p:stCondLst>
                                  <p:childTnLst>
                                    <p:anim calcmode="lin" valueType="num">
                                      <p:cBhvr additive="base">
                                        <p:cTn id="248" dur="500"/>
                                        <p:tgtEl>
                                          <p:spTgt spid="21539"/>
                                        </p:tgtEl>
                                        <p:attrNameLst>
                                          <p:attrName>ppt_x</p:attrName>
                                        </p:attrNameLst>
                                      </p:cBhvr>
                                      <p:tavLst>
                                        <p:tav tm="0">
                                          <p:val>
                                            <p:strVal val="ppt_x"/>
                                          </p:val>
                                        </p:tav>
                                        <p:tav tm="100000">
                                          <p:val>
                                            <p:strVal val="0-ppt_w/2"/>
                                          </p:val>
                                        </p:tav>
                                      </p:tavLst>
                                    </p:anim>
                                    <p:anim calcmode="lin" valueType="num">
                                      <p:cBhvr additive="base">
                                        <p:cTn id="249" dur="500"/>
                                        <p:tgtEl>
                                          <p:spTgt spid="21539"/>
                                        </p:tgtEl>
                                        <p:attrNameLst>
                                          <p:attrName>ppt_y</p:attrName>
                                        </p:attrNameLst>
                                      </p:cBhvr>
                                      <p:tavLst>
                                        <p:tav tm="0">
                                          <p:val>
                                            <p:strVal val="ppt_y"/>
                                          </p:val>
                                        </p:tav>
                                        <p:tav tm="100000">
                                          <p:val>
                                            <p:strVal val="ppt_y"/>
                                          </p:val>
                                        </p:tav>
                                      </p:tavLst>
                                    </p:anim>
                                    <p:set>
                                      <p:cBhvr>
                                        <p:cTn id="250" dur="1" fill="hold">
                                          <p:stCondLst>
                                            <p:cond delay="499"/>
                                          </p:stCondLst>
                                        </p:cTn>
                                        <p:tgtEl>
                                          <p:spTgt spid="21539"/>
                                        </p:tgtEl>
                                        <p:attrNameLst>
                                          <p:attrName>style.visibility</p:attrName>
                                        </p:attrNameLst>
                                      </p:cBhvr>
                                      <p:to>
                                        <p:strVal val="hidden"/>
                                      </p:to>
                                    </p:set>
                                  </p:childTnLst>
                                </p:cTn>
                              </p:par>
                              <p:par>
                                <p:cTn id="251" presetID="2" presetClass="exit" presetSubtype="8" fill="hold" nodeType="withEffect">
                                  <p:stCondLst>
                                    <p:cond delay="0"/>
                                  </p:stCondLst>
                                  <p:childTnLst>
                                    <p:anim calcmode="lin" valueType="num">
                                      <p:cBhvr additive="base">
                                        <p:cTn id="252" dur="500"/>
                                        <p:tgtEl>
                                          <p:spTgt spid="21547"/>
                                        </p:tgtEl>
                                        <p:attrNameLst>
                                          <p:attrName>ppt_x</p:attrName>
                                        </p:attrNameLst>
                                      </p:cBhvr>
                                      <p:tavLst>
                                        <p:tav tm="0">
                                          <p:val>
                                            <p:strVal val="ppt_x"/>
                                          </p:val>
                                        </p:tav>
                                        <p:tav tm="100000">
                                          <p:val>
                                            <p:strVal val="0-ppt_w/2"/>
                                          </p:val>
                                        </p:tav>
                                      </p:tavLst>
                                    </p:anim>
                                    <p:anim calcmode="lin" valueType="num">
                                      <p:cBhvr additive="base">
                                        <p:cTn id="253" dur="500"/>
                                        <p:tgtEl>
                                          <p:spTgt spid="21547"/>
                                        </p:tgtEl>
                                        <p:attrNameLst>
                                          <p:attrName>ppt_y</p:attrName>
                                        </p:attrNameLst>
                                      </p:cBhvr>
                                      <p:tavLst>
                                        <p:tav tm="0">
                                          <p:val>
                                            <p:strVal val="ppt_y"/>
                                          </p:val>
                                        </p:tav>
                                        <p:tav tm="100000">
                                          <p:val>
                                            <p:strVal val="ppt_y"/>
                                          </p:val>
                                        </p:tav>
                                      </p:tavLst>
                                    </p:anim>
                                    <p:set>
                                      <p:cBhvr>
                                        <p:cTn id="254" dur="1" fill="hold">
                                          <p:stCondLst>
                                            <p:cond delay="499"/>
                                          </p:stCondLst>
                                        </p:cTn>
                                        <p:tgtEl>
                                          <p:spTgt spid="21547"/>
                                        </p:tgtEl>
                                        <p:attrNameLst>
                                          <p:attrName>style.visibility</p:attrName>
                                        </p:attrNameLst>
                                      </p:cBhvr>
                                      <p:to>
                                        <p:strVal val="hidden"/>
                                      </p:to>
                                    </p:set>
                                  </p:childTnLst>
                                </p:cTn>
                              </p:par>
                              <p:par>
                                <p:cTn id="255" presetID="2" presetClass="exit" presetSubtype="8" fill="hold" nodeType="withEffect">
                                  <p:stCondLst>
                                    <p:cond delay="0"/>
                                  </p:stCondLst>
                                  <p:childTnLst>
                                    <p:anim calcmode="lin" valueType="num">
                                      <p:cBhvr additive="base">
                                        <p:cTn id="256" dur="500"/>
                                        <p:tgtEl>
                                          <p:spTgt spid="21557"/>
                                        </p:tgtEl>
                                        <p:attrNameLst>
                                          <p:attrName>ppt_x</p:attrName>
                                        </p:attrNameLst>
                                      </p:cBhvr>
                                      <p:tavLst>
                                        <p:tav tm="0">
                                          <p:val>
                                            <p:strVal val="ppt_x"/>
                                          </p:val>
                                        </p:tav>
                                        <p:tav tm="100000">
                                          <p:val>
                                            <p:strVal val="0-ppt_w/2"/>
                                          </p:val>
                                        </p:tav>
                                      </p:tavLst>
                                    </p:anim>
                                    <p:anim calcmode="lin" valueType="num">
                                      <p:cBhvr additive="base">
                                        <p:cTn id="257" dur="500"/>
                                        <p:tgtEl>
                                          <p:spTgt spid="21557"/>
                                        </p:tgtEl>
                                        <p:attrNameLst>
                                          <p:attrName>ppt_y</p:attrName>
                                        </p:attrNameLst>
                                      </p:cBhvr>
                                      <p:tavLst>
                                        <p:tav tm="0">
                                          <p:val>
                                            <p:strVal val="ppt_y"/>
                                          </p:val>
                                        </p:tav>
                                        <p:tav tm="100000">
                                          <p:val>
                                            <p:strVal val="ppt_y"/>
                                          </p:val>
                                        </p:tav>
                                      </p:tavLst>
                                    </p:anim>
                                    <p:set>
                                      <p:cBhvr>
                                        <p:cTn id="258" dur="1" fill="hold">
                                          <p:stCondLst>
                                            <p:cond delay="499"/>
                                          </p:stCondLst>
                                        </p:cTn>
                                        <p:tgtEl>
                                          <p:spTgt spid="21557"/>
                                        </p:tgtEl>
                                        <p:attrNameLst>
                                          <p:attrName>style.visibility</p:attrName>
                                        </p:attrNameLst>
                                      </p:cBhvr>
                                      <p:to>
                                        <p:strVal val="hidden"/>
                                      </p:to>
                                    </p:set>
                                  </p:childTnLst>
                                </p:cTn>
                              </p:par>
                              <p:par>
                                <p:cTn id="259" presetID="2" presetClass="exit" presetSubtype="8" fill="hold" nodeType="withEffect">
                                  <p:stCondLst>
                                    <p:cond delay="0"/>
                                  </p:stCondLst>
                                  <p:childTnLst>
                                    <p:anim calcmode="lin" valueType="num">
                                      <p:cBhvr additive="base">
                                        <p:cTn id="260" dur="500"/>
                                        <p:tgtEl>
                                          <p:spTgt spid="21558"/>
                                        </p:tgtEl>
                                        <p:attrNameLst>
                                          <p:attrName>ppt_x</p:attrName>
                                        </p:attrNameLst>
                                      </p:cBhvr>
                                      <p:tavLst>
                                        <p:tav tm="0">
                                          <p:val>
                                            <p:strVal val="ppt_x"/>
                                          </p:val>
                                        </p:tav>
                                        <p:tav tm="100000">
                                          <p:val>
                                            <p:strVal val="0-ppt_w/2"/>
                                          </p:val>
                                        </p:tav>
                                      </p:tavLst>
                                    </p:anim>
                                    <p:anim calcmode="lin" valueType="num">
                                      <p:cBhvr additive="base">
                                        <p:cTn id="261" dur="500"/>
                                        <p:tgtEl>
                                          <p:spTgt spid="21558"/>
                                        </p:tgtEl>
                                        <p:attrNameLst>
                                          <p:attrName>ppt_y</p:attrName>
                                        </p:attrNameLst>
                                      </p:cBhvr>
                                      <p:tavLst>
                                        <p:tav tm="0">
                                          <p:val>
                                            <p:strVal val="ppt_y"/>
                                          </p:val>
                                        </p:tav>
                                        <p:tav tm="100000">
                                          <p:val>
                                            <p:strVal val="ppt_y"/>
                                          </p:val>
                                        </p:tav>
                                      </p:tavLst>
                                    </p:anim>
                                    <p:set>
                                      <p:cBhvr>
                                        <p:cTn id="262" dur="1" fill="hold">
                                          <p:stCondLst>
                                            <p:cond delay="499"/>
                                          </p:stCondLst>
                                        </p:cTn>
                                        <p:tgtEl>
                                          <p:spTgt spid="21558"/>
                                        </p:tgtEl>
                                        <p:attrNameLst>
                                          <p:attrName>style.visibility</p:attrName>
                                        </p:attrNameLst>
                                      </p:cBhvr>
                                      <p:to>
                                        <p:strVal val="hidden"/>
                                      </p:to>
                                    </p:set>
                                  </p:childTnLst>
                                </p:cTn>
                              </p:par>
                              <p:par>
                                <p:cTn id="263" presetID="2" presetClass="exit" presetSubtype="8" fill="hold" nodeType="withEffect">
                                  <p:stCondLst>
                                    <p:cond delay="0"/>
                                  </p:stCondLst>
                                  <p:childTnLst>
                                    <p:anim calcmode="lin" valueType="num">
                                      <p:cBhvr additive="base">
                                        <p:cTn id="264" dur="500"/>
                                        <p:tgtEl>
                                          <p:spTgt spid="21561"/>
                                        </p:tgtEl>
                                        <p:attrNameLst>
                                          <p:attrName>ppt_x</p:attrName>
                                        </p:attrNameLst>
                                      </p:cBhvr>
                                      <p:tavLst>
                                        <p:tav tm="0">
                                          <p:val>
                                            <p:strVal val="ppt_x"/>
                                          </p:val>
                                        </p:tav>
                                        <p:tav tm="100000">
                                          <p:val>
                                            <p:strVal val="0-ppt_w/2"/>
                                          </p:val>
                                        </p:tav>
                                      </p:tavLst>
                                    </p:anim>
                                    <p:anim calcmode="lin" valueType="num">
                                      <p:cBhvr additive="base">
                                        <p:cTn id="265" dur="500"/>
                                        <p:tgtEl>
                                          <p:spTgt spid="21561"/>
                                        </p:tgtEl>
                                        <p:attrNameLst>
                                          <p:attrName>ppt_y</p:attrName>
                                        </p:attrNameLst>
                                      </p:cBhvr>
                                      <p:tavLst>
                                        <p:tav tm="0">
                                          <p:val>
                                            <p:strVal val="ppt_y"/>
                                          </p:val>
                                        </p:tav>
                                        <p:tav tm="100000">
                                          <p:val>
                                            <p:strVal val="ppt_y"/>
                                          </p:val>
                                        </p:tav>
                                      </p:tavLst>
                                    </p:anim>
                                    <p:set>
                                      <p:cBhvr>
                                        <p:cTn id="266" dur="1" fill="hold">
                                          <p:stCondLst>
                                            <p:cond delay="499"/>
                                          </p:stCondLst>
                                        </p:cTn>
                                        <p:tgtEl>
                                          <p:spTgt spid="21561"/>
                                        </p:tgtEl>
                                        <p:attrNameLst>
                                          <p:attrName>style.visibility</p:attrName>
                                        </p:attrNameLst>
                                      </p:cBhvr>
                                      <p:to>
                                        <p:strVal val="hidden"/>
                                      </p:to>
                                    </p:set>
                                  </p:childTnLst>
                                </p:cTn>
                              </p:par>
                              <p:par>
                                <p:cTn id="267" presetID="2" presetClass="exit" presetSubtype="8" fill="hold" nodeType="withEffect">
                                  <p:stCondLst>
                                    <p:cond delay="0"/>
                                  </p:stCondLst>
                                  <p:childTnLst>
                                    <p:anim calcmode="lin" valueType="num">
                                      <p:cBhvr additive="base">
                                        <p:cTn id="268" dur="500"/>
                                        <p:tgtEl>
                                          <p:spTgt spid="21565"/>
                                        </p:tgtEl>
                                        <p:attrNameLst>
                                          <p:attrName>ppt_x</p:attrName>
                                        </p:attrNameLst>
                                      </p:cBhvr>
                                      <p:tavLst>
                                        <p:tav tm="0">
                                          <p:val>
                                            <p:strVal val="ppt_x"/>
                                          </p:val>
                                        </p:tav>
                                        <p:tav tm="100000">
                                          <p:val>
                                            <p:strVal val="0-ppt_w/2"/>
                                          </p:val>
                                        </p:tav>
                                      </p:tavLst>
                                    </p:anim>
                                    <p:anim calcmode="lin" valueType="num">
                                      <p:cBhvr additive="base">
                                        <p:cTn id="269" dur="500"/>
                                        <p:tgtEl>
                                          <p:spTgt spid="21565"/>
                                        </p:tgtEl>
                                        <p:attrNameLst>
                                          <p:attrName>ppt_y</p:attrName>
                                        </p:attrNameLst>
                                      </p:cBhvr>
                                      <p:tavLst>
                                        <p:tav tm="0">
                                          <p:val>
                                            <p:strVal val="ppt_y"/>
                                          </p:val>
                                        </p:tav>
                                        <p:tav tm="100000">
                                          <p:val>
                                            <p:strVal val="ppt_y"/>
                                          </p:val>
                                        </p:tav>
                                      </p:tavLst>
                                    </p:anim>
                                    <p:set>
                                      <p:cBhvr>
                                        <p:cTn id="270" dur="1" fill="hold">
                                          <p:stCondLst>
                                            <p:cond delay="499"/>
                                          </p:stCondLst>
                                        </p:cTn>
                                        <p:tgtEl>
                                          <p:spTgt spid="21565"/>
                                        </p:tgtEl>
                                        <p:attrNameLst>
                                          <p:attrName>style.visibility</p:attrName>
                                        </p:attrNameLst>
                                      </p:cBhvr>
                                      <p:to>
                                        <p:strVal val="hidden"/>
                                      </p:to>
                                    </p:set>
                                  </p:childTnLst>
                                </p:cTn>
                              </p:par>
                              <p:par>
                                <p:cTn id="271" presetID="2" presetClass="exit" presetSubtype="8" fill="hold" nodeType="withEffect">
                                  <p:stCondLst>
                                    <p:cond delay="0"/>
                                  </p:stCondLst>
                                  <p:childTnLst>
                                    <p:anim calcmode="lin" valueType="num">
                                      <p:cBhvr additive="base">
                                        <p:cTn id="272" dur="500"/>
                                        <p:tgtEl>
                                          <p:spTgt spid="21568"/>
                                        </p:tgtEl>
                                        <p:attrNameLst>
                                          <p:attrName>ppt_x</p:attrName>
                                        </p:attrNameLst>
                                      </p:cBhvr>
                                      <p:tavLst>
                                        <p:tav tm="0">
                                          <p:val>
                                            <p:strVal val="ppt_x"/>
                                          </p:val>
                                        </p:tav>
                                        <p:tav tm="100000">
                                          <p:val>
                                            <p:strVal val="0-ppt_w/2"/>
                                          </p:val>
                                        </p:tav>
                                      </p:tavLst>
                                    </p:anim>
                                    <p:anim calcmode="lin" valueType="num">
                                      <p:cBhvr additive="base">
                                        <p:cTn id="273" dur="500"/>
                                        <p:tgtEl>
                                          <p:spTgt spid="21568"/>
                                        </p:tgtEl>
                                        <p:attrNameLst>
                                          <p:attrName>ppt_y</p:attrName>
                                        </p:attrNameLst>
                                      </p:cBhvr>
                                      <p:tavLst>
                                        <p:tav tm="0">
                                          <p:val>
                                            <p:strVal val="ppt_y"/>
                                          </p:val>
                                        </p:tav>
                                        <p:tav tm="100000">
                                          <p:val>
                                            <p:strVal val="ppt_y"/>
                                          </p:val>
                                        </p:tav>
                                      </p:tavLst>
                                    </p:anim>
                                    <p:set>
                                      <p:cBhvr>
                                        <p:cTn id="274" dur="1" fill="hold">
                                          <p:stCondLst>
                                            <p:cond delay="499"/>
                                          </p:stCondLst>
                                        </p:cTn>
                                        <p:tgtEl>
                                          <p:spTgt spid="21568"/>
                                        </p:tgtEl>
                                        <p:attrNameLst>
                                          <p:attrName>style.visibility</p:attrName>
                                        </p:attrNameLst>
                                      </p:cBhvr>
                                      <p:to>
                                        <p:strVal val="hidden"/>
                                      </p:to>
                                    </p:set>
                                  </p:childTnLst>
                                </p:cTn>
                              </p:par>
                              <p:par>
                                <p:cTn id="275" presetID="2" presetClass="exit" presetSubtype="8" fill="hold" nodeType="withEffect">
                                  <p:stCondLst>
                                    <p:cond delay="0"/>
                                  </p:stCondLst>
                                  <p:childTnLst>
                                    <p:anim calcmode="lin" valueType="num">
                                      <p:cBhvr additive="base">
                                        <p:cTn id="276" dur="500"/>
                                        <p:tgtEl>
                                          <p:spTgt spid="21584"/>
                                        </p:tgtEl>
                                        <p:attrNameLst>
                                          <p:attrName>ppt_x</p:attrName>
                                        </p:attrNameLst>
                                      </p:cBhvr>
                                      <p:tavLst>
                                        <p:tav tm="0">
                                          <p:val>
                                            <p:strVal val="ppt_x"/>
                                          </p:val>
                                        </p:tav>
                                        <p:tav tm="100000">
                                          <p:val>
                                            <p:strVal val="0-ppt_w/2"/>
                                          </p:val>
                                        </p:tav>
                                      </p:tavLst>
                                    </p:anim>
                                    <p:anim calcmode="lin" valueType="num">
                                      <p:cBhvr additive="base">
                                        <p:cTn id="277" dur="500"/>
                                        <p:tgtEl>
                                          <p:spTgt spid="21584"/>
                                        </p:tgtEl>
                                        <p:attrNameLst>
                                          <p:attrName>ppt_y</p:attrName>
                                        </p:attrNameLst>
                                      </p:cBhvr>
                                      <p:tavLst>
                                        <p:tav tm="0">
                                          <p:val>
                                            <p:strVal val="ppt_y"/>
                                          </p:val>
                                        </p:tav>
                                        <p:tav tm="100000">
                                          <p:val>
                                            <p:strVal val="ppt_y"/>
                                          </p:val>
                                        </p:tav>
                                      </p:tavLst>
                                    </p:anim>
                                    <p:set>
                                      <p:cBhvr>
                                        <p:cTn id="278" dur="1" fill="hold">
                                          <p:stCondLst>
                                            <p:cond delay="499"/>
                                          </p:stCondLst>
                                        </p:cTn>
                                        <p:tgtEl>
                                          <p:spTgt spid="21584"/>
                                        </p:tgtEl>
                                        <p:attrNameLst>
                                          <p:attrName>style.visibility</p:attrName>
                                        </p:attrNameLst>
                                      </p:cBhvr>
                                      <p:to>
                                        <p:strVal val="hidden"/>
                                      </p:to>
                                    </p:set>
                                  </p:childTnLst>
                                </p:cTn>
                              </p:par>
                              <p:par>
                                <p:cTn id="279" presetID="2" presetClass="exit" presetSubtype="8" fill="hold" nodeType="withEffect">
                                  <p:stCondLst>
                                    <p:cond delay="0"/>
                                  </p:stCondLst>
                                  <p:childTnLst>
                                    <p:anim calcmode="lin" valueType="num">
                                      <p:cBhvr additive="base">
                                        <p:cTn id="280" dur="500"/>
                                        <p:tgtEl>
                                          <p:spTgt spid="21606"/>
                                        </p:tgtEl>
                                        <p:attrNameLst>
                                          <p:attrName>ppt_x</p:attrName>
                                        </p:attrNameLst>
                                      </p:cBhvr>
                                      <p:tavLst>
                                        <p:tav tm="0">
                                          <p:val>
                                            <p:strVal val="ppt_x"/>
                                          </p:val>
                                        </p:tav>
                                        <p:tav tm="100000">
                                          <p:val>
                                            <p:strVal val="0-ppt_w/2"/>
                                          </p:val>
                                        </p:tav>
                                      </p:tavLst>
                                    </p:anim>
                                    <p:anim calcmode="lin" valueType="num">
                                      <p:cBhvr additive="base">
                                        <p:cTn id="281" dur="500"/>
                                        <p:tgtEl>
                                          <p:spTgt spid="21606"/>
                                        </p:tgtEl>
                                        <p:attrNameLst>
                                          <p:attrName>ppt_y</p:attrName>
                                        </p:attrNameLst>
                                      </p:cBhvr>
                                      <p:tavLst>
                                        <p:tav tm="0">
                                          <p:val>
                                            <p:strVal val="ppt_y"/>
                                          </p:val>
                                        </p:tav>
                                        <p:tav tm="100000">
                                          <p:val>
                                            <p:strVal val="ppt_y"/>
                                          </p:val>
                                        </p:tav>
                                      </p:tavLst>
                                    </p:anim>
                                    <p:set>
                                      <p:cBhvr>
                                        <p:cTn id="282" dur="1" fill="hold">
                                          <p:stCondLst>
                                            <p:cond delay="499"/>
                                          </p:stCondLst>
                                        </p:cTn>
                                        <p:tgtEl>
                                          <p:spTgt spid="21606"/>
                                        </p:tgtEl>
                                        <p:attrNameLst>
                                          <p:attrName>style.visibility</p:attrName>
                                        </p:attrNameLst>
                                      </p:cBhvr>
                                      <p:to>
                                        <p:strVal val="hidden"/>
                                      </p:to>
                                    </p:set>
                                  </p:childTnLst>
                                </p:cTn>
                              </p:par>
                              <p:par>
                                <p:cTn id="283" presetID="2" presetClass="exit" presetSubtype="8" fill="hold" nodeType="withEffect">
                                  <p:stCondLst>
                                    <p:cond delay="0"/>
                                  </p:stCondLst>
                                  <p:childTnLst>
                                    <p:anim calcmode="lin" valueType="num">
                                      <p:cBhvr additive="base">
                                        <p:cTn id="284" dur="500"/>
                                        <p:tgtEl>
                                          <p:spTgt spid="21616"/>
                                        </p:tgtEl>
                                        <p:attrNameLst>
                                          <p:attrName>ppt_x</p:attrName>
                                        </p:attrNameLst>
                                      </p:cBhvr>
                                      <p:tavLst>
                                        <p:tav tm="0">
                                          <p:val>
                                            <p:strVal val="ppt_x"/>
                                          </p:val>
                                        </p:tav>
                                        <p:tav tm="100000">
                                          <p:val>
                                            <p:strVal val="0-ppt_w/2"/>
                                          </p:val>
                                        </p:tav>
                                      </p:tavLst>
                                    </p:anim>
                                    <p:anim calcmode="lin" valueType="num">
                                      <p:cBhvr additive="base">
                                        <p:cTn id="285" dur="500"/>
                                        <p:tgtEl>
                                          <p:spTgt spid="21616"/>
                                        </p:tgtEl>
                                        <p:attrNameLst>
                                          <p:attrName>ppt_y</p:attrName>
                                        </p:attrNameLst>
                                      </p:cBhvr>
                                      <p:tavLst>
                                        <p:tav tm="0">
                                          <p:val>
                                            <p:strVal val="ppt_y"/>
                                          </p:val>
                                        </p:tav>
                                        <p:tav tm="100000">
                                          <p:val>
                                            <p:strVal val="ppt_y"/>
                                          </p:val>
                                        </p:tav>
                                      </p:tavLst>
                                    </p:anim>
                                    <p:set>
                                      <p:cBhvr>
                                        <p:cTn id="286" dur="1" fill="hold">
                                          <p:stCondLst>
                                            <p:cond delay="499"/>
                                          </p:stCondLst>
                                        </p:cTn>
                                        <p:tgtEl>
                                          <p:spTgt spid="21616"/>
                                        </p:tgtEl>
                                        <p:attrNameLst>
                                          <p:attrName>style.visibility</p:attrName>
                                        </p:attrNameLst>
                                      </p:cBhvr>
                                      <p:to>
                                        <p:strVal val="hidden"/>
                                      </p:to>
                                    </p:set>
                                  </p:childTnLst>
                                </p:cTn>
                              </p:par>
                              <p:par>
                                <p:cTn id="287" presetID="2" presetClass="exit" presetSubtype="8" fill="hold" nodeType="withEffect">
                                  <p:stCondLst>
                                    <p:cond delay="0"/>
                                  </p:stCondLst>
                                  <p:childTnLst>
                                    <p:anim calcmode="lin" valueType="num">
                                      <p:cBhvr additive="base">
                                        <p:cTn id="288" dur="500"/>
                                        <p:tgtEl>
                                          <p:spTgt spid="21634"/>
                                        </p:tgtEl>
                                        <p:attrNameLst>
                                          <p:attrName>ppt_x</p:attrName>
                                        </p:attrNameLst>
                                      </p:cBhvr>
                                      <p:tavLst>
                                        <p:tav tm="0">
                                          <p:val>
                                            <p:strVal val="ppt_x"/>
                                          </p:val>
                                        </p:tav>
                                        <p:tav tm="100000">
                                          <p:val>
                                            <p:strVal val="0-ppt_w/2"/>
                                          </p:val>
                                        </p:tav>
                                      </p:tavLst>
                                    </p:anim>
                                    <p:anim calcmode="lin" valueType="num">
                                      <p:cBhvr additive="base">
                                        <p:cTn id="289" dur="500"/>
                                        <p:tgtEl>
                                          <p:spTgt spid="21634"/>
                                        </p:tgtEl>
                                        <p:attrNameLst>
                                          <p:attrName>ppt_y</p:attrName>
                                        </p:attrNameLst>
                                      </p:cBhvr>
                                      <p:tavLst>
                                        <p:tav tm="0">
                                          <p:val>
                                            <p:strVal val="ppt_y"/>
                                          </p:val>
                                        </p:tav>
                                        <p:tav tm="100000">
                                          <p:val>
                                            <p:strVal val="ppt_y"/>
                                          </p:val>
                                        </p:tav>
                                      </p:tavLst>
                                    </p:anim>
                                    <p:set>
                                      <p:cBhvr>
                                        <p:cTn id="290" dur="1" fill="hold">
                                          <p:stCondLst>
                                            <p:cond delay="499"/>
                                          </p:stCondLst>
                                        </p:cTn>
                                        <p:tgtEl>
                                          <p:spTgt spid="21634"/>
                                        </p:tgtEl>
                                        <p:attrNameLst>
                                          <p:attrName>style.visibility</p:attrName>
                                        </p:attrNameLst>
                                      </p:cBhvr>
                                      <p:to>
                                        <p:strVal val="hidden"/>
                                      </p:to>
                                    </p:set>
                                  </p:childTnLst>
                                </p:cTn>
                              </p:par>
                              <p:par>
                                <p:cTn id="291" presetID="2" presetClass="exit" presetSubtype="8" fill="hold" nodeType="withEffect">
                                  <p:stCondLst>
                                    <p:cond delay="0"/>
                                  </p:stCondLst>
                                  <p:childTnLst>
                                    <p:anim calcmode="lin" valueType="num">
                                      <p:cBhvr additive="base">
                                        <p:cTn id="292" dur="500"/>
                                        <p:tgtEl>
                                          <p:spTgt spid="21689"/>
                                        </p:tgtEl>
                                        <p:attrNameLst>
                                          <p:attrName>ppt_x</p:attrName>
                                        </p:attrNameLst>
                                      </p:cBhvr>
                                      <p:tavLst>
                                        <p:tav tm="0">
                                          <p:val>
                                            <p:strVal val="ppt_x"/>
                                          </p:val>
                                        </p:tav>
                                        <p:tav tm="100000">
                                          <p:val>
                                            <p:strVal val="0-ppt_w/2"/>
                                          </p:val>
                                        </p:tav>
                                      </p:tavLst>
                                    </p:anim>
                                    <p:anim calcmode="lin" valueType="num">
                                      <p:cBhvr additive="base">
                                        <p:cTn id="293" dur="500"/>
                                        <p:tgtEl>
                                          <p:spTgt spid="21689"/>
                                        </p:tgtEl>
                                        <p:attrNameLst>
                                          <p:attrName>ppt_y</p:attrName>
                                        </p:attrNameLst>
                                      </p:cBhvr>
                                      <p:tavLst>
                                        <p:tav tm="0">
                                          <p:val>
                                            <p:strVal val="ppt_y"/>
                                          </p:val>
                                        </p:tav>
                                        <p:tav tm="100000">
                                          <p:val>
                                            <p:strVal val="ppt_y"/>
                                          </p:val>
                                        </p:tav>
                                      </p:tavLst>
                                    </p:anim>
                                    <p:set>
                                      <p:cBhvr>
                                        <p:cTn id="294" dur="1" fill="hold">
                                          <p:stCondLst>
                                            <p:cond delay="499"/>
                                          </p:stCondLst>
                                        </p:cTn>
                                        <p:tgtEl>
                                          <p:spTgt spid="21689"/>
                                        </p:tgtEl>
                                        <p:attrNameLst>
                                          <p:attrName>style.visibility</p:attrName>
                                        </p:attrNameLst>
                                      </p:cBhvr>
                                      <p:to>
                                        <p:strVal val="hidden"/>
                                      </p:to>
                                    </p:set>
                                  </p:childTnLst>
                                </p:cTn>
                              </p:par>
                              <p:par>
                                <p:cTn id="295" presetID="2" presetClass="exit" presetSubtype="8" fill="hold" nodeType="withEffect">
                                  <p:stCondLst>
                                    <p:cond delay="0"/>
                                  </p:stCondLst>
                                  <p:childTnLst>
                                    <p:anim calcmode="lin" valueType="num">
                                      <p:cBhvr additive="base">
                                        <p:cTn id="296" dur="500"/>
                                        <p:tgtEl>
                                          <p:spTgt spid="21691"/>
                                        </p:tgtEl>
                                        <p:attrNameLst>
                                          <p:attrName>ppt_x</p:attrName>
                                        </p:attrNameLst>
                                      </p:cBhvr>
                                      <p:tavLst>
                                        <p:tav tm="0">
                                          <p:val>
                                            <p:strVal val="ppt_x"/>
                                          </p:val>
                                        </p:tav>
                                        <p:tav tm="100000">
                                          <p:val>
                                            <p:strVal val="0-ppt_w/2"/>
                                          </p:val>
                                        </p:tav>
                                      </p:tavLst>
                                    </p:anim>
                                    <p:anim calcmode="lin" valueType="num">
                                      <p:cBhvr additive="base">
                                        <p:cTn id="297" dur="500"/>
                                        <p:tgtEl>
                                          <p:spTgt spid="21691"/>
                                        </p:tgtEl>
                                        <p:attrNameLst>
                                          <p:attrName>ppt_y</p:attrName>
                                        </p:attrNameLst>
                                      </p:cBhvr>
                                      <p:tavLst>
                                        <p:tav tm="0">
                                          <p:val>
                                            <p:strVal val="ppt_y"/>
                                          </p:val>
                                        </p:tav>
                                        <p:tav tm="100000">
                                          <p:val>
                                            <p:strVal val="ppt_y"/>
                                          </p:val>
                                        </p:tav>
                                      </p:tavLst>
                                    </p:anim>
                                    <p:set>
                                      <p:cBhvr>
                                        <p:cTn id="298" dur="1" fill="hold">
                                          <p:stCondLst>
                                            <p:cond delay="499"/>
                                          </p:stCondLst>
                                        </p:cTn>
                                        <p:tgtEl>
                                          <p:spTgt spid="21691"/>
                                        </p:tgtEl>
                                        <p:attrNameLst>
                                          <p:attrName>style.visibility</p:attrName>
                                        </p:attrNameLst>
                                      </p:cBhvr>
                                      <p:to>
                                        <p:strVal val="hidden"/>
                                      </p:to>
                                    </p:set>
                                  </p:childTnLst>
                                </p:cTn>
                              </p:par>
                            </p:childTnLst>
                          </p:cTn>
                        </p:par>
                        <p:par>
                          <p:cTn id="299" fill="hold">
                            <p:stCondLst>
                              <p:cond delay="21500"/>
                            </p:stCondLst>
                            <p:childTnLst>
                              <p:par>
                                <p:cTn id="300" presetID="2" presetClass="exit" presetSubtype="2" fill="hold" nodeType="afterEffect">
                                  <p:stCondLst>
                                    <p:cond delay="0"/>
                                  </p:stCondLst>
                                  <p:childTnLst>
                                    <p:anim calcmode="lin" valueType="num">
                                      <p:cBhvr additive="base">
                                        <p:cTn id="301" dur="500"/>
                                        <p:tgtEl>
                                          <p:spTgt spid="21513"/>
                                        </p:tgtEl>
                                        <p:attrNameLst>
                                          <p:attrName>ppt_x</p:attrName>
                                        </p:attrNameLst>
                                      </p:cBhvr>
                                      <p:tavLst>
                                        <p:tav tm="0">
                                          <p:val>
                                            <p:strVal val="ppt_x"/>
                                          </p:val>
                                        </p:tav>
                                        <p:tav tm="100000">
                                          <p:val>
                                            <p:strVal val="1+ppt_w/2"/>
                                          </p:val>
                                        </p:tav>
                                      </p:tavLst>
                                    </p:anim>
                                    <p:anim calcmode="lin" valueType="num">
                                      <p:cBhvr additive="base">
                                        <p:cTn id="302" dur="500"/>
                                        <p:tgtEl>
                                          <p:spTgt spid="21513"/>
                                        </p:tgtEl>
                                        <p:attrNameLst>
                                          <p:attrName>ppt_y</p:attrName>
                                        </p:attrNameLst>
                                      </p:cBhvr>
                                      <p:tavLst>
                                        <p:tav tm="0">
                                          <p:val>
                                            <p:strVal val="ppt_y"/>
                                          </p:val>
                                        </p:tav>
                                        <p:tav tm="100000">
                                          <p:val>
                                            <p:strVal val="ppt_y"/>
                                          </p:val>
                                        </p:tav>
                                      </p:tavLst>
                                    </p:anim>
                                    <p:set>
                                      <p:cBhvr>
                                        <p:cTn id="303" dur="1" fill="hold">
                                          <p:stCondLst>
                                            <p:cond delay="499"/>
                                          </p:stCondLst>
                                        </p:cTn>
                                        <p:tgtEl>
                                          <p:spTgt spid="21513"/>
                                        </p:tgtEl>
                                        <p:attrNameLst>
                                          <p:attrName>style.visibility</p:attrName>
                                        </p:attrNameLst>
                                      </p:cBhvr>
                                      <p:to>
                                        <p:strVal val="hidden"/>
                                      </p:to>
                                    </p:set>
                                  </p:childTnLst>
                                </p:cTn>
                              </p:par>
                              <p:par>
                                <p:cTn id="304" presetID="2" presetClass="exit" presetSubtype="2" fill="hold" nodeType="withEffect">
                                  <p:stCondLst>
                                    <p:cond delay="0"/>
                                  </p:stCondLst>
                                  <p:childTnLst>
                                    <p:anim calcmode="lin" valueType="num">
                                      <p:cBhvr additive="base">
                                        <p:cTn id="305" dur="500"/>
                                        <p:tgtEl>
                                          <p:spTgt spid="21514"/>
                                        </p:tgtEl>
                                        <p:attrNameLst>
                                          <p:attrName>ppt_x</p:attrName>
                                        </p:attrNameLst>
                                      </p:cBhvr>
                                      <p:tavLst>
                                        <p:tav tm="0">
                                          <p:val>
                                            <p:strVal val="ppt_x"/>
                                          </p:val>
                                        </p:tav>
                                        <p:tav tm="100000">
                                          <p:val>
                                            <p:strVal val="1+ppt_w/2"/>
                                          </p:val>
                                        </p:tav>
                                      </p:tavLst>
                                    </p:anim>
                                    <p:anim calcmode="lin" valueType="num">
                                      <p:cBhvr additive="base">
                                        <p:cTn id="306" dur="500"/>
                                        <p:tgtEl>
                                          <p:spTgt spid="21514"/>
                                        </p:tgtEl>
                                        <p:attrNameLst>
                                          <p:attrName>ppt_y</p:attrName>
                                        </p:attrNameLst>
                                      </p:cBhvr>
                                      <p:tavLst>
                                        <p:tav tm="0">
                                          <p:val>
                                            <p:strVal val="ppt_y"/>
                                          </p:val>
                                        </p:tav>
                                        <p:tav tm="100000">
                                          <p:val>
                                            <p:strVal val="ppt_y"/>
                                          </p:val>
                                        </p:tav>
                                      </p:tavLst>
                                    </p:anim>
                                    <p:set>
                                      <p:cBhvr>
                                        <p:cTn id="307" dur="1" fill="hold">
                                          <p:stCondLst>
                                            <p:cond delay="499"/>
                                          </p:stCondLst>
                                        </p:cTn>
                                        <p:tgtEl>
                                          <p:spTgt spid="21514"/>
                                        </p:tgtEl>
                                        <p:attrNameLst>
                                          <p:attrName>style.visibility</p:attrName>
                                        </p:attrNameLst>
                                      </p:cBhvr>
                                      <p:to>
                                        <p:strVal val="hidden"/>
                                      </p:to>
                                    </p:set>
                                  </p:childTnLst>
                                </p:cTn>
                              </p:par>
                              <p:par>
                                <p:cTn id="308" presetID="2" presetClass="exit" presetSubtype="2" fill="hold" nodeType="withEffect">
                                  <p:stCondLst>
                                    <p:cond delay="0"/>
                                  </p:stCondLst>
                                  <p:childTnLst>
                                    <p:anim calcmode="lin" valueType="num">
                                      <p:cBhvr additive="base">
                                        <p:cTn id="309" dur="500"/>
                                        <p:tgtEl>
                                          <p:spTgt spid="21515"/>
                                        </p:tgtEl>
                                        <p:attrNameLst>
                                          <p:attrName>ppt_x</p:attrName>
                                        </p:attrNameLst>
                                      </p:cBhvr>
                                      <p:tavLst>
                                        <p:tav tm="0">
                                          <p:val>
                                            <p:strVal val="ppt_x"/>
                                          </p:val>
                                        </p:tav>
                                        <p:tav tm="100000">
                                          <p:val>
                                            <p:strVal val="1+ppt_w/2"/>
                                          </p:val>
                                        </p:tav>
                                      </p:tavLst>
                                    </p:anim>
                                    <p:anim calcmode="lin" valueType="num">
                                      <p:cBhvr additive="base">
                                        <p:cTn id="310" dur="500"/>
                                        <p:tgtEl>
                                          <p:spTgt spid="21515"/>
                                        </p:tgtEl>
                                        <p:attrNameLst>
                                          <p:attrName>ppt_y</p:attrName>
                                        </p:attrNameLst>
                                      </p:cBhvr>
                                      <p:tavLst>
                                        <p:tav tm="0">
                                          <p:val>
                                            <p:strVal val="ppt_y"/>
                                          </p:val>
                                        </p:tav>
                                        <p:tav tm="100000">
                                          <p:val>
                                            <p:strVal val="ppt_y"/>
                                          </p:val>
                                        </p:tav>
                                      </p:tavLst>
                                    </p:anim>
                                    <p:set>
                                      <p:cBhvr>
                                        <p:cTn id="311" dur="1" fill="hold">
                                          <p:stCondLst>
                                            <p:cond delay="499"/>
                                          </p:stCondLst>
                                        </p:cTn>
                                        <p:tgtEl>
                                          <p:spTgt spid="21515"/>
                                        </p:tgtEl>
                                        <p:attrNameLst>
                                          <p:attrName>style.visibility</p:attrName>
                                        </p:attrNameLst>
                                      </p:cBhvr>
                                      <p:to>
                                        <p:strVal val="hidden"/>
                                      </p:to>
                                    </p:set>
                                  </p:childTnLst>
                                </p:cTn>
                              </p:par>
                              <p:par>
                                <p:cTn id="312" presetID="2" presetClass="exit" presetSubtype="2" fill="hold" nodeType="withEffect">
                                  <p:stCondLst>
                                    <p:cond delay="0"/>
                                  </p:stCondLst>
                                  <p:childTnLst>
                                    <p:anim calcmode="lin" valueType="num">
                                      <p:cBhvr additive="base">
                                        <p:cTn id="313" dur="500"/>
                                        <p:tgtEl>
                                          <p:spTgt spid="21517"/>
                                        </p:tgtEl>
                                        <p:attrNameLst>
                                          <p:attrName>ppt_x</p:attrName>
                                        </p:attrNameLst>
                                      </p:cBhvr>
                                      <p:tavLst>
                                        <p:tav tm="0">
                                          <p:val>
                                            <p:strVal val="ppt_x"/>
                                          </p:val>
                                        </p:tav>
                                        <p:tav tm="100000">
                                          <p:val>
                                            <p:strVal val="1+ppt_w/2"/>
                                          </p:val>
                                        </p:tav>
                                      </p:tavLst>
                                    </p:anim>
                                    <p:anim calcmode="lin" valueType="num">
                                      <p:cBhvr additive="base">
                                        <p:cTn id="314" dur="500"/>
                                        <p:tgtEl>
                                          <p:spTgt spid="21517"/>
                                        </p:tgtEl>
                                        <p:attrNameLst>
                                          <p:attrName>ppt_y</p:attrName>
                                        </p:attrNameLst>
                                      </p:cBhvr>
                                      <p:tavLst>
                                        <p:tav tm="0">
                                          <p:val>
                                            <p:strVal val="ppt_y"/>
                                          </p:val>
                                        </p:tav>
                                        <p:tav tm="100000">
                                          <p:val>
                                            <p:strVal val="ppt_y"/>
                                          </p:val>
                                        </p:tav>
                                      </p:tavLst>
                                    </p:anim>
                                    <p:set>
                                      <p:cBhvr>
                                        <p:cTn id="315" dur="1" fill="hold">
                                          <p:stCondLst>
                                            <p:cond delay="499"/>
                                          </p:stCondLst>
                                        </p:cTn>
                                        <p:tgtEl>
                                          <p:spTgt spid="21517"/>
                                        </p:tgtEl>
                                        <p:attrNameLst>
                                          <p:attrName>style.visibility</p:attrName>
                                        </p:attrNameLst>
                                      </p:cBhvr>
                                      <p:to>
                                        <p:strVal val="hidden"/>
                                      </p:to>
                                    </p:set>
                                  </p:childTnLst>
                                </p:cTn>
                              </p:par>
                              <p:par>
                                <p:cTn id="316" presetID="2" presetClass="exit" presetSubtype="2" fill="hold" nodeType="withEffect">
                                  <p:stCondLst>
                                    <p:cond delay="0"/>
                                  </p:stCondLst>
                                  <p:childTnLst>
                                    <p:anim calcmode="lin" valueType="num">
                                      <p:cBhvr additive="base">
                                        <p:cTn id="317" dur="500"/>
                                        <p:tgtEl>
                                          <p:spTgt spid="21518"/>
                                        </p:tgtEl>
                                        <p:attrNameLst>
                                          <p:attrName>ppt_x</p:attrName>
                                        </p:attrNameLst>
                                      </p:cBhvr>
                                      <p:tavLst>
                                        <p:tav tm="0">
                                          <p:val>
                                            <p:strVal val="ppt_x"/>
                                          </p:val>
                                        </p:tav>
                                        <p:tav tm="100000">
                                          <p:val>
                                            <p:strVal val="1+ppt_w/2"/>
                                          </p:val>
                                        </p:tav>
                                      </p:tavLst>
                                    </p:anim>
                                    <p:anim calcmode="lin" valueType="num">
                                      <p:cBhvr additive="base">
                                        <p:cTn id="318" dur="500"/>
                                        <p:tgtEl>
                                          <p:spTgt spid="21518"/>
                                        </p:tgtEl>
                                        <p:attrNameLst>
                                          <p:attrName>ppt_y</p:attrName>
                                        </p:attrNameLst>
                                      </p:cBhvr>
                                      <p:tavLst>
                                        <p:tav tm="0">
                                          <p:val>
                                            <p:strVal val="ppt_y"/>
                                          </p:val>
                                        </p:tav>
                                        <p:tav tm="100000">
                                          <p:val>
                                            <p:strVal val="ppt_y"/>
                                          </p:val>
                                        </p:tav>
                                      </p:tavLst>
                                    </p:anim>
                                    <p:set>
                                      <p:cBhvr>
                                        <p:cTn id="319" dur="1" fill="hold">
                                          <p:stCondLst>
                                            <p:cond delay="499"/>
                                          </p:stCondLst>
                                        </p:cTn>
                                        <p:tgtEl>
                                          <p:spTgt spid="21518"/>
                                        </p:tgtEl>
                                        <p:attrNameLst>
                                          <p:attrName>style.visibility</p:attrName>
                                        </p:attrNameLst>
                                      </p:cBhvr>
                                      <p:to>
                                        <p:strVal val="hidden"/>
                                      </p:to>
                                    </p:set>
                                  </p:childTnLst>
                                </p:cTn>
                              </p:par>
                              <p:par>
                                <p:cTn id="320" presetID="2" presetClass="exit" presetSubtype="2" fill="hold" nodeType="withEffect">
                                  <p:stCondLst>
                                    <p:cond delay="0"/>
                                  </p:stCondLst>
                                  <p:childTnLst>
                                    <p:anim calcmode="lin" valueType="num">
                                      <p:cBhvr additive="base">
                                        <p:cTn id="321" dur="500"/>
                                        <p:tgtEl>
                                          <p:spTgt spid="21527"/>
                                        </p:tgtEl>
                                        <p:attrNameLst>
                                          <p:attrName>ppt_x</p:attrName>
                                        </p:attrNameLst>
                                      </p:cBhvr>
                                      <p:tavLst>
                                        <p:tav tm="0">
                                          <p:val>
                                            <p:strVal val="ppt_x"/>
                                          </p:val>
                                        </p:tav>
                                        <p:tav tm="100000">
                                          <p:val>
                                            <p:strVal val="1+ppt_w/2"/>
                                          </p:val>
                                        </p:tav>
                                      </p:tavLst>
                                    </p:anim>
                                    <p:anim calcmode="lin" valueType="num">
                                      <p:cBhvr additive="base">
                                        <p:cTn id="322" dur="500"/>
                                        <p:tgtEl>
                                          <p:spTgt spid="21527"/>
                                        </p:tgtEl>
                                        <p:attrNameLst>
                                          <p:attrName>ppt_y</p:attrName>
                                        </p:attrNameLst>
                                      </p:cBhvr>
                                      <p:tavLst>
                                        <p:tav tm="0">
                                          <p:val>
                                            <p:strVal val="ppt_y"/>
                                          </p:val>
                                        </p:tav>
                                        <p:tav tm="100000">
                                          <p:val>
                                            <p:strVal val="ppt_y"/>
                                          </p:val>
                                        </p:tav>
                                      </p:tavLst>
                                    </p:anim>
                                    <p:set>
                                      <p:cBhvr>
                                        <p:cTn id="323" dur="1" fill="hold">
                                          <p:stCondLst>
                                            <p:cond delay="499"/>
                                          </p:stCondLst>
                                        </p:cTn>
                                        <p:tgtEl>
                                          <p:spTgt spid="21527"/>
                                        </p:tgtEl>
                                        <p:attrNameLst>
                                          <p:attrName>style.visibility</p:attrName>
                                        </p:attrNameLst>
                                      </p:cBhvr>
                                      <p:to>
                                        <p:strVal val="hidden"/>
                                      </p:to>
                                    </p:set>
                                  </p:childTnLst>
                                </p:cTn>
                              </p:par>
                              <p:par>
                                <p:cTn id="324" presetID="2" presetClass="exit" presetSubtype="2" fill="hold" nodeType="withEffect">
                                  <p:stCondLst>
                                    <p:cond delay="0"/>
                                  </p:stCondLst>
                                  <p:childTnLst>
                                    <p:anim calcmode="lin" valueType="num">
                                      <p:cBhvr additive="base">
                                        <p:cTn id="325" dur="500"/>
                                        <p:tgtEl>
                                          <p:spTgt spid="21533"/>
                                        </p:tgtEl>
                                        <p:attrNameLst>
                                          <p:attrName>ppt_x</p:attrName>
                                        </p:attrNameLst>
                                      </p:cBhvr>
                                      <p:tavLst>
                                        <p:tav tm="0">
                                          <p:val>
                                            <p:strVal val="ppt_x"/>
                                          </p:val>
                                        </p:tav>
                                        <p:tav tm="100000">
                                          <p:val>
                                            <p:strVal val="1+ppt_w/2"/>
                                          </p:val>
                                        </p:tav>
                                      </p:tavLst>
                                    </p:anim>
                                    <p:anim calcmode="lin" valueType="num">
                                      <p:cBhvr additive="base">
                                        <p:cTn id="326" dur="500"/>
                                        <p:tgtEl>
                                          <p:spTgt spid="21533"/>
                                        </p:tgtEl>
                                        <p:attrNameLst>
                                          <p:attrName>ppt_y</p:attrName>
                                        </p:attrNameLst>
                                      </p:cBhvr>
                                      <p:tavLst>
                                        <p:tav tm="0">
                                          <p:val>
                                            <p:strVal val="ppt_y"/>
                                          </p:val>
                                        </p:tav>
                                        <p:tav tm="100000">
                                          <p:val>
                                            <p:strVal val="ppt_y"/>
                                          </p:val>
                                        </p:tav>
                                      </p:tavLst>
                                    </p:anim>
                                    <p:set>
                                      <p:cBhvr>
                                        <p:cTn id="327" dur="1" fill="hold">
                                          <p:stCondLst>
                                            <p:cond delay="499"/>
                                          </p:stCondLst>
                                        </p:cTn>
                                        <p:tgtEl>
                                          <p:spTgt spid="21533"/>
                                        </p:tgtEl>
                                        <p:attrNameLst>
                                          <p:attrName>style.visibility</p:attrName>
                                        </p:attrNameLst>
                                      </p:cBhvr>
                                      <p:to>
                                        <p:strVal val="hidden"/>
                                      </p:to>
                                    </p:set>
                                  </p:childTnLst>
                                </p:cTn>
                              </p:par>
                              <p:par>
                                <p:cTn id="328" presetID="2" presetClass="exit" presetSubtype="2" fill="hold" nodeType="withEffect">
                                  <p:stCondLst>
                                    <p:cond delay="0"/>
                                  </p:stCondLst>
                                  <p:childTnLst>
                                    <p:anim calcmode="lin" valueType="num">
                                      <p:cBhvr additive="base">
                                        <p:cTn id="329" dur="500"/>
                                        <p:tgtEl>
                                          <p:spTgt spid="21534"/>
                                        </p:tgtEl>
                                        <p:attrNameLst>
                                          <p:attrName>ppt_x</p:attrName>
                                        </p:attrNameLst>
                                      </p:cBhvr>
                                      <p:tavLst>
                                        <p:tav tm="0">
                                          <p:val>
                                            <p:strVal val="ppt_x"/>
                                          </p:val>
                                        </p:tav>
                                        <p:tav tm="100000">
                                          <p:val>
                                            <p:strVal val="1+ppt_w/2"/>
                                          </p:val>
                                        </p:tav>
                                      </p:tavLst>
                                    </p:anim>
                                    <p:anim calcmode="lin" valueType="num">
                                      <p:cBhvr additive="base">
                                        <p:cTn id="330" dur="500"/>
                                        <p:tgtEl>
                                          <p:spTgt spid="21534"/>
                                        </p:tgtEl>
                                        <p:attrNameLst>
                                          <p:attrName>ppt_y</p:attrName>
                                        </p:attrNameLst>
                                      </p:cBhvr>
                                      <p:tavLst>
                                        <p:tav tm="0">
                                          <p:val>
                                            <p:strVal val="ppt_y"/>
                                          </p:val>
                                        </p:tav>
                                        <p:tav tm="100000">
                                          <p:val>
                                            <p:strVal val="ppt_y"/>
                                          </p:val>
                                        </p:tav>
                                      </p:tavLst>
                                    </p:anim>
                                    <p:set>
                                      <p:cBhvr>
                                        <p:cTn id="331" dur="1" fill="hold">
                                          <p:stCondLst>
                                            <p:cond delay="499"/>
                                          </p:stCondLst>
                                        </p:cTn>
                                        <p:tgtEl>
                                          <p:spTgt spid="21534"/>
                                        </p:tgtEl>
                                        <p:attrNameLst>
                                          <p:attrName>style.visibility</p:attrName>
                                        </p:attrNameLst>
                                      </p:cBhvr>
                                      <p:to>
                                        <p:strVal val="hidden"/>
                                      </p:to>
                                    </p:set>
                                  </p:childTnLst>
                                </p:cTn>
                              </p:par>
                              <p:par>
                                <p:cTn id="332" presetID="2" presetClass="exit" presetSubtype="2" fill="hold" nodeType="withEffect">
                                  <p:stCondLst>
                                    <p:cond delay="0"/>
                                  </p:stCondLst>
                                  <p:childTnLst>
                                    <p:anim calcmode="lin" valueType="num">
                                      <p:cBhvr additive="base">
                                        <p:cTn id="333" dur="500"/>
                                        <p:tgtEl>
                                          <p:spTgt spid="21541"/>
                                        </p:tgtEl>
                                        <p:attrNameLst>
                                          <p:attrName>ppt_x</p:attrName>
                                        </p:attrNameLst>
                                      </p:cBhvr>
                                      <p:tavLst>
                                        <p:tav tm="0">
                                          <p:val>
                                            <p:strVal val="ppt_x"/>
                                          </p:val>
                                        </p:tav>
                                        <p:tav tm="100000">
                                          <p:val>
                                            <p:strVal val="1+ppt_w/2"/>
                                          </p:val>
                                        </p:tav>
                                      </p:tavLst>
                                    </p:anim>
                                    <p:anim calcmode="lin" valueType="num">
                                      <p:cBhvr additive="base">
                                        <p:cTn id="334" dur="500"/>
                                        <p:tgtEl>
                                          <p:spTgt spid="21541"/>
                                        </p:tgtEl>
                                        <p:attrNameLst>
                                          <p:attrName>ppt_y</p:attrName>
                                        </p:attrNameLst>
                                      </p:cBhvr>
                                      <p:tavLst>
                                        <p:tav tm="0">
                                          <p:val>
                                            <p:strVal val="ppt_y"/>
                                          </p:val>
                                        </p:tav>
                                        <p:tav tm="100000">
                                          <p:val>
                                            <p:strVal val="ppt_y"/>
                                          </p:val>
                                        </p:tav>
                                      </p:tavLst>
                                    </p:anim>
                                    <p:set>
                                      <p:cBhvr>
                                        <p:cTn id="335" dur="1" fill="hold">
                                          <p:stCondLst>
                                            <p:cond delay="499"/>
                                          </p:stCondLst>
                                        </p:cTn>
                                        <p:tgtEl>
                                          <p:spTgt spid="21541"/>
                                        </p:tgtEl>
                                        <p:attrNameLst>
                                          <p:attrName>style.visibility</p:attrName>
                                        </p:attrNameLst>
                                      </p:cBhvr>
                                      <p:to>
                                        <p:strVal val="hidden"/>
                                      </p:to>
                                    </p:set>
                                  </p:childTnLst>
                                </p:cTn>
                              </p:par>
                              <p:par>
                                <p:cTn id="336" presetID="2" presetClass="exit" presetSubtype="2" fill="hold" nodeType="withEffect">
                                  <p:stCondLst>
                                    <p:cond delay="0"/>
                                  </p:stCondLst>
                                  <p:childTnLst>
                                    <p:anim calcmode="lin" valueType="num">
                                      <p:cBhvr additive="base">
                                        <p:cTn id="337" dur="500"/>
                                        <p:tgtEl>
                                          <p:spTgt spid="21543"/>
                                        </p:tgtEl>
                                        <p:attrNameLst>
                                          <p:attrName>ppt_x</p:attrName>
                                        </p:attrNameLst>
                                      </p:cBhvr>
                                      <p:tavLst>
                                        <p:tav tm="0">
                                          <p:val>
                                            <p:strVal val="ppt_x"/>
                                          </p:val>
                                        </p:tav>
                                        <p:tav tm="100000">
                                          <p:val>
                                            <p:strVal val="1+ppt_w/2"/>
                                          </p:val>
                                        </p:tav>
                                      </p:tavLst>
                                    </p:anim>
                                    <p:anim calcmode="lin" valueType="num">
                                      <p:cBhvr additive="base">
                                        <p:cTn id="338" dur="500"/>
                                        <p:tgtEl>
                                          <p:spTgt spid="21543"/>
                                        </p:tgtEl>
                                        <p:attrNameLst>
                                          <p:attrName>ppt_y</p:attrName>
                                        </p:attrNameLst>
                                      </p:cBhvr>
                                      <p:tavLst>
                                        <p:tav tm="0">
                                          <p:val>
                                            <p:strVal val="ppt_y"/>
                                          </p:val>
                                        </p:tav>
                                        <p:tav tm="100000">
                                          <p:val>
                                            <p:strVal val="ppt_y"/>
                                          </p:val>
                                        </p:tav>
                                      </p:tavLst>
                                    </p:anim>
                                    <p:set>
                                      <p:cBhvr>
                                        <p:cTn id="339" dur="1" fill="hold">
                                          <p:stCondLst>
                                            <p:cond delay="499"/>
                                          </p:stCondLst>
                                        </p:cTn>
                                        <p:tgtEl>
                                          <p:spTgt spid="21543"/>
                                        </p:tgtEl>
                                        <p:attrNameLst>
                                          <p:attrName>style.visibility</p:attrName>
                                        </p:attrNameLst>
                                      </p:cBhvr>
                                      <p:to>
                                        <p:strVal val="hidden"/>
                                      </p:to>
                                    </p:set>
                                  </p:childTnLst>
                                </p:cTn>
                              </p:par>
                              <p:par>
                                <p:cTn id="340" presetID="2" presetClass="exit" presetSubtype="2" fill="hold" nodeType="withEffect">
                                  <p:stCondLst>
                                    <p:cond delay="0"/>
                                  </p:stCondLst>
                                  <p:childTnLst>
                                    <p:anim calcmode="lin" valueType="num">
                                      <p:cBhvr additive="base">
                                        <p:cTn id="341" dur="500"/>
                                        <p:tgtEl>
                                          <p:spTgt spid="21556"/>
                                        </p:tgtEl>
                                        <p:attrNameLst>
                                          <p:attrName>ppt_x</p:attrName>
                                        </p:attrNameLst>
                                      </p:cBhvr>
                                      <p:tavLst>
                                        <p:tav tm="0">
                                          <p:val>
                                            <p:strVal val="ppt_x"/>
                                          </p:val>
                                        </p:tav>
                                        <p:tav tm="100000">
                                          <p:val>
                                            <p:strVal val="1+ppt_w/2"/>
                                          </p:val>
                                        </p:tav>
                                      </p:tavLst>
                                    </p:anim>
                                    <p:anim calcmode="lin" valueType="num">
                                      <p:cBhvr additive="base">
                                        <p:cTn id="342" dur="500"/>
                                        <p:tgtEl>
                                          <p:spTgt spid="21556"/>
                                        </p:tgtEl>
                                        <p:attrNameLst>
                                          <p:attrName>ppt_y</p:attrName>
                                        </p:attrNameLst>
                                      </p:cBhvr>
                                      <p:tavLst>
                                        <p:tav tm="0">
                                          <p:val>
                                            <p:strVal val="ppt_y"/>
                                          </p:val>
                                        </p:tav>
                                        <p:tav tm="100000">
                                          <p:val>
                                            <p:strVal val="ppt_y"/>
                                          </p:val>
                                        </p:tav>
                                      </p:tavLst>
                                    </p:anim>
                                    <p:set>
                                      <p:cBhvr>
                                        <p:cTn id="343" dur="1" fill="hold">
                                          <p:stCondLst>
                                            <p:cond delay="499"/>
                                          </p:stCondLst>
                                        </p:cTn>
                                        <p:tgtEl>
                                          <p:spTgt spid="21556"/>
                                        </p:tgtEl>
                                        <p:attrNameLst>
                                          <p:attrName>style.visibility</p:attrName>
                                        </p:attrNameLst>
                                      </p:cBhvr>
                                      <p:to>
                                        <p:strVal val="hidden"/>
                                      </p:to>
                                    </p:set>
                                  </p:childTnLst>
                                </p:cTn>
                              </p:par>
                              <p:par>
                                <p:cTn id="344" presetID="2" presetClass="exit" presetSubtype="2" fill="hold" nodeType="withEffect">
                                  <p:stCondLst>
                                    <p:cond delay="0"/>
                                  </p:stCondLst>
                                  <p:childTnLst>
                                    <p:anim calcmode="lin" valueType="num">
                                      <p:cBhvr additive="base">
                                        <p:cTn id="345" dur="500"/>
                                        <p:tgtEl>
                                          <p:spTgt spid="21566"/>
                                        </p:tgtEl>
                                        <p:attrNameLst>
                                          <p:attrName>ppt_x</p:attrName>
                                        </p:attrNameLst>
                                      </p:cBhvr>
                                      <p:tavLst>
                                        <p:tav tm="0">
                                          <p:val>
                                            <p:strVal val="ppt_x"/>
                                          </p:val>
                                        </p:tav>
                                        <p:tav tm="100000">
                                          <p:val>
                                            <p:strVal val="1+ppt_w/2"/>
                                          </p:val>
                                        </p:tav>
                                      </p:tavLst>
                                    </p:anim>
                                    <p:anim calcmode="lin" valueType="num">
                                      <p:cBhvr additive="base">
                                        <p:cTn id="346" dur="500"/>
                                        <p:tgtEl>
                                          <p:spTgt spid="21566"/>
                                        </p:tgtEl>
                                        <p:attrNameLst>
                                          <p:attrName>ppt_y</p:attrName>
                                        </p:attrNameLst>
                                      </p:cBhvr>
                                      <p:tavLst>
                                        <p:tav tm="0">
                                          <p:val>
                                            <p:strVal val="ppt_y"/>
                                          </p:val>
                                        </p:tav>
                                        <p:tav tm="100000">
                                          <p:val>
                                            <p:strVal val="ppt_y"/>
                                          </p:val>
                                        </p:tav>
                                      </p:tavLst>
                                    </p:anim>
                                    <p:set>
                                      <p:cBhvr>
                                        <p:cTn id="347" dur="1" fill="hold">
                                          <p:stCondLst>
                                            <p:cond delay="499"/>
                                          </p:stCondLst>
                                        </p:cTn>
                                        <p:tgtEl>
                                          <p:spTgt spid="21566"/>
                                        </p:tgtEl>
                                        <p:attrNameLst>
                                          <p:attrName>style.visibility</p:attrName>
                                        </p:attrNameLst>
                                      </p:cBhvr>
                                      <p:to>
                                        <p:strVal val="hidden"/>
                                      </p:to>
                                    </p:set>
                                  </p:childTnLst>
                                </p:cTn>
                              </p:par>
                              <p:par>
                                <p:cTn id="348" presetID="2" presetClass="exit" presetSubtype="2" fill="hold" nodeType="withEffect">
                                  <p:stCondLst>
                                    <p:cond delay="0"/>
                                  </p:stCondLst>
                                  <p:childTnLst>
                                    <p:anim calcmode="lin" valueType="num">
                                      <p:cBhvr additive="base">
                                        <p:cTn id="349" dur="500"/>
                                        <p:tgtEl>
                                          <p:spTgt spid="21567"/>
                                        </p:tgtEl>
                                        <p:attrNameLst>
                                          <p:attrName>ppt_x</p:attrName>
                                        </p:attrNameLst>
                                      </p:cBhvr>
                                      <p:tavLst>
                                        <p:tav tm="0">
                                          <p:val>
                                            <p:strVal val="ppt_x"/>
                                          </p:val>
                                        </p:tav>
                                        <p:tav tm="100000">
                                          <p:val>
                                            <p:strVal val="1+ppt_w/2"/>
                                          </p:val>
                                        </p:tav>
                                      </p:tavLst>
                                    </p:anim>
                                    <p:anim calcmode="lin" valueType="num">
                                      <p:cBhvr additive="base">
                                        <p:cTn id="350" dur="500"/>
                                        <p:tgtEl>
                                          <p:spTgt spid="21567"/>
                                        </p:tgtEl>
                                        <p:attrNameLst>
                                          <p:attrName>ppt_y</p:attrName>
                                        </p:attrNameLst>
                                      </p:cBhvr>
                                      <p:tavLst>
                                        <p:tav tm="0">
                                          <p:val>
                                            <p:strVal val="ppt_y"/>
                                          </p:val>
                                        </p:tav>
                                        <p:tav tm="100000">
                                          <p:val>
                                            <p:strVal val="ppt_y"/>
                                          </p:val>
                                        </p:tav>
                                      </p:tavLst>
                                    </p:anim>
                                    <p:set>
                                      <p:cBhvr>
                                        <p:cTn id="351" dur="1" fill="hold">
                                          <p:stCondLst>
                                            <p:cond delay="499"/>
                                          </p:stCondLst>
                                        </p:cTn>
                                        <p:tgtEl>
                                          <p:spTgt spid="21567"/>
                                        </p:tgtEl>
                                        <p:attrNameLst>
                                          <p:attrName>style.visibility</p:attrName>
                                        </p:attrNameLst>
                                      </p:cBhvr>
                                      <p:to>
                                        <p:strVal val="hidden"/>
                                      </p:to>
                                    </p:set>
                                  </p:childTnLst>
                                </p:cTn>
                              </p:par>
                              <p:par>
                                <p:cTn id="352" presetID="2" presetClass="exit" presetSubtype="2" fill="hold" nodeType="withEffect">
                                  <p:stCondLst>
                                    <p:cond delay="0"/>
                                  </p:stCondLst>
                                  <p:childTnLst>
                                    <p:anim calcmode="lin" valueType="num">
                                      <p:cBhvr additive="base">
                                        <p:cTn id="353" dur="500"/>
                                        <p:tgtEl>
                                          <p:spTgt spid="2"/>
                                        </p:tgtEl>
                                        <p:attrNameLst>
                                          <p:attrName>ppt_x</p:attrName>
                                        </p:attrNameLst>
                                      </p:cBhvr>
                                      <p:tavLst>
                                        <p:tav tm="0">
                                          <p:val>
                                            <p:strVal val="ppt_x"/>
                                          </p:val>
                                        </p:tav>
                                        <p:tav tm="100000">
                                          <p:val>
                                            <p:strVal val="1+ppt_w/2"/>
                                          </p:val>
                                        </p:tav>
                                      </p:tavLst>
                                    </p:anim>
                                    <p:anim calcmode="lin" valueType="num">
                                      <p:cBhvr additive="base">
                                        <p:cTn id="354" dur="500"/>
                                        <p:tgtEl>
                                          <p:spTgt spid="2"/>
                                        </p:tgtEl>
                                        <p:attrNameLst>
                                          <p:attrName>ppt_y</p:attrName>
                                        </p:attrNameLst>
                                      </p:cBhvr>
                                      <p:tavLst>
                                        <p:tav tm="0">
                                          <p:val>
                                            <p:strVal val="ppt_y"/>
                                          </p:val>
                                        </p:tav>
                                        <p:tav tm="100000">
                                          <p:val>
                                            <p:strVal val="ppt_y"/>
                                          </p:val>
                                        </p:tav>
                                      </p:tavLst>
                                    </p:anim>
                                    <p:set>
                                      <p:cBhvr>
                                        <p:cTn id="355" dur="1" fill="hold">
                                          <p:stCondLst>
                                            <p:cond delay="499"/>
                                          </p:stCondLst>
                                        </p:cTn>
                                        <p:tgtEl>
                                          <p:spTgt spid="2"/>
                                        </p:tgtEl>
                                        <p:attrNameLst>
                                          <p:attrName>style.visibility</p:attrName>
                                        </p:attrNameLst>
                                      </p:cBhvr>
                                      <p:to>
                                        <p:strVal val="hidden"/>
                                      </p:to>
                                    </p:set>
                                  </p:childTnLst>
                                </p:cTn>
                              </p:par>
                              <p:par>
                                <p:cTn id="356" presetID="2" presetClass="exit" presetSubtype="2" fill="hold" nodeType="withEffect">
                                  <p:stCondLst>
                                    <p:cond delay="0"/>
                                  </p:stCondLst>
                                  <p:childTnLst>
                                    <p:anim calcmode="lin" valueType="num">
                                      <p:cBhvr additive="base">
                                        <p:cTn id="357" dur="500"/>
                                        <p:tgtEl>
                                          <p:spTgt spid="21582"/>
                                        </p:tgtEl>
                                        <p:attrNameLst>
                                          <p:attrName>ppt_x</p:attrName>
                                        </p:attrNameLst>
                                      </p:cBhvr>
                                      <p:tavLst>
                                        <p:tav tm="0">
                                          <p:val>
                                            <p:strVal val="ppt_x"/>
                                          </p:val>
                                        </p:tav>
                                        <p:tav tm="100000">
                                          <p:val>
                                            <p:strVal val="1+ppt_w/2"/>
                                          </p:val>
                                        </p:tav>
                                      </p:tavLst>
                                    </p:anim>
                                    <p:anim calcmode="lin" valueType="num">
                                      <p:cBhvr additive="base">
                                        <p:cTn id="358" dur="500"/>
                                        <p:tgtEl>
                                          <p:spTgt spid="21582"/>
                                        </p:tgtEl>
                                        <p:attrNameLst>
                                          <p:attrName>ppt_y</p:attrName>
                                        </p:attrNameLst>
                                      </p:cBhvr>
                                      <p:tavLst>
                                        <p:tav tm="0">
                                          <p:val>
                                            <p:strVal val="ppt_y"/>
                                          </p:val>
                                        </p:tav>
                                        <p:tav tm="100000">
                                          <p:val>
                                            <p:strVal val="ppt_y"/>
                                          </p:val>
                                        </p:tav>
                                      </p:tavLst>
                                    </p:anim>
                                    <p:set>
                                      <p:cBhvr>
                                        <p:cTn id="359" dur="1" fill="hold">
                                          <p:stCondLst>
                                            <p:cond delay="499"/>
                                          </p:stCondLst>
                                        </p:cTn>
                                        <p:tgtEl>
                                          <p:spTgt spid="21582"/>
                                        </p:tgtEl>
                                        <p:attrNameLst>
                                          <p:attrName>style.visibility</p:attrName>
                                        </p:attrNameLst>
                                      </p:cBhvr>
                                      <p:to>
                                        <p:strVal val="hidden"/>
                                      </p:to>
                                    </p:set>
                                  </p:childTnLst>
                                </p:cTn>
                              </p:par>
                              <p:par>
                                <p:cTn id="360" presetID="2" presetClass="exit" presetSubtype="2" fill="hold" nodeType="withEffect">
                                  <p:stCondLst>
                                    <p:cond delay="0"/>
                                  </p:stCondLst>
                                  <p:childTnLst>
                                    <p:anim calcmode="lin" valueType="num">
                                      <p:cBhvr additive="base">
                                        <p:cTn id="361" dur="500"/>
                                        <p:tgtEl>
                                          <p:spTgt spid="21592"/>
                                        </p:tgtEl>
                                        <p:attrNameLst>
                                          <p:attrName>ppt_x</p:attrName>
                                        </p:attrNameLst>
                                      </p:cBhvr>
                                      <p:tavLst>
                                        <p:tav tm="0">
                                          <p:val>
                                            <p:strVal val="ppt_x"/>
                                          </p:val>
                                        </p:tav>
                                        <p:tav tm="100000">
                                          <p:val>
                                            <p:strVal val="1+ppt_w/2"/>
                                          </p:val>
                                        </p:tav>
                                      </p:tavLst>
                                    </p:anim>
                                    <p:anim calcmode="lin" valueType="num">
                                      <p:cBhvr additive="base">
                                        <p:cTn id="362" dur="500"/>
                                        <p:tgtEl>
                                          <p:spTgt spid="21592"/>
                                        </p:tgtEl>
                                        <p:attrNameLst>
                                          <p:attrName>ppt_y</p:attrName>
                                        </p:attrNameLst>
                                      </p:cBhvr>
                                      <p:tavLst>
                                        <p:tav tm="0">
                                          <p:val>
                                            <p:strVal val="ppt_y"/>
                                          </p:val>
                                        </p:tav>
                                        <p:tav tm="100000">
                                          <p:val>
                                            <p:strVal val="ppt_y"/>
                                          </p:val>
                                        </p:tav>
                                      </p:tavLst>
                                    </p:anim>
                                    <p:set>
                                      <p:cBhvr>
                                        <p:cTn id="363" dur="1" fill="hold">
                                          <p:stCondLst>
                                            <p:cond delay="499"/>
                                          </p:stCondLst>
                                        </p:cTn>
                                        <p:tgtEl>
                                          <p:spTgt spid="21592"/>
                                        </p:tgtEl>
                                        <p:attrNameLst>
                                          <p:attrName>style.visibility</p:attrName>
                                        </p:attrNameLst>
                                      </p:cBhvr>
                                      <p:to>
                                        <p:strVal val="hidden"/>
                                      </p:to>
                                    </p:set>
                                  </p:childTnLst>
                                </p:cTn>
                              </p:par>
                              <p:par>
                                <p:cTn id="364" presetID="2" presetClass="exit" presetSubtype="2" fill="hold" nodeType="withEffect">
                                  <p:stCondLst>
                                    <p:cond delay="0"/>
                                  </p:stCondLst>
                                  <p:childTnLst>
                                    <p:anim calcmode="lin" valueType="num">
                                      <p:cBhvr additive="base">
                                        <p:cTn id="365" dur="500"/>
                                        <p:tgtEl>
                                          <p:spTgt spid="21604"/>
                                        </p:tgtEl>
                                        <p:attrNameLst>
                                          <p:attrName>ppt_x</p:attrName>
                                        </p:attrNameLst>
                                      </p:cBhvr>
                                      <p:tavLst>
                                        <p:tav tm="0">
                                          <p:val>
                                            <p:strVal val="ppt_x"/>
                                          </p:val>
                                        </p:tav>
                                        <p:tav tm="100000">
                                          <p:val>
                                            <p:strVal val="1+ppt_w/2"/>
                                          </p:val>
                                        </p:tav>
                                      </p:tavLst>
                                    </p:anim>
                                    <p:anim calcmode="lin" valueType="num">
                                      <p:cBhvr additive="base">
                                        <p:cTn id="366" dur="500"/>
                                        <p:tgtEl>
                                          <p:spTgt spid="21604"/>
                                        </p:tgtEl>
                                        <p:attrNameLst>
                                          <p:attrName>ppt_y</p:attrName>
                                        </p:attrNameLst>
                                      </p:cBhvr>
                                      <p:tavLst>
                                        <p:tav tm="0">
                                          <p:val>
                                            <p:strVal val="ppt_y"/>
                                          </p:val>
                                        </p:tav>
                                        <p:tav tm="100000">
                                          <p:val>
                                            <p:strVal val="ppt_y"/>
                                          </p:val>
                                        </p:tav>
                                      </p:tavLst>
                                    </p:anim>
                                    <p:set>
                                      <p:cBhvr>
                                        <p:cTn id="367" dur="1" fill="hold">
                                          <p:stCondLst>
                                            <p:cond delay="499"/>
                                          </p:stCondLst>
                                        </p:cTn>
                                        <p:tgtEl>
                                          <p:spTgt spid="21604"/>
                                        </p:tgtEl>
                                        <p:attrNameLst>
                                          <p:attrName>style.visibility</p:attrName>
                                        </p:attrNameLst>
                                      </p:cBhvr>
                                      <p:to>
                                        <p:strVal val="hidden"/>
                                      </p:to>
                                    </p:set>
                                  </p:childTnLst>
                                </p:cTn>
                              </p:par>
                              <p:par>
                                <p:cTn id="368" presetID="2" presetClass="exit" presetSubtype="2" fill="hold" nodeType="withEffect">
                                  <p:stCondLst>
                                    <p:cond delay="0"/>
                                  </p:stCondLst>
                                  <p:childTnLst>
                                    <p:anim calcmode="lin" valueType="num">
                                      <p:cBhvr additive="base">
                                        <p:cTn id="369" dur="500"/>
                                        <p:tgtEl>
                                          <p:spTgt spid="21620"/>
                                        </p:tgtEl>
                                        <p:attrNameLst>
                                          <p:attrName>ppt_x</p:attrName>
                                        </p:attrNameLst>
                                      </p:cBhvr>
                                      <p:tavLst>
                                        <p:tav tm="0">
                                          <p:val>
                                            <p:strVal val="ppt_x"/>
                                          </p:val>
                                        </p:tav>
                                        <p:tav tm="100000">
                                          <p:val>
                                            <p:strVal val="1+ppt_w/2"/>
                                          </p:val>
                                        </p:tav>
                                      </p:tavLst>
                                    </p:anim>
                                    <p:anim calcmode="lin" valueType="num">
                                      <p:cBhvr additive="base">
                                        <p:cTn id="370" dur="500"/>
                                        <p:tgtEl>
                                          <p:spTgt spid="21620"/>
                                        </p:tgtEl>
                                        <p:attrNameLst>
                                          <p:attrName>ppt_y</p:attrName>
                                        </p:attrNameLst>
                                      </p:cBhvr>
                                      <p:tavLst>
                                        <p:tav tm="0">
                                          <p:val>
                                            <p:strVal val="ppt_y"/>
                                          </p:val>
                                        </p:tav>
                                        <p:tav tm="100000">
                                          <p:val>
                                            <p:strVal val="ppt_y"/>
                                          </p:val>
                                        </p:tav>
                                      </p:tavLst>
                                    </p:anim>
                                    <p:set>
                                      <p:cBhvr>
                                        <p:cTn id="371" dur="1" fill="hold">
                                          <p:stCondLst>
                                            <p:cond delay="499"/>
                                          </p:stCondLst>
                                        </p:cTn>
                                        <p:tgtEl>
                                          <p:spTgt spid="21620"/>
                                        </p:tgtEl>
                                        <p:attrNameLst>
                                          <p:attrName>style.visibility</p:attrName>
                                        </p:attrNameLst>
                                      </p:cBhvr>
                                      <p:to>
                                        <p:strVal val="hidden"/>
                                      </p:to>
                                    </p:set>
                                  </p:childTnLst>
                                </p:cTn>
                              </p:par>
                              <p:par>
                                <p:cTn id="372" presetID="2" presetClass="exit" presetSubtype="2" fill="hold" nodeType="withEffect">
                                  <p:stCondLst>
                                    <p:cond delay="0"/>
                                  </p:stCondLst>
                                  <p:childTnLst>
                                    <p:anim calcmode="lin" valueType="num">
                                      <p:cBhvr additive="base">
                                        <p:cTn id="373" dur="500"/>
                                        <p:tgtEl>
                                          <p:spTgt spid="21631"/>
                                        </p:tgtEl>
                                        <p:attrNameLst>
                                          <p:attrName>ppt_x</p:attrName>
                                        </p:attrNameLst>
                                      </p:cBhvr>
                                      <p:tavLst>
                                        <p:tav tm="0">
                                          <p:val>
                                            <p:strVal val="ppt_x"/>
                                          </p:val>
                                        </p:tav>
                                        <p:tav tm="100000">
                                          <p:val>
                                            <p:strVal val="1+ppt_w/2"/>
                                          </p:val>
                                        </p:tav>
                                      </p:tavLst>
                                    </p:anim>
                                    <p:anim calcmode="lin" valueType="num">
                                      <p:cBhvr additive="base">
                                        <p:cTn id="374" dur="500"/>
                                        <p:tgtEl>
                                          <p:spTgt spid="21631"/>
                                        </p:tgtEl>
                                        <p:attrNameLst>
                                          <p:attrName>ppt_y</p:attrName>
                                        </p:attrNameLst>
                                      </p:cBhvr>
                                      <p:tavLst>
                                        <p:tav tm="0">
                                          <p:val>
                                            <p:strVal val="ppt_y"/>
                                          </p:val>
                                        </p:tav>
                                        <p:tav tm="100000">
                                          <p:val>
                                            <p:strVal val="ppt_y"/>
                                          </p:val>
                                        </p:tav>
                                      </p:tavLst>
                                    </p:anim>
                                    <p:set>
                                      <p:cBhvr>
                                        <p:cTn id="375" dur="1" fill="hold">
                                          <p:stCondLst>
                                            <p:cond delay="499"/>
                                          </p:stCondLst>
                                        </p:cTn>
                                        <p:tgtEl>
                                          <p:spTgt spid="21631"/>
                                        </p:tgtEl>
                                        <p:attrNameLst>
                                          <p:attrName>style.visibility</p:attrName>
                                        </p:attrNameLst>
                                      </p:cBhvr>
                                      <p:to>
                                        <p:strVal val="hidden"/>
                                      </p:to>
                                    </p:set>
                                  </p:childTnLst>
                                </p:cTn>
                              </p:par>
                              <p:par>
                                <p:cTn id="376" presetID="2" presetClass="exit" presetSubtype="2" fill="hold" nodeType="withEffect">
                                  <p:stCondLst>
                                    <p:cond delay="0"/>
                                  </p:stCondLst>
                                  <p:childTnLst>
                                    <p:anim calcmode="lin" valueType="num">
                                      <p:cBhvr additive="base">
                                        <p:cTn id="377" dur="500"/>
                                        <p:tgtEl>
                                          <p:spTgt spid="21693"/>
                                        </p:tgtEl>
                                        <p:attrNameLst>
                                          <p:attrName>ppt_x</p:attrName>
                                        </p:attrNameLst>
                                      </p:cBhvr>
                                      <p:tavLst>
                                        <p:tav tm="0">
                                          <p:val>
                                            <p:strVal val="ppt_x"/>
                                          </p:val>
                                        </p:tav>
                                        <p:tav tm="100000">
                                          <p:val>
                                            <p:strVal val="1+ppt_w/2"/>
                                          </p:val>
                                        </p:tav>
                                      </p:tavLst>
                                    </p:anim>
                                    <p:anim calcmode="lin" valueType="num">
                                      <p:cBhvr additive="base">
                                        <p:cTn id="378" dur="500"/>
                                        <p:tgtEl>
                                          <p:spTgt spid="21693"/>
                                        </p:tgtEl>
                                        <p:attrNameLst>
                                          <p:attrName>ppt_y</p:attrName>
                                        </p:attrNameLst>
                                      </p:cBhvr>
                                      <p:tavLst>
                                        <p:tav tm="0">
                                          <p:val>
                                            <p:strVal val="ppt_y"/>
                                          </p:val>
                                        </p:tav>
                                        <p:tav tm="100000">
                                          <p:val>
                                            <p:strVal val="ppt_y"/>
                                          </p:val>
                                        </p:tav>
                                      </p:tavLst>
                                    </p:anim>
                                    <p:set>
                                      <p:cBhvr>
                                        <p:cTn id="379" dur="1" fill="hold">
                                          <p:stCondLst>
                                            <p:cond delay="499"/>
                                          </p:stCondLst>
                                        </p:cTn>
                                        <p:tgtEl>
                                          <p:spTgt spid="21693"/>
                                        </p:tgtEl>
                                        <p:attrNameLst>
                                          <p:attrName>style.visibility</p:attrName>
                                        </p:attrNameLst>
                                      </p:cBhvr>
                                      <p:to>
                                        <p:strVal val="hidden"/>
                                      </p:to>
                                    </p:set>
                                  </p:childTnLst>
                                </p:cTn>
                              </p:par>
                              <p:par>
                                <p:cTn id="380" presetID="2" presetClass="exit" presetSubtype="2" fill="hold" nodeType="withEffect">
                                  <p:stCondLst>
                                    <p:cond delay="0"/>
                                  </p:stCondLst>
                                  <p:childTnLst>
                                    <p:anim calcmode="lin" valueType="num">
                                      <p:cBhvr additive="base">
                                        <p:cTn id="381" dur="500"/>
                                        <p:tgtEl>
                                          <p:spTgt spid="21695"/>
                                        </p:tgtEl>
                                        <p:attrNameLst>
                                          <p:attrName>ppt_x</p:attrName>
                                        </p:attrNameLst>
                                      </p:cBhvr>
                                      <p:tavLst>
                                        <p:tav tm="0">
                                          <p:val>
                                            <p:strVal val="ppt_x"/>
                                          </p:val>
                                        </p:tav>
                                        <p:tav tm="100000">
                                          <p:val>
                                            <p:strVal val="1+ppt_w/2"/>
                                          </p:val>
                                        </p:tav>
                                      </p:tavLst>
                                    </p:anim>
                                    <p:anim calcmode="lin" valueType="num">
                                      <p:cBhvr additive="base">
                                        <p:cTn id="382" dur="500"/>
                                        <p:tgtEl>
                                          <p:spTgt spid="21695"/>
                                        </p:tgtEl>
                                        <p:attrNameLst>
                                          <p:attrName>ppt_y</p:attrName>
                                        </p:attrNameLst>
                                      </p:cBhvr>
                                      <p:tavLst>
                                        <p:tav tm="0">
                                          <p:val>
                                            <p:strVal val="ppt_y"/>
                                          </p:val>
                                        </p:tav>
                                        <p:tav tm="100000">
                                          <p:val>
                                            <p:strVal val="ppt_y"/>
                                          </p:val>
                                        </p:tav>
                                      </p:tavLst>
                                    </p:anim>
                                    <p:set>
                                      <p:cBhvr>
                                        <p:cTn id="383" dur="1" fill="hold">
                                          <p:stCondLst>
                                            <p:cond delay="499"/>
                                          </p:stCondLst>
                                        </p:cTn>
                                        <p:tgtEl>
                                          <p:spTgt spid="21695"/>
                                        </p:tgtEl>
                                        <p:attrNameLst>
                                          <p:attrName>style.visibility</p:attrName>
                                        </p:attrNameLst>
                                      </p:cBhvr>
                                      <p:to>
                                        <p:strVal val="hidden"/>
                                      </p:to>
                                    </p:set>
                                  </p:childTnLst>
                                </p:cTn>
                              </p:par>
                              <p:par>
                                <p:cTn id="384" presetID="2" presetClass="entr" presetSubtype="4" fill="hold" nodeType="withEffect">
                                  <p:stCondLst>
                                    <p:cond delay="0"/>
                                  </p:stCondLst>
                                  <p:childTnLst>
                                    <p:set>
                                      <p:cBhvr>
                                        <p:cTn id="385" dur="1" fill="hold">
                                          <p:stCondLst>
                                            <p:cond delay="0"/>
                                          </p:stCondLst>
                                        </p:cTn>
                                        <p:tgtEl>
                                          <p:spTgt spid="51"/>
                                        </p:tgtEl>
                                        <p:attrNameLst>
                                          <p:attrName>style.visibility</p:attrName>
                                        </p:attrNameLst>
                                      </p:cBhvr>
                                      <p:to>
                                        <p:strVal val="visible"/>
                                      </p:to>
                                    </p:set>
                                    <p:anim calcmode="lin" valueType="num">
                                      <p:cBhvr additive="base">
                                        <p:cTn id="386" dur="2000" fill="hold"/>
                                        <p:tgtEl>
                                          <p:spTgt spid="51"/>
                                        </p:tgtEl>
                                        <p:attrNameLst>
                                          <p:attrName>ppt_x</p:attrName>
                                        </p:attrNameLst>
                                      </p:cBhvr>
                                      <p:tavLst>
                                        <p:tav tm="0">
                                          <p:val>
                                            <p:strVal val="#ppt_x"/>
                                          </p:val>
                                        </p:tav>
                                        <p:tav tm="100000">
                                          <p:val>
                                            <p:strVal val="#ppt_x"/>
                                          </p:val>
                                        </p:tav>
                                      </p:tavLst>
                                    </p:anim>
                                    <p:anim calcmode="lin" valueType="num">
                                      <p:cBhvr additive="base">
                                        <p:cTn id="387" dur="20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04800"/>
            <a:ext cx="8229600" cy="1143000"/>
          </a:xfrm>
        </p:spPr>
        <p:txBody>
          <a:bodyPr rtlCol="0">
            <a:normAutofit/>
          </a:bodyPr>
          <a:lstStyle/>
          <a:p>
            <a:pPr eaLnBrk="1" fontAlgn="auto" hangingPunct="1">
              <a:spcAft>
                <a:spcPts val="0"/>
              </a:spcAft>
              <a:defRPr/>
            </a:pPr>
            <a:r>
              <a:rPr lang="en-US" sz="3600" dirty="0" smtClean="0">
                <a:solidFill>
                  <a:schemeClr val="accent1">
                    <a:lumMod val="75000"/>
                  </a:schemeClr>
                </a:solidFill>
              </a:rPr>
              <a:t>IAB’s Focused Mission…</a:t>
            </a:r>
          </a:p>
        </p:txBody>
      </p:sp>
      <p:graphicFrame>
        <p:nvGraphicFramePr>
          <p:cNvPr id="11" name="Diagram 10"/>
          <p:cNvGraphicFramePr/>
          <p:nvPr/>
        </p:nvGraphicFramePr>
        <p:xfrm>
          <a:off x="1752600" y="1371600"/>
          <a:ext cx="6096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TextBox 4"/>
          <p:cNvSpPr txBox="1">
            <a:spLocks noChangeArrowheads="1"/>
          </p:cNvSpPr>
          <p:nvPr/>
        </p:nvSpPr>
        <p:spPr bwMode="auto">
          <a:xfrm>
            <a:off x="2209800" y="2133600"/>
            <a:ext cx="2176463" cy="708025"/>
          </a:xfrm>
          <a:prstGeom prst="rect">
            <a:avLst/>
          </a:prstGeom>
          <a:noFill/>
          <a:ln w="9525">
            <a:noFill/>
            <a:miter lim="800000"/>
            <a:headEnd/>
            <a:tailEnd/>
          </a:ln>
        </p:spPr>
        <p:txBody>
          <a:bodyPr wrap="none">
            <a:spAutoFit/>
          </a:bodyPr>
          <a:lstStyle/>
          <a:p>
            <a:pPr algn="ctr"/>
            <a:r>
              <a:rPr lang="en-US" sz="4000" b="1" dirty="0">
                <a:latin typeface="Calibri" pitchFamily="34" charset="0"/>
              </a:rPr>
              <a:t>GROWTH</a:t>
            </a:r>
          </a:p>
        </p:txBody>
      </p:sp>
      <p:sp>
        <p:nvSpPr>
          <p:cNvPr id="7" name="Slide Number Placeholder 5"/>
          <p:cNvSpPr>
            <a:spLocks noGrp="1"/>
          </p:cNvSpPr>
          <p:nvPr>
            <p:ph type="sldNum" sz="quarter" idx="11"/>
          </p:nvPr>
        </p:nvSpPr>
        <p:spPr>
          <a:xfrm>
            <a:off x="457200" y="6356350"/>
            <a:ext cx="2133600" cy="365125"/>
          </a:xfrm>
          <a:prstGeom prst="rect">
            <a:avLst/>
          </a:prstGeom>
        </p:spPr>
        <p:txBody>
          <a:bodyPr/>
          <a:lstStyle>
            <a:lvl1pPr>
              <a:defRPr sz="1050"/>
            </a:lvl1pPr>
          </a:lstStyle>
          <a:p>
            <a:pPr>
              <a:defRPr/>
            </a:pPr>
            <a:r>
              <a:rPr lang="en-US" smtClean="0"/>
              <a:t>p </a:t>
            </a:r>
            <a:fld id="{EE6791A4-1838-4EDF-BC43-1155F545CB26}" type="slidenum">
              <a:rPr lang="en-US" smtClean="0"/>
              <a:pPr>
                <a:defRPr/>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lumMod val="75000"/>
                  </a:schemeClr>
                </a:solidFill>
              </a:rPr>
              <a:t>… Rests on Three Strategic Platforms </a:t>
            </a:r>
          </a:p>
        </p:txBody>
      </p:sp>
      <p:graphicFrame>
        <p:nvGraphicFramePr>
          <p:cNvPr id="5" name="Content Placeholder 4"/>
          <p:cNvGraphicFramePr>
            <a:graphicFrameLocks noGrp="1"/>
          </p:cNvGraphicFramePr>
          <p:nvPr>
            <p:ph idx="1"/>
          </p:nvPr>
        </p:nvGraphicFramePr>
        <p:xfrm>
          <a:off x="533400" y="1371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5"/>
          <p:cNvSpPr>
            <a:spLocks noGrp="1"/>
          </p:cNvSpPr>
          <p:nvPr>
            <p:ph type="sldNum" sz="quarter" idx="11"/>
          </p:nvPr>
        </p:nvSpPr>
        <p:spPr>
          <a:xfrm>
            <a:off x="457200" y="6356350"/>
            <a:ext cx="2133600" cy="365125"/>
          </a:xfrm>
          <a:prstGeom prst="rect">
            <a:avLst/>
          </a:prstGeom>
        </p:spPr>
        <p:txBody>
          <a:bodyPr/>
          <a:lstStyle>
            <a:lvl1pPr>
              <a:defRPr sz="1050"/>
            </a:lvl1pPr>
          </a:lstStyle>
          <a:p>
            <a:pPr>
              <a:defRPr/>
            </a:pPr>
            <a:r>
              <a:rPr lang="en-US" smtClean="0"/>
              <a:t>p </a:t>
            </a:r>
            <a:fld id="{EE6791A4-1838-4EDF-BC43-1155F545CB26}" type="slidenum">
              <a:rPr lang="en-US" smtClean="0"/>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3"/>
          <p:cNvSpPr txBox="1">
            <a:spLocks noChangeArrowheads="1"/>
          </p:cNvSpPr>
          <p:nvPr/>
        </p:nvSpPr>
        <p:spPr bwMode="auto">
          <a:xfrm>
            <a:off x="1295400" y="2707120"/>
            <a:ext cx="6705600" cy="1421928"/>
          </a:xfrm>
          <a:prstGeom prst="rect">
            <a:avLst/>
          </a:prstGeom>
          <a:noFill/>
          <a:ln w="12700" algn="ctr">
            <a:noFill/>
            <a:miter lim="800000"/>
            <a:headEnd/>
            <a:tailEnd/>
          </a:ln>
          <a:effectLst>
            <a:outerShdw dist="35921" dir="2700000" algn="ctr" rotWithShape="0">
              <a:schemeClr val="bg2"/>
            </a:outerShdw>
          </a:effectLst>
        </p:spPr>
        <p:txBody>
          <a:bodyPr>
            <a:spAutoFit/>
          </a:bodyPr>
          <a:lstStyle/>
          <a:p>
            <a:pPr algn="ctr" eaLnBrk="0" hangingPunct="0">
              <a:lnSpc>
                <a:spcPct val="90000"/>
              </a:lnSpc>
              <a:spcBef>
                <a:spcPct val="50000"/>
              </a:spcBef>
              <a:defRPr/>
            </a:pPr>
            <a:r>
              <a:rPr lang="en-US" sz="4800" b="1" dirty="0" smtClean="0"/>
              <a:t>Interactive Advertising Snapshot</a:t>
            </a:r>
          </a:p>
        </p:txBody>
      </p:sp>
      <p:sp>
        <p:nvSpPr>
          <p:cNvPr id="4" name="Slide Number Placeholder 5"/>
          <p:cNvSpPr txBox="1">
            <a:spLocks/>
          </p:cNvSpPr>
          <p:nvPr/>
        </p:nvSpPr>
        <p:spPr>
          <a:xfrm>
            <a:off x="457200" y="6356350"/>
            <a:ext cx="2133600" cy="365125"/>
          </a:xfrm>
          <a:prstGeom prst="rect">
            <a:avLst/>
          </a:prstGeom>
        </p:spPr>
        <p:txBody>
          <a:bodyPr/>
          <a:lstStyle>
            <a:lvl1pPr>
              <a:defRPr sz="105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smtClean="0">
                <a:ln>
                  <a:noFill/>
                </a:ln>
                <a:solidFill>
                  <a:schemeClr val="tx1"/>
                </a:solidFill>
                <a:effectLst/>
                <a:uLnTx/>
                <a:uFillTx/>
                <a:latin typeface="Arial" charset="0"/>
                <a:ea typeface="+mn-ea"/>
                <a:cs typeface="+mn-cs"/>
              </a:rPr>
              <a:t>p </a:t>
            </a:r>
            <a:fld id="{EE6791A4-1838-4EDF-BC43-1155F545CB26}" type="slidenum">
              <a:rPr kumimoji="0" lang="en-US" sz="105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sz="105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defRPr/>
            </a:pPr>
            <a:r>
              <a:rPr lang="en-US" sz="3600" dirty="0" smtClean="0">
                <a:solidFill>
                  <a:schemeClr val="accent1">
                    <a:lumMod val="75000"/>
                  </a:schemeClr>
                </a:solidFill>
              </a:rPr>
              <a:t>2010 Themes</a:t>
            </a:r>
          </a:p>
        </p:txBody>
      </p:sp>
      <p:sp>
        <p:nvSpPr>
          <p:cNvPr id="36867" name="Content Placeholder 2"/>
          <p:cNvSpPr>
            <a:spLocks noGrp="1"/>
          </p:cNvSpPr>
          <p:nvPr>
            <p:ph idx="1"/>
          </p:nvPr>
        </p:nvSpPr>
        <p:spPr/>
        <p:txBody>
          <a:bodyPr/>
          <a:lstStyle/>
          <a:p>
            <a:pPr eaLnBrk="1" hangingPunct="1">
              <a:spcAft>
                <a:spcPts val="800"/>
              </a:spcAft>
            </a:pPr>
            <a:r>
              <a:rPr lang="en-US" dirty="0" smtClean="0"/>
              <a:t>Recession has hastened share shift from offline to online, as marketers tap into the variety, reach, </a:t>
            </a:r>
            <a:r>
              <a:rPr lang="en-US" dirty="0" err="1" smtClean="0"/>
              <a:t>targetability</a:t>
            </a:r>
            <a:r>
              <a:rPr lang="en-US" dirty="0" smtClean="0"/>
              <a:t>, and effectiveness of interactive media</a:t>
            </a:r>
          </a:p>
          <a:p>
            <a:pPr eaLnBrk="1" hangingPunct="1">
              <a:spcAft>
                <a:spcPts val="800"/>
              </a:spcAft>
              <a:buNone/>
            </a:pPr>
            <a:endParaRPr lang="en-US" dirty="0" smtClean="0"/>
          </a:p>
          <a:p>
            <a:pPr eaLnBrk="1" hangingPunct="1">
              <a:spcAft>
                <a:spcPts val="800"/>
              </a:spcAft>
            </a:pPr>
            <a:r>
              <a:rPr lang="en-US" dirty="0" smtClean="0"/>
              <a:t>Increasing marketer comfort and agility with medium generally and major platforms specifically</a:t>
            </a:r>
          </a:p>
          <a:p>
            <a:pPr eaLnBrk="1" hangingPunct="1">
              <a:spcAft>
                <a:spcPts val="800"/>
              </a:spcAft>
              <a:buNone/>
            </a:pPr>
            <a:endParaRPr lang="en-US" dirty="0" smtClean="0"/>
          </a:p>
          <a:p>
            <a:pPr eaLnBrk="1" hangingPunct="1">
              <a:spcAft>
                <a:spcPts val="800"/>
              </a:spcAft>
            </a:pPr>
            <a:r>
              <a:rPr lang="en-US" dirty="0" smtClean="0"/>
              <a:t>Regulatory risks growing</a:t>
            </a:r>
          </a:p>
          <a:p>
            <a:pPr eaLnBrk="1" hangingPunct="1">
              <a:spcAft>
                <a:spcPts val="800"/>
              </a:spcAft>
            </a:pPr>
            <a:endParaRPr lang="en-US" dirty="0" smtClean="0"/>
          </a:p>
        </p:txBody>
      </p:sp>
      <p:sp>
        <p:nvSpPr>
          <p:cNvPr id="5" name="Slide Number Placeholder 5"/>
          <p:cNvSpPr>
            <a:spLocks noGrp="1"/>
          </p:cNvSpPr>
          <p:nvPr>
            <p:ph type="sldNum" sz="quarter" idx="11"/>
          </p:nvPr>
        </p:nvSpPr>
        <p:spPr>
          <a:xfrm>
            <a:off x="457200" y="6356350"/>
            <a:ext cx="2133600" cy="365125"/>
          </a:xfrm>
          <a:prstGeom prst="rect">
            <a:avLst/>
          </a:prstGeom>
        </p:spPr>
        <p:txBody>
          <a:bodyPr/>
          <a:lstStyle>
            <a:lvl1pPr>
              <a:defRPr sz="1050"/>
            </a:lvl1pPr>
          </a:lstStyle>
          <a:p>
            <a:pPr>
              <a:defRPr/>
            </a:pPr>
            <a:r>
              <a:rPr lang="en-US" dirty="0" smtClean="0"/>
              <a:t>p </a:t>
            </a:r>
            <a:fld id="{EE6791A4-1838-4EDF-BC43-1155F545CB26}"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10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fade">
                                      <p:cBhvr>
                                        <p:cTn id="12" dur="1000"/>
                                        <p:tgtEl>
                                          <p:spTgt spid="368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animEffect transition="in" filter="fade">
                                      <p:cBhvr>
                                        <p:cTn id="17" dur="10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8"/>
          <p:cNvSpPr>
            <a:spLocks/>
          </p:cNvSpPr>
          <p:nvPr/>
        </p:nvSpPr>
        <p:spPr bwMode="auto">
          <a:xfrm>
            <a:off x="609600" y="381000"/>
            <a:ext cx="8077200" cy="781050"/>
          </a:xfrm>
          <a:prstGeom prst="rect">
            <a:avLst/>
          </a:prstGeom>
          <a:noFill/>
          <a:ln w="12700">
            <a:noFill/>
            <a:miter lim="800000"/>
            <a:headEnd/>
            <a:tailEnd/>
          </a:ln>
        </p:spPr>
        <p:txBody>
          <a:bodyPr lIns="37948" tIns="37948" rIns="37948" bIns="37948"/>
          <a:lstStyle/>
          <a:p>
            <a:pPr algn="ctr" defTabSz="455613" eaLnBrk="0" hangingPunct="0">
              <a:lnSpc>
                <a:spcPct val="90000"/>
              </a:lnSpc>
              <a:defRPr/>
            </a:pPr>
            <a:r>
              <a:rPr lang="en-US" sz="3600" b="1" dirty="0" smtClean="0">
                <a:solidFill>
                  <a:schemeClr val="accent1">
                    <a:lumMod val="75000"/>
                  </a:schemeClr>
                </a:solidFill>
                <a:ea typeface="ヒラギノ明朝 ProN W6"/>
                <a:cs typeface="Arial" pitchFamily="34" charset="0"/>
                <a:sym typeface="Book Antiqua" pitchFamily="18" charset="0"/>
              </a:rPr>
              <a:t>Your Consumers Are Online</a:t>
            </a:r>
            <a:endParaRPr lang="en-US" sz="3600" b="1" dirty="0">
              <a:solidFill>
                <a:schemeClr val="accent1">
                  <a:lumMod val="75000"/>
                </a:schemeClr>
              </a:solidFill>
              <a:ea typeface="ヒラギノ明朝 ProN W6"/>
              <a:cs typeface="Arial" pitchFamily="34" charset="0"/>
              <a:sym typeface="Book Antiqua" pitchFamily="18" charset="0"/>
            </a:endParaRPr>
          </a:p>
        </p:txBody>
      </p:sp>
      <p:sp>
        <p:nvSpPr>
          <p:cNvPr id="9" name="TextBox 8"/>
          <p:cNvSpPr txBox="1"/>
          <p:nvPr/>
        </p:nvSpPr>
        <p:spPr>
          <a:xfrm rot="5400000">
            <a:off x="4177218" y="198555"/>
            <a:ext cx="433965" cy="2780056"/>
          </a:xfrm>
          <a:prstGeom prst="rect">
            <a:avLst/>
          </a:prstGeom>
          <a:noFill/>
        </p:spPr>
        <p:txBody>
          <a:bodyPr vert="vert270" wrap="none">
            <a:spAutoFit/>
          </a:bodyPr>
          <a:lstStyle/>
          <a:p>
            <a:pPr algn="ctr" eaLnBrk="0" fontAlgn="auto" hangingPunct="0">
              <a:lnSpc>
                <a:spcPct val="90000"/>
              </a:lnSpc>
              <a:spcBef>
                <a:spcPts val="0"/>
              </a:spcBef>
              <a:spcAft>
                <a:spcPts val="0"/>
              </a:spcAft>
              <a:defRPr/>
            </a:pPr>
            <a:r>
              <a:rPr lang="en-US" b="1" dirty="0">
                <a:latin typeface="Arial Narrow" pitchFamily="34" charset="0"/>
              </a:rPr>
              <a:t>Average Weekly Hours Online</a:t>
            </a:r>
          </a:p>
        </p:txBody>
      </p:sp>
      <p:cxnSp>
        <p:nvCxnSpPr>
          <p:cNvPr id="23" name="Straight Arrow Connector 22"/>
          <p:cNvCxnSpPr/>
          <p:nvPr/>
        </p:nvCxnSpPr>
        <p:spPr bwMode="auto">
          <a:xfrm rot="10800000">
            <a:off x="2667000" y="2743200"/>
            <a:ext cx="2362200" cy="304800"/>
          </a:xfrm>
          <a:prstGeom prst="straightConnector1">
            <a:avLst/>
          </a:prstGeom>
          <a:gradFill rotWithShape="1">
            <a:gsLst>
              <a:gs pos="0">
                <a:srgbClr val="5E1800"/>
              </a:gs>
              <a:gs pos="100000">
                <a:srgbClr val="CC3300"/>
              </a:gs>
            </a:gsLst>
            <a:lin ang="2700000" scaled="1"/>
          </a:gradFill>
          <a:ln w="12700" cap="flat" cmpd="sng" algn="ctr">
            <a:noFill/>
            <a:prstDash val="solid"/>
            <a:round/>
            <a:headEnd type="none" w="med" len="med"/>
            <a:tailEnd type="arrow"/>
          </a:ln>
          <a:effectLst>
            <a:outerShdw dist="35921" dir="2700000" algn="ctr" rotWithShape="0">
              <a:schemeClr val="bg2"/>
            </a:outerShdw>
          </a:effectLst>
        </p:spPr>
      </p:cxnSp>
      <p:sp>
        <p:nvSpPr>
          <p:cNvPr id="4102" name="Text Box 4"/>
          <p:cNvSpPr txBox="1">
            <a:spLocks noChangeArrowheads="1"/>
          </p:cNvSpPr>
          <p:nvPr/>
        </p:nvSpPr>
        <p:spPr bwMode="auto">
          <a:xfrm>
            <a:off x="533400" y="6056784"/>
            <a:ext cx="7239000" cy="230832"/>
          </a:xfrm>
          <a:prstGeom prst="rect">
            <a:avLst/>
          </a:prstGeom>
          <a:noFill/>
          <a:ln w="9525">
            <a:noFill/>
            <a:miter lim="800000"/>
            <a:headEnd/>
            <a:tailEnd/>
          </a:ln>
        </p:spPr>
        <p:txBody>
          <a:bodyPr anchor="b" anchorCtr="1">
            <a:spAutoFit/>
          </a:bodyPr>
          <a:lstStyle/>
          <a:p>
            <a:pPr eaLnBrk="0" hangingPunct="0">
              <a:lnSpc>
                <a:spcPct val="90000"/>
              </a:lnSpc>
            </a:pPr>
            <a:r>
              <a:rPr lang="en-US" sz="1000" i="1" dirty="0">
                <a:latin typeface="Calibri" pitchFamily="34" charset="0"/>
                <a:cs typeface="Arial" pitchFamily="34" charset="0"/>
              </a:rPr>
              <a:t>Source:  USC Annenberg School Center for the Digital Future, The </a:t>
            </a:r>
            <a:r>
              <a:rPr lang="en-US" sz="1000" i="1" dirty="0" smtClean="0">
                <a:latin typeface="Calibri" pitchFamily="34" charset="0"/>
                <a:cs typeface="Arial" pitchFamily="34" charset="0"/>
              </a:rPr>
              <a:t>2009 </a:t>
            </a:r>
            <a:r>
              <a:rPr lang="en-US" sz="1000" i="1" dirty="0">
                <a:latin typeface="Calibri" pitchFamily="34" charset="0"/>
                <a:cs typeface="Arial" pitchFamily="34" charset="0"/>
              </a:rPr>
              <a:t>Digital Future Report, and previous Digital Future Report releases. </a:t>
            </a:r>
          </a:p>
        </p:txBody>
      </p:sp>
      <p:graphicFrame>
        <p:nvGraphicFramePr>
          <p:cNvPr id="7" name="Object 2"/>
          <p:cNvGraphicFramePr>
            <a:graphicFrameLocks noChangeAspect="1"/>
          </p:cNvGraphicFramePr>
          <p:nvPr/>
        </p:nvGraphicFramePr>
        <p:xfrm>
          <a:off x="533400" y="1256184"/>
          <a:ext cx="7721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5"/>
          <p:cNvSpPr txBox="1">
            <a:spLocks/>
          </p:cNvSpPr>
          <p:nvPr/>
        </p:nvSpPr>
        <p:spPr>
          <a:xfrm>
            <a:off x="457200" y="6356350"/>
            <a:ext cx="2133600" cy="365125"/>
          </a:xfrm>
          <a:prstGeom prst="rect">
            <a:avLst/>
          </a:prstGeom>
        </p:spPr>
        <p:txBody>
          <a:bodyPr/>
          <a:lstStyle>
            <a:lvl1pPr>
              <a:defRPr sz="105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smtClean="0">
                <a:ln>
                  <a:noFill/>
                </a:ln>
                <a:solidFill>
                  <a:schemeClr val="tx1"/>
                </a:solidFill>
                <a:effectLst/>
                <a:uLnTx/>
                <a:uFillTx/>
                <a:latin typeface="Arial" charset="0"/>
                <a:ea typeface="+mn-ea"/>
                <a:cs typeface="+mn-cs"/>
              </a:rPr>
              <a:t>p </a:t>
            </a:r>
            <a:fld id="{EE6791A4-1838-4EDF-BC43-1155F545CB26}" type="slidenum">
              <a:rPr kumimoji="0" lang="en-US" sz="105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sz="105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TuKcSXqlkW9rqK.1qHN5A"/>
</p:tagLst>
</file>

<file path=ppt/theme/theme1.xml><?xml version="1.0" encoding="utf-8"?>
<a:theme xmlns:a="http://schemas.openxmlformats.org/drawingml/2006/main" name="iab-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iab-template</Template>
  <TotalTime>6878</TotalTime>
  <Words>1631</Words>
  <Application>Microsoft Office PowerPoint</Application>
  <PresentationFormat>On-screen Show (4:3)</PresentationFormat>
  <Paragraphs>272</Paragraphs>
  <Slides>36</Slides>
  <Notes>26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40" baseType="lpstr">
      <vt:lpstr>iab-template</vt:lpstr>
      <vt:lpstr>Worksheet</vt:lpstr>
      <vt:lpstr>Microsoft Office Excel 97-2003 Worksheet</vt:lpstr>
      <vt:lpstr>Chart</vt:lpstr>
      <vt:lpstr>Your Challenge =  Your Opportunity</vt:lpstr>
      <vt:lpstr>Slide 2</vt:lpstr>
      <vt:lpstr>Slide 3</vt:lpstr>
      <vt:lpstr>Slide 4</vt:lpstr>
      <vt:lpstr>IAB’s Focused Mission…</vt:lpstr>
      <vt:lpstr>… Rests on Three Strategic Platforms </vt:lpstr>
      <vt:lpstr>Slide 7</vt:lpstr>
      <vt:lpstr>2010 Themes</vt:lpstr>
      <vt:lpstr>Slide 9</vt:lpstr>
      <vt:lpstr>Drivers of Internet Growth Include:  Ubiquity of Broadband…</vt:lpstr>
      <vt:lpstr>Slide 11</vt:lpstr>
      <vt:lpstr>Slide 12</vt:lpstr>
      <vt:lpstr>Slide 13</vt:lpstr>
      <vt:lpstr>Ad Spend Lags Consumer Adoption</vt:lpstr>
      <vt:lpstr>...But Online Share Is Shift Speeding Up</vt:lpstr>
      <vt:lpstr>Slide 16</vt:lpstr>
      <vt:lpstr>Local Advertising Is a Vast Market</vt:lpstr>
      <vt:lpstr>Interactive Is a Sales-Driving Medium</vt:lpstr>
      <vt:lpstr>Local Online Outlook:  +32%</vt:lpstr>
      <vt:lpstr>Slide 20</vt:lpstr>
      <vt:lpstr>Slide 21</vt:lpstr>
      <vt:lpstr>Because Your Brands Are Strong</vt:lpstr>
      <vt:lpstr>Because You Drive Sales &amp; Consideration</vt:lpstr>
      <vt:lpstr>Because Your Advertising Works</vt:lpstr>
      <vt:lpstr>Because Your Web Sites Are Trusted</vt:lpstr>
      <vt:lpstr>Slide 26</vt:lpstr>
      <vt:lpstr>Slide 27</vt:lpstr>
      <vt:lpstr>Alliance for Content</vt:lpstr>
      <vt:lpstr>Empower Bloggers &amp; Go Hyperlocal</vt:lpstr>
      <vt:lpstr>Make Online Advertising Easy</vt:lpstr>
      <vt:lpstr>Make Online Advertising Easy</vt:lpstr>
      <vt:lpstr>Ultra-Serve Your Customers</vt:lpstr>
      <vt:lpstr>Make Service Social</vt:lpstr>
      <vt:lpstr>Strengthen Community Bonds</vt:lpstr>
      <vt:lpstr>Slide 35</vt:lpstr>
      <vt:lpstr>Your Challenge Is Your Opportunity</vt:lpstr>
    </vt:vector>
  </TitlesOfParts>
  <Company>IAB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dc:creator>
  <cp:lastModifiedBy>randallr</cp:lastModifiedBy>
  <cp:revision>674</cp:revision>
  <dcterms:created xsi:type="dcterms:W3CDTF">2009-01-23T16:59:37Z</dcterms:created>
  <dcterms:modified xsi:type="dcterms:W3CDTF">2010-03-25T15:25:00Z</dcterms:modified>
</cp:coreProperties>
</file>