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" y="0"/>
            <a:ext cx="12188952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0"/>
            <a:ext cx="6093460" cy="6858000"/>
          </a:xfrm>
          <a:custGeom>
            <a:avLst/>
            <a:gdLst/>
            <a:ahLst/>
            <a:cxnLst/>
            <a:rect l="l" t="t" r="r" b="b"/>
            <a:pathLst>
              <a:path w="6093460" h="6858000">
                <a:moveTo>
                  <a:pt x="0" y="6858000"/>
                </a:moveTo>
                <a:lnTo>
                  <a:pt x="6092952" y="6858000"/>
                </a:lnTo>
                <a:lnTo>
                  <a:pt x="609295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86186" y="2353616"/>
            <a:ext cx="10219626" cy="10902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5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" y="0"/>
            <a:ext cx="12188952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1905000"/>
            <a:ext cx="12189460" cy="2148840"/>
          </a:xfrm>
          <a:custGeom>
            <a:avLst/>
            <a:gdLst/>
            <a:ahLst/>
            <a:cxnLst/>
            <a:rect l="l" t="t" r="r" b="b"/>
            <a:pathLst>
              <a:path w="12189460" h="2148840">
                <a:moveTo>
                  <a:pt x="0" y="2148840"/>
                </a:moveTo>
                <a:lnTo>
                  <a:pt x="12188952" y="2148840"/>
                </a:lnTo>
                <a:lnTo>
                  <a:pt x="12188952" y="0"/>
                </a:lnTo>
                <a:lnTo>
                  <a:pt x="0" y="0"/>
                </a:lnTo>
                <a:lnTo>
                  <a:pt x="0" y="21488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 marL="635">
              <a:lnSpc>
                <a:spcPts val="4910"/>
              </a:lnSpc>
              <a:spcBef>
                <a:spcPts val="105"/>
              </a:spcBef>
            </a:pPr>
            <a:r>
              <a:rPr dirty="0" sz="4400" spc="-50"/>
              <a:t>CAPITAL </a:t>
            </a:r>
            <a:r>
              <a:rPr dirty="0" sz="4400"/>
              <a:t>BOND</a:t>
            </a:r>
            <a:r>
              <a:rPr dirty="0" sz="4400" spc="10"/>
              <a:t> </a:t>
            </a:r>
            <a:r>
              <a:rPr dirty="0" sz="4400" spc="-5"/>
              <a:t>DEVELOPMENT</a:t>
            </a:r>
            <a:endParaRPr sz="4400"/>
          </a:p>
          <a:p>
            <a:pPr algn="ctr" marL="635">
              <a:lnSpc>
                <a:spcPts val="3470"/>
              </a:lnSpc>
            </a:pPr>
            <a:r>
              <a:rPr dirty="0" spc="-10"/>
              <a:t>PROJECTED </a:t>
            </a:r>
            <a:r>
              <a:rPr dirty="0" spc="-15"/>
              <a:t>CONSTRUCTION </a:t>
            </a:r>
            <a:r>
              <a:rPr dirty="0"/>
              <a:t>AND </a:t>
            </a:r>
            <a:r>
              <a:rPr dirty="0" spc="-10"/>
              <a:t>FINANCIAL</a:t>
            </a:r>
            <a:r>
              <a:rPr dirty="0" spc="-65"/>
              <a:t> </a:t>
            </a:r>
            <a:r>
              <a:rPr dirty="0"/>
              <a:t>SCHEDULES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161932" y="4012784"/>
            <a:ext cx="3940175" cy="1691005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algn="ctr" marL="12700" marR="5080" indent="-74930">
              <a:lnSpc>
                <a:spcPts val="2500"/>
              </a:lnSpc>
              <a:spcBef>
                <a:spcPts val="700"/>
              </a:spcBef>
            </a:pPr>
            <a:r>
              <a:rPr dirty="0" sz="2600" spc="-40">
                <a:solidFill>
                  <a:srgbClr val="FFFFFF"/>
                </a:solidFill>
                <a:latin typeface="Cambria"/>
                <a:cs typeface="Cambria"/>
              </a:rPr>
              <a:t>Rye </a:t>
            </a:r>
            <a:r>
              <a:rPr dirty="0" sz="2600" spc="-5">
                <a:solidFill>
                  <a:srgbClr val="FFFFFF"/>
                </a:solidFill>
                <a:latin typeface="Cambria"/>
                <a:cs typeface="Cambria"/>
              </a:rPr>
              <a:t>City </a:t>
            </a:r>
            <a:r>
              <a:rPr dirty="0" sz="2600">
                <a:solidFill>
                  <a:srgbClr val="FFFFFF"/>
                </a:solidFill>
                <a:latin typeface="Cambria"/>
                <a:cs typeface="Cambria"/>
              </a:rPr>
              <a:t>School </a:t>
            </a:r>
            <a:r>
              <a:rPr dirty="0" sz="2600" spc="-5">
                <a:solidFill>
                  <a:srgbClr val="FFFFFF"/>
                </a:solidFill>
                <a:latin typeface="Cambria"/>
                <a:cs typeface="Cambria"/>
              </a:rPr>
              <a:t>District  </a:t>
            </a:r>
            <a:r>
              <a:rPr dirty="0" sz="2600" spc="-10">
                <a:solidFill>
                  <a:srgbClr val="FFFFFF"/>
                </a:solidFill>
                <a:latin typeface="Cambria"/>
                <a:cs typeface="Cambria"/>
              </a:rPr>
              <a:t>Board </a:t>
            </a:r>
            <a:r>
              <a:rPr dirty="0" sz="2600" spc="-5">
                <a:solidFill>
                  <a:srgbClr val="FFFFFF"/>
                </a:solidFill>
                <a:latin typeface="Cambria"/>
                <a:cs typeface="Cambria"/>
              </a:rPr>
              <a:t>of Education</a:t>
            </a:r>
            <a:r>
              <a:rPr dirty="0" sz="2600" spc="-3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Cambria"/>
                <a:cs typeface="Cambria"/>
              </a:rPr>
              <a:t>Meeting  </a:t>
            </a:r>
            <a:r>
              <a:rPr dirty="0" sz="2600">
                <a:solidFill>
                  <a:srgbClr val="FFFFFF"/>
                </a:solidFill>
                <a:latin typeface="Cambria"/>
                <a:cs typeface="Cambria"/>
              </a:rPr>
              <a:t>December </a:t>
            </a:r>
            <a:r>
              <a:rPr dirty="0" sz="2600" spc="-5">
                <a:solidFill>
                  <a:srgbClr val="FFFFFF"/>
                </a:solidFill>
                <a:latin typeface="Cambria"/>
                <a:cs typeface="Cambria"/>
              </a:rPr>
              <a:t>11,</a:t>
            </a:r>
            <a:r>
              <a:rPr dirty="0" sz="2600" spc="-5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Cambria"/>
                <a:cs typeface="Cambria"/>
              </a:rPr>
              <a:t>2018</a:t>
            </a:r>
            <a:endParaRPr sz="2600">
              <a:latin typeface="Cambria"/>
              <a:cs typeface="Cambria"/>
            </a:endParaRPr>
          </a:p>
          <a:p>
            <a:pPr algn="ctr" marL="629285" marR="697865">
              <a:lnSpc>
                <a:spcPct val="80000"/>
              </a:lnSpc>
              <a:spcBef>
                <a:spcPts val="20"/>
              </a:spcBef>
            </a:pPr>
            <a:r>
              <a:rPr dirty="0" sz="2600" spc="-80">
                <a:solidFill>
                  <a:srgbClr val="FFFFFF"/>
                </a:solidFill>
                <a:latin typeface="Cambria"/>
                <a:cs typeface="Cambria"/>
              </a:rPr>
              <a:t>Dr. </a:t>
            </a:r>
            <a:r>
              <a:rPr dirty="0" sz="2600">
                <a:solidFill>
                  <a:srgbClr val="FFFFFF"/>
                </a:solidFill>
                <a:latin typeface="Cambria"/>
                <a:cs typeface="Cambria"/>
              </a:rPr>
              <a:t>Eric </a:t>
            </a:r>
            <a:r>
              <a:rPr dirty="0" sz="2600" spc="-5">
                <a:solidFill>
                  <a:srgbClr val="FFFFFF"/>
                </a:solidFill>
                <a:latin typeface="Cambria"/>
                <a:cs typeface="Cambria"/>
              </a:rPr>
              <a:t>Byrne  </a:t>
            </a:r>
            <a:r>
              <a:rPr dirty="0" sz="2600">
                <a:solidFill>
                  <a:srgbClr val="FFFFFF"/>
                </a:solidFill>
                <a:latin typeface="Cambria"/>
                <a:cs typeface="Cambria"/>
              </a:rPr>
              <a:t>Gabriella</a:t>
            </a:r>
            <a:r>
              <a:rPr dirty="0" sz="2600" spc="-10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600" spc="-5">
                <a:solidFill>
                  <a:srgbClr val="FFFFFF"/>
                </a:solidFill>
                <a:latin typeface="Cambria"/>
                <a:cs typeface="Cambria"/>
              </a:rPr>
              <a:t>OConnor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832603" y="82296"/>
            <a:ext cx="2023871" cy="17358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  <p:transition spd="med">
    <p:fade thruBlk="0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0572" y="483119"/>
            <a:ext cx="983805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75"/>
              <a:t>MILTON </a:t>
            </a:r>
            <a:r>
              <a:rPr dirty="0" sz="3600"/>
              <a:t>SCHOOL </a:t>
            </a:r>
            <a:r>
              <a:rPr dirty="0" sz="3600" spc="-25"/>
              <a:t>WORK </a:t>
            </a:r>
            <a:r>
              <a:rPr dirty="0" sz="3600" spc="-5"/>
              <a:t>COMPLETION</a:t>
            </a:r>
            <a:r>
              <a:rPr dirty="0" sz="3600" spc="45"/>
              <a:t> </a:t>
            </a:r>
            <a:r>
              <a:rPr dirty="0" sz="3600" spc="-5"/>
              <a:t>SCHEDULE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915161" y="5799582"/>
            <a:ext cx="10819130" cy="751840"/>
          </a:xfrm>
          <a:custGeom>
            <a:avLst/>
            <a:gdLst/>
            <a:ahLst/>
            <a:cxnLst/>
            <a:rect l="l" t="t" r="r" b="b"/>
            <a:pathLst>
              <a:path w="10819130" h="751840">
                <a:moveTo>
                  <a:pt x="0" y="0"/>
                </a:moveTo>
                <a:lnTo>
                  <a:pt x="10818876" y="0"/>
                </a:lnTo>
                <a:lnTo>
                  <a:pt x="10818876" y="751332"/>
                </a:lnTo>
                <a:lnTo>
                  <a:pt x="0" y="751332"/>
                </a:lnTo>
                <a:lnTo>
                  <a:pt x="0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5161" y="5799582"/>
            <a:ext cx="10819130" cy="751840"/>
          </a:xfrm>
          <a:custGeom>
            <a:avLst/>
            <a:gdLst/>
            <a:ahLst/>
            <a:cxnLst/>
            <a:rect l="l" t="t" r="r" b="b"/>
            <a:pathLst>
              <a:path w="10819130" h="751840">
                <a:moveTo>
                  <a:pt x="0" y="0"/>
                </a:moveTo>
                <a:lnTo>
                  <a:pt x="10818876" y="0"/>
                </a:lnTo>
                <a:lnTo>
                  <a:pt x="10818876" y="751332"/>
                </a:lnTo>
                <a:lnTo>
                  <a:pt x="0" y="751332"/>
                </a:lnTo>
                <a:lnTo>
                  <a:pt x="0" y="0"/>
                </a:lnTo>
                <a:close/>
              </a:path>
            </a:pathLst>
          </a:custGeom>
          <a:ln w="1981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15161" y="5799582"/>
            <a:ext cx="10819130" cy="391795"/>
          </a:xfrm>
          <a:prstGeom prst="rect">
            <a:avLst/>
          </a:prstGeom>
          <a:solidFill>
            <a:srgbClr val="DDA859"/>
          </a:solidFill>
        </p:spPr>
        <p:txBody>
          <a:bodyPr wrap="square" lIns="0" tIns="0" rIns="0" bIns="0" rtlCol="0" vert="horz">
            <a:spAutoFit/>
          </a:bodyPr>
          <a:lstStyle/>
          <a:p>
            <a:pPr marL="2793365">
              <a:lnSpc>
                <a:spcPts val="3005"/>
              </a:lnSpc>
            </a:pPr>
            <a:r>
              <a:rPr dirty="0" sz="2800" spc="-5" b="1">
                <a:solidFill>
                  <a:srgbClr val="FFFFFF"/>
                </a:solidFill>
                <a:latin typeface="Cambria"/>
                <a:cs typeface="Cambria"/>
              </a:rPr>
              <a:t>Building </a:t>
            </a:r>
            <a:r>
              <a:rPr dirty="0" sz="2800" spc="-10" b="1">
                <a:solidFill>
                  <a:srgbClr val="FFFFFF"/>
                </a:solidFill>
                <a:latin typeface="Cambria"/>
                <a:cs typeface="Cambria"/>
              </a:rPr>
              <a:t>Condition </a:t>
            </a:r>
            <a:r>
              <a:rPr dirty="0" sz="2800" spc="-25" b="1">
                <a:solidFill>
                  <a:srgbClr val="FFFFFF"/>
                </a:solidFill>
                <a:latin typeface="Cambria"/>
                <a:cs typeface="Cambria"/>
              </a:rPr>
              <a:t>Survey</a:t>
            </a:r>
            <a:r>
              <a:rPr dirty="0" sz="2800" spc="3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800" spc="-55" b="1">
                <a:solidFill>
                  <a:srgbClr val="FFFFFF"/>
                </a:solidFill>
                <a:latin typeface="Cambria"/>
                <a:cs typeface="Cambria"/>
              </a:rPr>
              <a:t>Work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5161" y="6191250"/>
            <a:ext cx="5408930" cy="344805"/>
          </a:xfrm>
          <a:custGeom>
            <a:avLst/>
            <a:gdLst/>
            <a:ahLst/>
            <a:cxnLst/>
            <a:rect l="l" t="t" r="r" b="b"/>
            <a:pathLst>
              <a:path w="5408930" h="344804">
                <a:moveTo>
                  <a:pt x="0" y="0"/>
                </a:moveTo>
                <a:lnTo>
                  <a:pt x="5408676" y="0"/>
                </a:lnTo>
                <a:lnTo>
                  <a:pt x="5408676" y="344424"/>
                </a:lnTo>
                <a:lnTo>
                  <a:pt x="0" y="344424"/>
                </a:lnTo>
                <a:lnTo>
                  <a:pt x="0" y="0"/>
                </a:lnTo>
                <a:close/>
              </a:path>
            </a:pathLst>
          </a:custGeom>
          <a:solidFill>
            <a:srgbClr val="F2E1D1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323838" y="6191250"/>
            <a:ext cx="5410200" cy="344805"/>
          </a:xfrm>
          <a:custGeom>
            <a:avLst/>
            <a:gdLst/>
            <a:ahLst/>
            <a:cxnLst/>
            <a:rect l="l" t="t" r="r" b="b"/>
            <a:pathLst>
              <a:path w="5410200" h="344804">
                <a:moveTo>
                  <a:pt x="0" y="0"/>
                </a:moveTo>
                <a:lnTo>
                  <a:pt x="5410200" y="0"/>
                </a:lnTo>
                <a:lnTo>
                  <a:pt x="5410200" y="344424"/>
                </a:lnTo>
                <a:lnTo>
                  <a:pt x="0" y="344424"/>
                </a:lnTo>
                <a:lnTo>
                  <a:pt x="0" y="0"/>
                </a:lnTo>
                <a:close/>
              </a:path>
            </a:pathLst>
          </a:custGeom>
          <a:solidFill>
            <a:srgbClr val="F2E1D1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645679" y="6165188"/>
            <a:ext cx="6924675" cy="345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5852795" algn="l"/>
              </a:tabLst>
            </a:pPr>
            <a:r>
              <a:rPr dirty="0" sz="2100" spc="-10">
                <a:latin typeface="Cambria"/>
                <a:cs typeface="Cambria"/>
              </a:rPr>
              <a:t>Late</a:t>
            </a:r>
            <a:r>
              <a:rPr dirty="0" sz="2100" spc="10">
                <a:latin typeface="Cambria"/>
                <a:cs typeface="Cambria"/>
              </a:rPr>
              <a:t> </a:t>
            </a:r>
            <a:r>
              <a:rPr dirty="0" sz="2100" spc="-5">
                <a:latin typeface="Cambria"/>
                <a:cs typeface="Cambria"/>
              </a:rPr>
              <a:t>Spring</a:t>
            </a:r>
            <a:r>
              <a:rPr dirty="0" sz="2100" spc="5">
                <a:latin typeface="Cambria"/>
                <a:cs typeface="Cambria"/>
              </a:rPr>
              <a:t> </a:t>
            </a:r>
            <a:r>
              <a:rPr dirty="0" sz="2100">
                <a:latin typeface="Cambria"/>
                <a:cs typeface="Cambria"/>
              </a:rPr>
              <a:t>2020	</a:t>
            </a:r>
            <a:r>
              <a:rPr dirty="0" sz="2100" spc="-20">
                <a:latin typeface="Cambria"/>
                <a:cs typeface="Cambria"/>
              </a:rPr>
              <a:t>Fall</a:t>
            </a:r>
            <a:r>
              <a:rPr dirty="0" sz="2100" spc="-85">
                <a:latin typeface="Cambria"/>
                <a:cs typeface="Cambria"/>
              </a:rPr>
              <a:t> </a:t>
            </a:r>
            <a:r>
              <a:rPr dirty="0" sz="2100">
                <a:latin typeface="Cambria"/>
                <a:cs typeface="Cambria"/>
              </a:rPr>
              <a:t>2021</a:t>
            </a:r>
            <a:endParaRPr sz="210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15161" y="4655056"/>
            <a:ext cx="10819130" cy="1156970"/>
          </a:xfrm>
          <a:custGeom>
            <a:avLst/>
            <a:gdLst/>
            <a:ahLst/>
            <a:cxnLst/>
            <a:rect l="l" t="t" r="r" b="b"/>
            <a:pathLst>
              <a:path w="10819130" h="1156970">
                <a:moveTo>
                  <a:pt x="5698617" y="867537"/>
                </a:moveTo>
                <a:lnTo>
                  <a:pt x="5120259" y="867537"/>
                </a:lnTo>
                <a:lnTo>
                  <a:pt x="5409438" y="1156716"/>
                </a:lnTo>
                <a:lnTo>
                  <a:pt x="5698617" y="867537"/>
                </a:lnTo>
                <a:close/>
              </a:path>
              <a:path w="10819130" h="1156970">
                <a:moveTo>
                  <a:pt x="5554014" y="751598"/>
                </a:moveTo>
                <a:lnTo>
                  <a:pt x="5264848" y="751598"/>
                </a:lnTo>
                <a:lnTo>
                  <a:pt x="5264848" y="867537"/>
                </a:lnTo>
                <a:lnTo>
                  <a:pt x="5554014" y="867537"/>
                </a:lnTo>
                <a:lnTo>
                  <a:pt x="5554014" y="751598"/>
                </a:lnTo>
                <a:close/>
              </a:path>
              <a:path w="10819130" h="1156970">
                <a:moveTo>
                  <a:pt x="10818876" y="0"/>
                </a:moveTo>
                <a:lnTo>
                  <a:pt x="0" y="0"/>
                </a:lnTo>
                <a:lnTo>
                  <a:pt x="0" y="751598"/>
                </a:lnTo>
                <a:lnTo>
                  <a:pt x="10818876" y="751598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5161" y="4655056"/>
            <a:ext cx="10819130" cy="1156970"/>
          </a:xfrm>
          <a:custGeom>
            <a:avLst/>
            <a:gdLst/>
            <a:ahLst/>
            <a:cxnLst/>
            <a:rect l="l" t="t" r="r" b="b"/>
            <a:pathLst>
              <a:path w="10819130" h="1156970">
                <a:moveTo>
                  <a:pt x="10818876" y="751598"/>
                </a:moveTo>
                <a:lnTo>
                  <a:pt x="5554014" y="751598"/>
                </a:lnTo>
                <a:lnTo>
                  <a:pt x="5554014" y="867537"/>
                </a:lnTo>
                <a:lnTo>
                  <a:pt x="5698617" y="867537"/>
                </a:lnTo>
                <a:lnTo>
                  <a:pt x="5409438" y="1156716"/>
                </a:lnTo>
                <a:lnTo>
                  <a:pt x="5120259" y="867537"/>
                </a:lnTo>
                <a:lnTo>
                  <a:pt x="5264848" y="867537"/>
                </a:lnTo>
                <a:lnTo>
                  <a:pt x="5264848" y="751598"/>
                </a:lnTo>
                <a:lnTo>
                  <a:pt x="0" y="751598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751598"/>
                </a:lnTo>
                <a:close/>
              </a:path>
            </a:pathLst>
          </a:custGeom>
          <a:ln w="1981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571270" y="4597947"/>
            <a:ext cx="550418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 b="1">
                <a:solidFill>
                  <a:srgbClr val="FFFFFF"/>
                </a:solidFill>
                <a:latin typeface="Cambria"/>
                <a:cs typeface="Cambria"/>
              </a:rPr>
              <a:t>Special </a:t>
            </a:r>
            <a:r>
              <a:rPr dirty="0" sz="2800" spc="-10" b="1">
                <a:solidFill>
                  <a:srgbClr val="FFFFFF"/>
                </a:solidFill>
                <a:latin typeface="Cambria"/>
                <a:cs typeface="Cambria"/>
              </a:rPr>
              <a:t>Education </a:t>
            </a:r>
            <a:r>
              <a:rPr dirty="0" sz="2800" spc="-5" b="1">
                <a:solidFill>
                  <a:srgbClr val="FFFFFF"/>
                </a:solidFill>
                <a:latin typeface="Cambria"/>
                <a:cs typeface="Cambria"/>
              </a:rPr>
              <a:t>Services</a:t>
            </a:r>
            <a:r>
              <a:rPr dirty="0" sz="2800" spc="1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800" spc="-15" b="1">
                <a:solidFill>
                  <a:srgbClr val="FFFFFF"/>
                </a:solidFill>
                <a:latin typeface="Cambria"/>
                <a:cs typeface="Cambria"/>
              </a:rPr>
              <a:t>Center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5161" y="5061965"/>
            <a:ext cx="10819130" cy="344805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 marL="1896110">
              <a:lnSpc>
                <a:spcPts val="2415"/>
              </a:lnSpc>
              <a:tabLst>
                <a:tab pos="7583170" algn="l"/>
              </a:tabLst>
            </a:pPr>
            <a:r>
              <a:rPr dirty="0" sz="2100" spc="-5">
                <a:latin typeface="Cambria"/>
                <a:cs typeface="Cambria"/>
              </a:rPr>
              <a:t>Summer</a:t>
            </a:r>
            <a:r>
              <a:rPr dirty="0" sz="2100" spc="-10">
                <a:latin typeface="Cambria"/>
                <a:cs typeface="Cambria"/>
              </a:rPr>
              <a:t> </a:t>
            </a:r>
            <a:r>
              <a:rPr dirty="0" sz="2100">
                <a:latin typeface="Cambria"/>
                <a:cs typeface="Cambria"/>
              </a:rPr>
              <a:t>2021	</a:t>
            </a:r>
            <a:r>
              <a:rPr dirty="0" sz="2100" spc="-20">
                <a:latin typeface="Cambria"/>
                <a:cs typeface="Cambria"/>
              </a:rPr>
              <a:t>Fall</a:t>
            </a:r>
            <a:r>
              <a:rPr dirty="0" sz="2100" spc="-10">
                <a:latin typeface="Cambria"/>
                <a:cs typeface="Cambria"/>
              </a:rPr>
              <a:t> </a:t>
            </a:r>
            <a:r>
              <a:rPr dirty="0" sz="2100">
                <a:latin typeface="Cambria"/>
                <a:cs typeface="Cambria"/>
              </a:rPr>
              <a:t>2021</a:t>
            </a:r>
            <a:endParaRPr sz="2100">
              <a:latin typeface="Cambria"/>
              <a:cs typeface="Cambri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15161" y="3510534"/>
            <a:ext cx="10819130" cy="1156970"/>
          </a:xfrm>
          <a:custGeom>
            <a:avLst/>
            <a:gdLst/>
            <a:ahLst/>
            <a:cxnLst/>
            <a:rect l="l" t="t" r="r" b="b"/>
            <a:pathLst>
              <a:path w="10819130" h="1156970">
                <a:moveTo>
                  <a:pt x="5698617" y="867536"/>
                </a:moveTo>
                <a:lnTo>
                  <a:pt x="5120259" y="867536"/>
                </a:lnTo>
                <a:lnTo>
                  <a:pt x="5409438" y="1156715"/>
                </a:lnTo>
                <a:lnTo>
                  <a:pt x="5698617" y="867536"/>
                </a:lnTo>
                <a:close/>
              </a:path>
              <a:path w="10819130" h="1156970">
                <a:moveTo>
                  <a:pt x="5554014" y="751598"/>
                </a:moveTo>
                <a:lnTo>
                  <a:pt x="5264848" y="751598"/>
                </a:lnTo>
                <a:lnTo>
                  <a:pt x="5264848" y="867536"/>
                </a:lnTo>
                <a:lnTo>
                  <a:pt x="5554014" y="867536"/>
                </a:lnTo>
                <a:lnTo>
                  <a:pt x="5554014" y="751598"/>
                </a:lnTo>
                <a:close/>
              </a:path>
              <a:path w="10819130" h="1156970">
                <a:moveTo>
                  <a:pt x="10818876" y="0"/>
                </a:moveTo>
                <a:lnTo>
                  <a:pt x="0" y="0"/>
                </a:lnTo>
                <a:lnTo>
                  <a:pt x="0" y="751598"/>
                </a:lnTo>
                <a:lnTo>
                  <a:pt x="10818876" y="751598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5161" y="3510534"/>
            <a:ext cx="10819130" cy="1156970"/>
          </a:xfrm>
          <a:custGeom>
            <a:avLst/>
            <a:gdLst/>
            <a:ahLst/>
            <a:cxnLst/>
            <a:rect l="l" t="t" r="r" b="b"/>
            <a:pathLst>
              <a:path w="10819130" h="1156970">
                <a:moveTo>
                  <a:pt x="10818876" y="751598"/>
                </a:moveTo>
                <a:lnTo>
                  <a:pt x="5554014" y="751598"/>
                </a:lnTo>
                <a:lnTo>
                  <a:pt x="5554014" y="867536"/>
                </a:lnTo>
                <a:lnTo>
                  <a:pt x="5698617" y="867536"/>
                </a:lnTo>
                <a:lnTo>
                  <a:pt x="5409438" y="1156715"/>
                </a:lnTo>
                <a:lnTo>
                  <a:pt x="5120259" y="867536"/>
                </a:lnTo>
                <a:lnTo>
                  <a:pt x="5264848" y="867536"/>
                </a:lnTo>
                <a:lnTo>
                  <a:pt x="5264848" y="751598"/>
                </a:lnTo>
                <a:lnTo>
                  <a:pt x="0" y="751598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751598"/>
                </a:lnTo>
                <a:close/>
              </a:path>
            </a:pathLst>
          </a:custGeom>
          <a:ln w="1981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734050" y="3453570"/>
            <a:ext cx="317944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 b="1">
                <a:solidFill>
                  <a:srgbClr val="FFFFFF"/>
                </a:solidFill>
                <a:latin typeface="Cambria"/>
                <a:cs typeface="Cambria"/>
              </a:rPr>
              <a:t>Library</a:t>
            </a:r>
            <a:r>
              <a:rPr dirty="0" sz="2800" spc="-4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800" spc="-25" b="1">
                <a:solidFill>
                  <a:srgbClr val="FFFFFF"/>
                </a:solidFill>
                <a:latin typeface="Cambria"/>
                <a:cs typeface="Cambria"/>
              </a:rPr>
              <a:t>Renovation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15161" y="3917441"/>
            <a:ext cx="10819130" cy="344805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 marL="1896110">
              <a:lnSpc>
                <a:spcPts val="2415"/>
              </a:lnSpc>
              <a:tabLst>
                <a:tab pos="7583170" algn="l"/>
              </a:tabLst>
            </a:pPr>
            <a:r>
              <a:rPr dirty="0" sz="2100" spc="-5">
                <a:latin typeface="Cambria"/>
                <a:cs typeface="Cambria"/>
              </a:rPr>
              <a:t>Summer</a:t>
            </a:r>
            <a:r>
              <a:rPr dirty="0" sz="2100" spc="-10">
                <a:latin typeface="Cambria"/>
                <a:cs typeface="Cambria"/>
              </a:rPr>
              <a:t> </a:t>
            </a:r>
            <a:r>
              <a:rPr dirty="0" sz="2100">
                <a:latin typeface="Cambria"/>
                <a:cs typeface="Cambria"/>
              </a:rPr>
              <a:t>2021	</a:t>
            </a:r>
            <a:r>
              <a:rPr dirty="0" sz="2100" spc="-20">
                <a:latin typeface="Cambria"/>
                <a:cs typeface="Cambria"/>
              </a:rPr>
              <a:t>Fall</a:t>
            </a:r>
            <a:r>
              <a:rPr dirty="0" sz="2100" spc="-10">
                <a:latin typeface="Cambria"/>
                <a:cs typeface="Cambria"/>
              </a:rPr>
              <a:t> </a:t>
            </a:r>
            <a:r>
              <a:rPr dirty="0" sz="2100">
                <a:latin typeface="Cambria"/>
                <a:cs typeface="Cambria"/>
              </a:rPr>
              <a:t>2021</a:t>
            </a:r>
            <a:endParaRPr sz="2100">
              <a:latin typeface="Cambria"/>
              <a:cs typeface="Cambri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5161" y="2367531"/>
            <a:ext cx="10819130" cy="1155700"/>
          </a:xfrm>
          <a:custGeom>
            <a:avLst/>
            <a:gdLst/>
            <a:ahLst/>
            <a:cxnLst/>
            <a:rect l="l" t="t" r="r" b="b"/>
            <a:pathLst>
              <a:path w="10819130" h="1155700">
                <a:moveTo>
                  <a:pt x="5698236" y="866394"/>
                </a:moveTo>
                <a:lnTo>
                  <a:pt x="5120640" y="866394"/>
                </a:lnTo>
                <a:lnTo>
                  <a:pt x="5409438" y="1155192"/>
                </a:lnTo>
                <a:lnTo>
                  <a:pt x="5698236" y="866394"/>
                </a:lnTo>
                <a:close/>
              </a:path>
              <a:path w="10819130" h="1155700">
                <a:moveTo>
                  <a:pt x="5553837" y="750608"/>
                </a:moveTo>
                <a:lnTo>
                  <a:pt x="5265039" y="750608"/>
                </a:lnTo>
                <a:lnTo>
                  <a:pt x="5265039" y="866394"/>
                </a:lnTo>
                <a:lnTo>
                  <a:pt x="5553837" y="866394"/>
                </a:lnTo>
                <a:lnTo>
                  <a:pt x="5553837" y="750608"/>
                </a:lnTo>
                <a:close/>
              </a:path>
              <a:path w="10819130" h="1155700">
                <a:moveTo>
                  <a:pt x="10818876" y="0"/>
                </a:moveTo>
                <a:lnTo>
                  <a:pt x="0" y="0"/>
                </a:lnTo>
                <a:lnTo>
                  <a:pt x="0" y="750608"/>
                </a:lnTo>
                <a:lnTo>
                  <a:pt x="10818876" y="750608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5161" y="2367531"/>
            <a:ext cx="10819130" cy="1155700"/>
          </a:xfrm>
          <a:custGeom>
            <a:avLst/>
            <a:gdLst/>
            <a:ahLst/>
            <a:cxnLst/>
            <a:rect l="l" t="t" r="r" b="b"/>
            <a:pathLst>
              <a:path w="10819130" h="1155700">
                <a:moveTo>
                  <a:pt x="10818876" y="750608"/>
                </a:moveTo>
                <a:lnTo>
                  <a:pt x="5553837" y="750608"/>
                </a:lnTo>
                <a:lnTo>
                  <a:pt x="5553837" y="866394"/>
                </a:lnTo>
                <a:lnTo>
                  <a:pt x="5698236" y="866394"/>
                </a:lnTo>
                <a:lnTo>
                  <a:pt x="5409438" y="1155192"/>
                </a:lnTo>
                <a:lnTo>
                  <a:pt x="5120640" y="866394"/>
                </a:lnTo>
                <a:lnTo>
                  <a:pt x="5265039" y="866394"/>
                </a:lnTo>
                <a:lnTo>
                  <a:pt x="5265039" y="750608"/>
                </a:lnTo>
                <a:lnTo>
                  <a:pt x="0" y="750608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750608"/>
                </a:lnTo>
                <a:close/>
              </a:path>
            </a:pathLst>
          </a:custGeom>
          <a:ln w="1981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324094" y="2309193"/>
            <a:ext cx="399859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 b="1">
                <a:solidFill>
                  <a:srgbClr val="FFFFFF"/>
                </a:solidFill>
                <a:latin typeface="Cambria"/>
                <a:cs typeface="Cambria"/>
              </a:rPr>
              <a:t>Secure </a:t>
            </a:r>
            <a:r>
              <a:rPr dirty="0" sz="2800" spc="-30" b="1">
                <a:solidFill>
                  <a:srgbClr val="FFFFFF"/>
                </a:solidFill>
                <a:latin typeface="Cambria"/>
                <a:cs typeface="Cambria"/>
              </a:rPr>
              <a:t>Welcoming</a:t>
            </a:r>
            <a:r>
              <a:rPr dirty="0" sz="2800" spc="-1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800" spc="-5" b="1">
                <a:solidFill>
                  <a:srgbClr val="FFFFFF"/>
                </a:solidFill>
                <a:latin typeface="Cambria"/>
                <a:cs typeface="Cambria"/>
              </a:rPr>
              <a:t>Entry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15161" y="2772917"/>
            <a:ext cx="10819130" cy="344805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 marL="1730375">
              <a:lnSpc>
                <a:spcPts val="2415"/>
              </a:lnSpc>
              <a:tabLst>
                <a:tab pos="7583170" algn="l"/>
              </a:tabLst>
            </a:pPr>
            <a:r>
              <a:rPr dirty="0" sz="2100" spc="-10">
                <a:latin typeface="Cambria"/>
                <a:cs typeface="Cambria"/>
              </a:rPr>
              <a:t>Late</a:t>
            </a:r>
            <a:r>
              <a:rPr dirty="0" sz="2100" spc="10">
                <a:latin typeface="Cambria"/>
                <a:cs typeface="Cambria"/>
              </a:rPr>
              <a:t> </a:t>
            </a:r>
            <a:r>
              <a:rPr dirty="0" sz="2100" spc="-5">
                <a:latin typeface="Cambria"/>
                <a:cs typeface="Cambria"/>
              </a:rPr>
              <a:t>Spring</a:t>
            </a:r>
            <a:r>
              <a:rPr dirty="0" sz="2100" spc="5">
                <a:latin typeface="Cambria"/>
                <a:cs typeface="Cambria"/>
              </a:rPr>
              <a:t> </a:t>
            </a:r>
            <a:r>
              <a:rPr dirty="0" sz="2100">
                <a:latin typeface="Cambria"/>
                <a:cs typeface="Cambria"/>
              </a:rPr>
              <a:t>2020	</a:t>
            </a:r>
            <a:r>
              <a:rPr dirty="0" sz="2100" spc="-20">
                <a:latin typeface="Cambria"/>
                <a:cs typeface="Cambria"/>
              </a:rPr>
              <a:t>Fall</a:t>
            </a:r>
            <a:r>
              <a:rPr dirty="0" sz="2100" spc="-5">
                <a:latin typeface="Cambria"/>
                <a:cs typeface="Cambria"/>
              </a:rPr>
              <a:t> </a:t>
            </a:r>
            <a:r>
              <a:rPr dirty="0" sz="2100">
                <a:latin typeface="Cambria"/>
                <a:cs typeface="Cambria"/>
              </a:rPr>
              <a:t>2020</a:t>
            </a:r>
            <a:endParaRPr sz="2100">
              <a:latin typeface="Cambria"/>
              <a:cs typeface="Cambri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915161" y="1223007"/>
            <a:ext cx="10819130" cy="1155700"/>
          </a:xfrm>
          <a:custGeom>
            <a:avLst/>
            <a:gdLst/>
            <a:ahLst/>
            <a:cxnLst/>
            <a:rect l="l" t="t" r="r" b="b"/>
            <a:pathLst>
              <a:path w="10819130" h="1155700">
                <a:moveTo>
                  <a:pt x="5698236" y="866394"/>
                </a:moveTo>
                <a:lnTo>
                  <a:pt x="5120640" y="866394"/>
                </a:lnTo>
                <a:lnTo>
                  <a:pt x="5409438" y="1155192"/>
                </a:lnTo>
                <a:lnTo>
                  <a:pt x="5698236" y="866394"/>
                </a:lnTo>
                <a:close/>
              </a:path>
              <a:path w="10819130" h="1155700">
                <a:moveTo>
                  <a:pt x="5553837" y="750608"/>
                </a:moveTo>
                <a:lnTo>
                  <a:pt x="5265039" y="750608"/>
                </a:lnTo>
                <a:lnTo>
                  <a:pt x="5265039" y="866394"/>
                </a:lnTo>
                <a:lnTo>
                  <a:pt x="5553837" y="866394"/>
                </a:lnTo>
                <a:lnTo>
                  <a:pt x="5553837" y="750608"/>
                </a:lnTo>
                <a:close/>
              </a:path>
              <a:path w="10819130" h="1155700">
                <a:moveTo>
                  <a:pt x="10818876" y="0"/>
                </a:moveTo>
                <a:lnTo>
                  <a:pt x="0" y="0"/>
                </a:lnTo>
                <a:lnTo>
                  <a:pt x="0" y="750608"/>
                </a:lnTo>
                <a:lnTo>
                  <a:pt x="10818876" y="750608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5161" y="1223007"/>
            <a:ext cx="10819130" cy="1155700"/>
          </a:xfrm>
          <a:custGeom>
            <a:avLst/>
            <a:gdLst/>
            <a:ahLst/>
            <a:cxnLst/>
            <a:rect l="l" t="t" r="r" b="b"/>
            <a:pathLst>
              <a:path w="10819130" h="1155700">
                <a:moveTo>
                  <a:pt x="10818876" y="750608"/>
                </a:moveTo>
                <a:lnTo>
                  <a:pt x="5553837" y="750608"/>
                </a:lnTo>
                <a:lnTo>
                  <a:pt x="5553837" y="866394"/>
                </a:lnTo>
                <a:lnTo>
                  <a:pt x="5698236" y="866394"/>
                </a:lnTo>
                <a:lnTo>
                  <a:pt x="5409438" y="1155192"/>
                </a:lnTo>
                <a:lnTo>
                  <a:pt x="5120640" y="866394"/>
                </a:lnTo>
                <a:lnTo>
                  <a:pt x="5265039" y="866394"/>
                </a:lnTo>
                <a:lnTo>
                  <a:pt x="5265039" y="750608"/>
                </a:lnTo>
                <a:lnTo>
                  <a:pt x="0" y="750608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750608"/>
                </a:lnTo>
                <a:close/>
              </a:path>
            </a:pathLst>
          </a:custGeom>
          <a:ln w="1981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5499098" y="1164817"/>
            <a:ext cx="164973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 b="1">
                <a:solidFill>
                  <a:srgbClr val="FFFFFF"/>
                </a:solidFill>
                <a:latin typeface="Cambria"/>
                <a:cs typeface="Cambria"/>
              </a:rPr>
              <a:t>P</a:t>
            </a:r>
            <a:r>
              <a:rPr dirty="0" sz="2800" spc="-70" b="1">
                <a:solidFill>
                  <a:srgbClr val="FFFFFF"/>
                </a:solidFill>
                <a:latin typeface="Cambria"/>
                <a:cs typeface="Cambria"/>
              </a:rPr>
              <a:t>R</a:t>
            </a:r>
            <a:r>
              <a:rPr dirty="0" sz="2800" spc="-10" b="1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dirty="0" sz="2800" spc="-15" b="1">
                <a:solidFill>
                  <a:srgbClr val="FFFFFF"/>
                </a:solidFill>
                <a:latin typeface="Cambria"/>
                <a:cs typeface="Cambria"/>
              </a:rPr>
              <a:t>J</a:t>
            </a:r>
            <a:r>
              <a:rPr dirty="0" sz="2800" spc="-25" b="1">
                <a:solidFill>
                  <a:srgbClr val="FFFFFF"/>
                </a:solidFill>
                <a:latin typeface="Cambria"/>
                <a:cs typeface="Cambria"/>
              </a:rPr>
              <a:t>E</a:t>
            </a:r>
            <a:r>
              <a:rPr dirty="0" sz="2800" b="1">
                <a:solidFill>
                  <a:srgbClr val="FFFFFF"/>
                </a:solidFill>
                <a:latin typeface="Cambria"/>
                <a:cs typeface="Cambria"/>
              </a:rPr>
              <a:t>C</a:t>
            </a:r>
            <a:r>
              <a:rPr dirty="0" sz="2800" spc="-45" b="1">
                <a:solidFill>
                  <a:srgbClr val="FFFFFF"/>
                </a:solidFill>
                <a:latin typeface="Cambria"/>
                <a:cs typeface="Cambria"/>
              </a:rPr>
              <a:t>T</a:t>
            </a:r>
            <a:r>
              <a:rPr dirty="0" sz="2800" spc="-5" b="1">
                <a:solidFill>
                  <a:srgbClr val="FFFFFF"/>
                </a:solidFill>
                <a:latin typeface="Cambria"/>
                <a:cs typeface="Cambria"/>
              </a:rPr>
              <a:t>S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15161" y="1628394"/>
            <a:ext cx="10819130" cy="346075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 marL="1981835">
              <a:lnSpc>
                <a:spcPts val="2415"/>
              </a:lnSpc>
              <a:tabLst>
                <a:tab pos="7157720" algn="l"/>
              </a:tabLst>
            </a:pPr>
            <a:r>
              <a:rPr dirty="0" sz="2100" spc="-40">
                <a:latin typeface="Cambria"/>
                <a:cs typeface="Cambria"/>
              </a:rPr>
              <a:t>Work</a:t>
            </a:r>
            <a:r>
              <a:rPr dirty="0" sz="2100" spc="10">
                <a:latin typeface="Cambria"/>
                <a:cs typeface="Cambria"/>
              </a:rPr>
              <a:t> </a:t>
            </a:r>
            <a:r>
              <a:rPr dirty="0" sz="2100" spc="-5">
                <a:latin typeface="Cambria"/>
                <a:cs typeface="Cambria"/>
              </a:rPr>
              <a:t>Begins	</a:t>
            </a:r>
            <a:r>
              <a:rPr dirty="0" sz="2100" spc="-40">
                <a:latin typeface="Cambria"/>
                <a:cs typeface="Cambria"/>
              </a:rPr>
              <a:t>Work</a:t>
            </a:r>
            <a:r>
              <a:rPr dirty="0" sz="2100" spc="5">
                <a:latin typeface="Cambria"/>
                <a:cs typeface="Cambria"/>
              </a:rPr>
              <a:t> </a:t>
            </a:r>
            <a:r>
              <a:rPr dirty="0" sz="2100" spc="-10">
                <a:latin typeface="Cambria"/>
                <a:cs typeface="Cambria"/>
              </a:rPr>
              <a:t>Completed</a:t>
            </a:r>
            <a:endParaRPr sz="2100">
              <a:latin typeface="Cambria"/>
              <a:cs typeface="Cambria"/>
            </a:endParaRPr>
          </a:p>
        </p:txBody>
      </p:sp>
    </p:spTree>
  </p:cSld>
  <p:clrMapOvr>
    <a:masterClrMapping/>
  </p:clrMapOvr>
  <p:transition spd="med">
    <p:fade thruBlk="0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3360" y="1067319"/>
            <a:ext cx="659955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MIDLAND </a:t>
            </a:r>
            <a:r>
              <a:rPr dirty="0" sz="3600" spc="-50"/>
              <a:t>ELEMENTARY</a:t>
            </a:r>
            <a:r>
              <a:rPr dirty="0" sz="3600" spc="-40"/>
              <a:t> </a:t>
            </a:r>
            <a:r>
              <a:rPr dirty="0" sz="3600"/>
              <a:t>SCHOOL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915161" y="1803654"/>
            <a:ext cx="10360660" cy="0"/>
          </a:xfrm>
          <a:custGeom>
            <a:avLst/>
            <a:gdLst/>
            <a:ahLst/>
            <a:cxnLst/>
            <a:rect l="l" t="t" r="r" b="b"/>
            <a:pathLst>
              <a:path w="10360660" h="0">
                <a:moveTo>
                  <a:pt x="0" y="0"/>
                </a:moveTo>
                <a:lnTo>
                  <a:pt x="10360152" y="0"/>
                </a:lnTo>
              </a:path>
            </a:pathLst>
          </a:custGeom>
          <a:ln w="19812">
            <a:solidFill>
              <a:srgbClr val="DDA8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14183" y="1835658"/>
            <a:ext cx="1672589" cy="1303020"/>
          </a:xfrm>
          <a:prstGeom prst="rect">
            <a:avLst/>
          </a:prstGeom>
        </p:spPr>
        <p:txBody>
          <a:bodyPr wrap="square" lIns="0" tIns="64769" rIns="0" bIns="0" rtlCol="0" vert="horz">
            <a:spAutoFit/>
          </a:bodyPr>
          <a:lstStyle/>
          <a:p>
            <a:pPr algn="ctr" marL="242570" marR="234950" indent="-635">
              <a:lnSpc>
                <a:spcPts val="2860"/>
              </a:lnSpc>
              <a:spcBef>
                <a:spcPts val="509"/>
              </a:spcBef>
            </a:pP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Capital  P</a:t>
            </a:r>
            <a:r>
              <a:rPr dirty="0" sz="2700" spc="-40">
                <a:solidFill>
                  <a:srgbClr val="FFFFFF"/>
                </a:solidFill>
                <a:latin typeface="Cambria"/>
                <a:cs typeface="Cambria"/>
              </a:rPr>
              <a:t>r</a:t>
            </a:r>
            <a:r>
              <a:rPr dirty="0" sz="2700" spc="-5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je</a:t>
            </a:r>
            <a:r>
              <a:rPr dirty="0" sz="2700" spc="-5">
                <a:solidFill>
                  <a:srgbClr val="FFFFFF"/>
                </a:solidFill>
                <a:latin typeface="Cambria"/>
                <a:cs typeface="Cambria"/>
              </a:rPr>
              <a:t>ct</a:t>
            </a: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s</a:t>
            </a:r>
            <a:endParaRPr sz="270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  <a:spcBef>
                <a:spcPts val="685"/>
              </a:spcBef>
            </a:pP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$6</a:t>
            </a:r>
            <a:r>
              <a:rPr dirty="0" sz="2700" spc="-5">
                <a:solidFill>
                  <a:srgbClr val="FFFFFF"/>
                </a:solidFill>
                <a:latin typeface="Cambria"/>
                <a:cs typeface="Cambria"/>
              </a:rPr>
              <a:t>,</a:t>
            </a: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3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7</a:t>
            </a: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7</a:t>
            </a:r>
            <a:r>
              <a:rPr dirty="0" sz="2700" spc="-5">
                <a:solidFill>
                  <a:srgbClr val="FFFFFF"/>
                </a:solidFill>
                <a:latin typeface="Cambria"/>
                <a:cs typeface="Cambria"/>
              </a:rPr>
              <a:t>,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5</a:t>
            </a: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66</a:t>
            </a:r>
            <a:endParaRPr sz="27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90064" y="1844406"/>
            <a:ext cx="21482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Secure </a:t>
            </a: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Welcoming</a:t>
            </a:r>
            <a:r>
              <a:rPr dirty="0" sz="1600" spc="-4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Entry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987801" y="2355342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190064" y="2396195"/>
            <a:ext cx="40811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>
                <a:solidFill>
                  <a:srgbClr val="FFFFFF"/>
                </a:solidFill>
                <a:latin typeface="Cambria"/>
                <a:cs typeface="Cambria"/>
              </a:rPr>
              <a:t>Remove </a:t>
            </a: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&amp; </a:t>
            </a: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Replace Portable </a:t>
            </a: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Trailer</a:t>
            </a:r>
            <a:r>
              <a:rPr dirty="0" sz="1600" spc="7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Classrooms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987801" y="2907029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190064" y="2947983"/>
            <a:ext cx="16960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Library</a:t>
            </a:r>
            <a:r>
              <a:rPr dirty="0" sz="1600" spc="-3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Renovation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987801" y="3460241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190064" y="3499769"/>
            <a:ext cx="35471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Auditorium </a:t>
            </a: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Renovation </a:t>
            </a: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to Flexible</a:t>
            </a:r>
            <a:r>
              <a:rPr dirty="0" sz="1600" spc="6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Space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987801" y="4011929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5161" y="4039361"/>
            <a:ext cx="10360660" cy="0"/>
          </a:xfrm>
          <a:custGeom>
            <a:avLst/>
            <a:gdLst/>
            <a:ahLst/>
            <a:cxnLst/>
            <a:rect l="l" t="t" r="r" b="b"/>
            <a:pathLst>
              <a:path w="10360660" h="0">
                <a:moveTo>
                  <a:pt x="0" y="0"/>
                </a:moveTo>
                <a:lnTo>
                  <a:pt x="10360152" y="0"/>
                </a:lnTo>
              </a:path>
            </a:pathLst>
          </a:custGeom>
          <a:ln w="19812">
            <a:solidFill>
              <a:srgbClr val="DDA8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018286" y="4070856"/>
            <a:ext cx="1864995" cy="1524000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algn="ctr" marL="212090" marR="206375" indent="3175">
              <a:lnSpc>
                <a:spcPct val="88000"/>
              </a:lnSpc>
              <a:spcBef>
                <a:spcPts val="484"/>
              </a:spcBef>
            </a:pP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Building  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C</a:t>
            </a:r>
            <a:r>
              <a:rPr dirty="0" sz="2700" spc="-10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n</a:t>
            </a: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d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i</a:t>
            </a:r>
            <a:r>
              <a:rPr dirty="0" sz="2700" spc="-5">
                <a:solidFill>
                  <a:srgbClr val="FFFFFF"/>
                </a:solidFill>
                <a:latin typeface="Cambria"/>
                <a:cs typeface="Cambria"/>
              </a:rPr>
              <a:t>t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i</a:t>
            </a:r>
            <a:r>
              <a:rPr dirty="0" sz="2700" spc="-10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n  </a:t>
            </a:r>
            <a:r>
              <a:rPr dirty="0" sz="2700" spc="-15">
                <a:solidFill>
                  <a:srgbClr val="FFFFFF"/>
                </a:solidFill>
                <a:latin typeface="Cambria"/>
                <a:cs typeface="Cambria"/>
              </a:rPr>
              <a:t>Survey</a:t>
            </a:r>
            <a:endParaRPr sz="2700">
              <a:latin typeface="Cambria"/>
              <a:cs typeface="Cambria"/>
            </a:endParaRPr>
          </a:p>
          <a:p>
            <a:pPr algn="ctr">
              <a:lnSpc>
                <a:spcPts val="2855"/>
              </a:lnSpc>
            </a:pP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$1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0</a:t>
            </a:r>
            <a:r>
              <a:rPr dirty="0" sz="2700" spc="-5">
                <a:solidFill>
                  <a:srgbClr val="FFFFFF"/>
                </a:solidFill>
                <a:latin typeface="Cambria"/>
                <a:cs typeface="Cambria"/>
              </a:rPr>
              <a:t>,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2</a:t>
            </a: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4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0</a:t>
            </a:r>
            <a:r>
              <a:rPr dirty="0" sz="2700" spc="-5">
                <a:solidFill>
                  <a:srgbClr val="FFFFFF"/>
                </a:solidFill>
                <a:latin typeface="Cambria"/>
                <a:cs typeface="Cambria"/>
              </a:rPr>
              <a:t>,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543</a:t>
            </a:r>
            <a:endParaRPr sz="27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90064" y="4070930"/>
            <a:ext cx="46875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Building Interiors: Code, </a:t>
            </a: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Health, Safety </a:t>
            </a: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&amp;</a:t>
            </a:r>
            <a:r>
              <a:rPr dirty="0" sz="1600" spc="8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Accessibility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987801" y="4409694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190064" y="4440508"/>
            <a:ext cx="3825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Building Interiors: </a:t>
            </a: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Improvements </a:t>
            </a: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&amp;</a:t>
            </a:r>
            <a:r>
              <a:rPr dirty="0" sz="1600" spc="6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Repairs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987801" y="4778502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190064" y="4810084"/>
            <a:ext cx="45897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Plumbing, Electrical &amp;</a:t>
            </a:r>
            <a:r>
              <a:rPr dirty="0" sz="1600" spc="-3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Mechanical/HVAC/Ventilation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987801" y="5148834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190064" y="5179663"/>
            <a:ext cx="8026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Gym</a:t>
            </a:r>
            <a:r>
              <a:rPr dirty="0" sz="1600" spc="-6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A/C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987801" y="5517641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987801" y="5887973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3190064" y="5422891"/>
            <a:ext cx="2357120" cy="7651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1600"/>
              </a:lnSpc>
              <a:spcBef>
                <a:spcPts val="100"/>
              </a:spcBef>
            </a:pP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Exterior Building </a:t>
            </a: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Envelope  </a:t>
            </a: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Site</a:t>
            </a:r>
            <a:r>
              <a:rPr dirty="0" sz="160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Systems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987801" y="6256782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  <p:transition spd="med">
    <p:fade thruBlk="0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8610" y="483119"/>
            <a:ext cx="102120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MIDLAND </a:t>
            </a:r>
            <a:r>
              <a:rPr dirty="0" sz="3600"/>
              <a:t>SCHOOL </a:t>
            </a:r>
            <a:r>
              <a:rPr dirty="0" sz="3600" spc="-25"/>
              <a:t>WORK </a:t>
            </a:r>
            <a:r>
              <a:rPr dirty="0" sz="3600" spc="-5"/>
              <a:t>COMPLETION</a:t>
            </a:r>
            <a:r>
              <a:rPr dirty="0" sz="3600" spc="-10"/>
              <a:t> </a:t>
            </a:r>
            <a:r>
              <a:rPr dirty="0" sz="3600" spc="-5"/>
              <a:t>SCHEDULE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915161" y="5932170"/>
            <a:ext cx="10819130" cy="619125"/>
          </a:xfrm>
          <a:custGeom>
            <a:avLst/>
            <a:gdLst/>
            <a:ahLst/>
            <a:cxnLst/>
            <a:rect l="l" t="t" r="r" b="b"/>
            <a:pathLst>
              <a:path w="10819130" h="619125">
                <a:moveTo>
                  <a:pt x="0" y="0"/>
                </a:moveTo>
                <a:lnTo>
                  <a:pt x="10818876" y="0"/>
                </a:lnTo>
                <a:lnTo>
                  <a:pt x="10818876" y="618743"/>
                </a:lnTo>
                <a:lnTo>
                  <a:pt x="0" y="618743"/>
                </a:lnTo>
                <a:lnTo>
                  <a:pt x="0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5161" y="5932170"/>
            <a:ext cx="10819130" cy="619125"/>
          </a:xfrm>
          <a:custGeom>
            <a:avLst/>
            <a:gdLst/>
            <a:ahLst/>
            <a:cxnLst/>
            <a:rect l="l" t="t" r="r" b="b"/>
            <a:pathLst>
              <a:path w="10819130" h="619125">
                <a:moveTo>
                  <a:pt x="0" y="0"/>
                </a:moveTo>
                <a:lnTo>
                  <a:pt x="10818876" y="0"/>
                </a:lnTo>
                <a:lnTo>
                  <a:pt x="10818876" y="618743"/>
                </a:lnTo>
                <a:lnTo>
                  <a:pt x="0" y="618743"/>
                </a:lnTo>
                <a:lnTo>
                  <a:pt x="0" y="0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15161" y="5932170"/>
            <a:ext cx="10819130" cy="317500"/>
          </a:xfrm>
          <a:prstGeom prst="rect">
            <a:avLst/>
          </a:prstGeom>
          <a:solidFill>
            <a:srgbClr val="DDA859"/>
          </a:solidFill>
        </p:spPr>
        <p:txBody>
          <a:bodyPr wrap="square" lIns="0" tIns="0" rIns="0" bIns="0" rtlCol="0" vert="horz">
            <a:spAutoFit/>
          </a:bodyPr>
          <a:lstStyle/>
          <a:p>
            <a:pPr marL="3167380">
              <a:lnSpc>
                <a:spcPts val="2495"/>
              </a:lnSpc>
            </a:pPr>
            <a:r>
              <a:rPr dirty="0" sz="2400" spc="-5" b="1">
                <a:solidFill>
                  <a:srgbClr val="FFFFFF"/>
                </a:solidFill>
                <a:latin typeface="Cambria"/>
                <a:cs typeface="Cambria"/>
              </a:rPr>
              <a:t>Building Condition </a:t>
            </a:r>
            <a:r>
              <a:rPr dirty="0" sz="2400" spc="-25" b="1">
                <a:solidFill>
                  <a:srgbClr val="FFFFFF"/>
                </a:solidFill>
                <a:latin typeface="Cambria"/>
                <a:cs typeface="Cambria"/>
              </a:rPr>
              <a:t>Survey</a:t>
            </a:r>
            <a:r>
              <a:rPr dirty="0" sz="2400" spc="-1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400" spc="-45" b="1">
                <a:solidFill>
                  <a:srgbClr val="FFFFFF"/>
                </a:solidFill>
                <a:latin typeface="Cambria"/>
                <a:cs typeface="Cambria"/>
              </a:rPr>
              <a:t>Work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5161" y="6249161"/>
            <a:ext cx="5408930" cy="285115"/>
          </a:xfrm>
          <a:custGeom>
            <a:avLst/>
            <a:gdLst/>
            <a:ahLst/>
            <a:cxnLst/>
            <a:rect l="l" t="t" r="r" b="b"/>
            <a:pathLst>
              <a:path w="5408930" h="285115">
                <a:moveTo>
                  <a:pt x="0" y="0"/>
                </a:moveTo>
                <a:lnTo>
                  <a:pt x="5408676" y="0"/>
                </a:lnTo>
                <a:lnTo>
                  <a:pt x="5408676" y="284988"/>
                </a:lnTo>
                <a:lnTo>
                  <a:pt x="0" y="284988"/>
                </a:lnTo>
                <a:lnTo>
                  <a:pt x="0" y="0"/>
                </a:lnTo>
                <a:close/>
              </a:path>
            </a:pathLst>
          </a:custGeom>
          <a:solidFill>
            <a:srgbClr val="F2E1D1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323838" y="6255258"/>
            <a:ext cx="5410200" cy="283845"/>
          </a:xfrm>
          <a:custGeom>
            <a:avLst/>
            <a:gdLst/>
            <a:ahLst/>
            <a:cxnLst/>
            <a:rect l="l" t="t" r="r" b="b"/>
            <a:pathLst>
              <a:path w="5410200" h="283845">
                <a:moveTo>
                  <a:pt x="0" y="0"/>
                </a:moveTo>
                <a:lnTo>
                  <a:pt x="5410200" y="0"/>
                </a:lnTo>
                <a:lnTo>
                  <a:pt x="5410200" y="283463"/>
                </a:lnTo>
                <a:lnTo>
                  <a:pt x="0" y="283463"/>
                </a:lnTo>
                <a:lnTo>
                  <a:pt x="0" y="0"/>
                </a:lnTo>
                <a:close/>
              </a:path>
            </a:pathLst>
          </a:custGeom>
          <a:solidFill>
            <a:srgbClr val="F2E1D1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830622" y="6232870"/>
            <a:ext cx="6639559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5767070" algn="l"/>
              </a:tabLst>
            </a:pPr>
            <a:r>
              <a:rPr dirty="0" baseline="1633" sz="2550" spc="-7">
                <a:latin typeface="Cambria"/>
                <a:cs typeface="Cambria"/>
              </a:rPr>
              <a:t>Late Spring</a:t>
            </a:r>
            <a:r>
              <a:rPr dirty="0" baseline="1633" sz="2550">
                <a:latin typeface="Cambria"/>
                <a:cs typeface="Cambria"/>
              </a:rPr>
              <a:t> 2020	</a:t>
            </a:r>
            <a:r>
              <a:rPr dirty="0" sz="1700" spc="-15">
                <a:latin typeface="Cambria"/>
                <a:cs typeface="Cambria"/>
              </a:rPr>
              <a:t>Fall</a:t>
            </a:r>
            <a:r>
              <a:rPr dirty="0" sz="1700" spc="-80">
                <a:latin typeface="Cambria"/>
                <a:cs typeface="Cambria"/>
              </a:rPr>
              <a:t> </a:t>
            </a:r>
            <a:r>
              <a:rPr dirty="0" sz="1700">
                <a:latin typeface="Cambria"/>
                <a:cs typeface="Cambria"/>
              </a:rPr>
              <a:t>2021</a:t>
            </a:r>
            <a:endParaRPr sz="170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15161" y="4990334"/>
            <a:ext cx="10819130" cy="952500"/>
          </a:xfrm>
          <a:custGeom>
            <a:avLst/>
            <a:gdLst/>
            <a:ahLst/>
            <a:cxnLst/>
            <a:rect l="l" t="t" r="r" b="b"/>
            <a:pathLst>
              <a:path w="10819130" h="952500">
                <a:moveTo>
                  <a:pt x="5647563" y="714374"/>
                </a:moveTo>
                <a:lnTo>
                  <a:pt x="5171313" y="714374"/>
                </a:lnTo>
                <a:lnTo>
                  <a:pt x="5409438" y="952499"/>
                </a:lnTo>
                <a:lnTo>
                  <a:pt x="5647563" y="714374"/>
                </a:lnTo>
                <a:close/>
              </a:path>
              <a:path w="10819130" h="952500">
                <a:moveTo>
                  <a:pt x="5528500" y="618909"/>
                </a:moveTo>
                <a:lnTo>
                  <a:pt x="5290375" y="618909"/>
                </a:lnTo>
                <a:lnTo>
                  <a:pt x="5290375" y="714374"/>
                </a:lnTo>
                <a:lnTo>
                  <a:pt x="5528500" y="714374"/>
                </a:lnTo>
                <a:lnTo>
                  <a:pt x="5528500" y="618909"/>
                </a:lnTo>
                <a:close/>
              </a:path>
              <a:path w="10819130" h="952500">
                <a:moveTo>
                  <a:pt x="10818876" y="0"/>
                </a:moveTo>
                <a:lnTo>
                  <a:pt x="0" y="0"/>
                </a:lnTo>
                <a:lnTo>
                  <a:pt x="0" y="618909"/>
                </a:lnTo>
                <a:lnTo>
                  <a:pt x="10818876" y="618909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5161" y="4990334"/>
            <a:ext cx="10819130" cy="952500"/>
          </a:xfrm>
          <a:custGeom>
            <a:avLst/>
            <a:gdLst/>
            <a:ahLst/>
            <a:cxnLst/>
            <a:rect l="l" t="t" r="r" b="b"/>
            <a:pathLst>
              <a:path w="10819130" h="952500">
                <a:moveTo>
                  <a:pt x="10818876" y="618909"/>
                </a:moveTo>
                <a:lnTo>
                  <a:pt x="5528500" y="618909"/>
                </a:lnTo>
                <a:lnTo>
                  <a:pt x="5528500" y="714374"/>
                </a:lnTo>
                <a:lnTo>
                  <a:pt x="5647563" y="714374"/>
                </a:lnTo>
                <a:lnTo>
                  <a:pt x="5409438" y="952499"/>
                </a:lnTo>
                <a:lnTo>
                  <a:pt x="5171313" y="714374"/>
                </a:lnTo>
                <a:lnTo>
                  <a:pt x="5290375" y="714374"/>
                </a:lnTo>
                <a:lnTo>
                  <a:pt x="5290375" y="618909"/>
                </a:lnTo>
                <a:lnTo>
                  <a:pt x="0" y="618909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618909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471162" y="4933219"/>
            <a:ext cx="570357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mbria"/>
                <a:cs typeface="Cambria"/>
              </a:rPr>
              <a:t>Auditorium </a:t>
            </a:r>
            <a:r>
              <a:rPr dirty="0" sz="2400" spc="-20" b="1">
                <a:solidFill>
                  <a:srgbClr val="FFFFFF"/>
                </a:solidFill>
                <a:latin typeface="Cambria"/>
                <a:cs typeface="Cambria"/>
              </a:rPr>
              <a:t>Renovation to </a:t>
            </a:r>
            <a:r>
              <a:rPr dirty="0" sz="2400" spc="-10" b="1">
                <a:solidFill>
                  <a:srgbClr val="FFFFFF"/>
                </a:solidFill>
                <a:latin typeface="Cambria"/>
                <a:cs typeface="Cambria"/>
              </a:rPr>
              <a:t>Flexible</a:t>
            </a:r>
            <a:r>
              <a:rPr dirty="0" sz="2400" spc="3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Cambria"/>
                <a:cs typeface="Cambria"/>
              </a:rPr>
              <a:t>Space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5161" y="5324094"/>
            <a:ext cx="10819130" cy="285115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 marL="2049145">
              <a:lnSpc>
                <a:spcPts val="1980"/>
              </a:lnSpc>
              <a:tabLst>
                <a:tab pos="7458709" algn="l"/>
              </a:tabLst>
            </a:pPr>
            <a:r>
              <a:rPr dirty="0" sz="1700" spc="-5">
                <a:latin typeface="Cambria"/>
                <a:cs typeface="Cambria"/>
              </a:rPr>
              <a:t>Summer</a:t>
            </a:r>
            <a:r>
              <a:rPr dirty="0" sz="1700" spc="5">
                <a:latin typeface="Cambria"/>
                <a:cs typeface="Cambria"/>
              </a:rPr>
              <a:t> </a:t>
            </a:r>
            <a:r>
              <a:rPr dirty="0" sz="1700">
                <a:latin typeface="Cambria"/>
                <a:cs typeface="Cambria"/>
              </a:rPr>
              <a:t>2020	</a:t>
            </a:r>
            <a:r>
              <a:rPr dirty="0" sz="1700" spc="-5">
                <a:latin typeface="Cambria"/>
                <a:cs typeface="Cambria"/>
              </a:rPr>
              <a:t>Summer </a:t>
            </a:r>
            <a:r>
              <a:rPr dirty="0" sz="1700">
                <a:latin typeface="Cambria"/>
                <a:cs typeface="Cambria"/>
              </a:rPr>
              <a:t>2021</a:t>
            </a:r>
            <a:endParaRPr sz="1700">
              <a:latin typeface="Cambria"/>
              <a:cs typeface="Cambri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15161" y="4048499"/>
            <a:ext cx="10819130" cy="951230"/>
          </a:xfrm>
          <a:custGeom>
            <a:avLst/>
            <a:gdLst/>
            <a:ahLst/>
            <a:cxnLst/>
            <a:rect l="l" t="t" r="r" b="b"/>
            <a:pathLst>
              <a:path w="10819130" h="951229">
                <a:moveTo>
                  <a:pt x="5647182" y="713232"/>
                </a:moveTo>
                <a:lnTo>
                  <a:pt x="5171694" y="713232"/>
                </a:lnTo>
                <a:lnTo>
                  <a:pt x="5409438" y="950976"/>
                </a:lnTo>
                <a:lnTo>
                  <a:pt x="5647182" y="713232"/>
                </a:lnTo>
                <a:close/>
              </a:path>
              <a:path w="10819130" h="951229">
                <a:moveTo>
                  <a:pt x="5528310" y="617918"/>
                </a:moveTo>
                <a:lnTo>
                  <a:pt x="5290566" y="617918"/>
                </a:lnTo>
                <a:lnTo>
                  <a:pt x="5290566" y="713232"/>
                </a:lnTo>
                <a:lnTo>
                  <a:pt x="5528310" y="713232"/>
                </a:lnTo>
                <a:lnTo>
                  <a:pt x="5528310" y="617918"/>
                </a:lnTo>
                <a:close/>
              </a:path>
              <a:path w="10819130" h="951229">
                <a:moveTo>
                  <a:pt x="10818876" y="0"/>
                </a:moveTo>
                <a:lnTo>
                  <a:pt x="0" y="0"/>
                </a:lnTo>
                <a:lnTo>
                  <a:pt x="0" y="617918"/>
                </a:lnTo>
                <a:lnTo>
                  <a:pt x="10818876" y="617918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5161" y="4048499"/>
            <a:ext cx="10819130" cy="951230"/>
          </a:xfrm>
          <a:custGeom>
            <a:avLst/>
            <a:gdLst/>
            <a:ahLst/>
            <a:cxnLst/>
            <a:rect l="l" t="t" r="r" b="b"/>
            <a:pathLst>
              <a:path w="10819130" h="951229">
                <a:moveTo>
                  <a:pt x="10818876" y="617918"/>
                </a:moveTo>
                <a:lnTo>
                  <a:pt x="5528310" y="617918"/>
                </a:lnTo>
                <a:lnTo>
                  <a:pt x="5528310" y="713232"/>
                </a:lnTo>
                <a:lnTo>
                  <a:pt x="5647182" y="713232"/>
                </a:lnTo>
                <a:lnTo>
                  <a:pt x="5409438" y="950976"/>
                </a:lnTo>
                <a:lnTo>
                  <a:pt x="5171694" y="713232"/>
                </a:lnTo>
                <a:lnTo>
                  <a:pt x="5290566" y="713232"/>
                </a:lnTo>
                <a:lnTo>
                  <a:pt x="5290566" y="617918"/>
                </a:lnTo>
                <a:lnTo>
                  <a:pt x="0" y="617918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617918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958586" y="3991142"/>
            <a:ext cx="27305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solidFill>
                  <a:srgbClr val="FFFFFF"/>
                </a:solidFill>
                <a:latin typeface="Cambria"/>
                <a:cs typeface="Cambria"/>
              </a:rPr>
              <a:t>Library</a:t>
            </a:r>
            <a:r>
              <a:rPr dirty="0" sz="2400" spc="-4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Cambria"/>
                <a:cs typeface="Cambria"/>
              </a:rPr>
              <a:t>Renovation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15161" y="4382261"/>
            <a:ext cx="10819130" cy="285115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 marL="2049145">
              <a:lnSpc>
                <a:spcPts val="1975"/>
              </a:lnSpc>
              <a:tabLst>
                <a:tab pos="7682865" algn="l"/>
              </a:tabLst>
            </a:pPr>
            <a:r>
              <a:rPr dirty="0" sz="1700" spc="-5">
                <a:latin typeface="Cambria"/>
                <a:cs typeface="Cambria"/>
              </a:rPr>
              <a:t>Summer</a:t>
            </a:r>
            <a:r>
              <a:rPr dirty="0" sz="1700" spc="5">
                <a:latin typeface="Cambria"/>
                <a:cs typeface="Cambria"/>
              </a:rPr>
              <a:t> </a:t>
            </a:r>
            <a:r>
              <a:rPr dirty="0" sz="1700">
                <a:latin typeface="Cambria"/>
                <a:cs typeface="Cambria"/>
              </a:rPr>
              <a:t>2021	</a:t>
            </a:r>
            <a:r>
              <a:rPr dirty="0" sz="1700" spc="-15">
                <a:latin typeface="Cambria"/>
                <a:cs typeface="Cambria"/>
              </a:rPr>
              <a:t>Fall </a:t>
            </a:r>
            <a:r>
              <a:rPr dirty="0" sz="1700">
                <a:latin typeface="Cambria"/>
                <a:cs typeface="Cambria"/>
              </a:rPr>
              <a:t>2021</a:t>
            </a:r>
            <a:endParaRPr sz="1700">
              <a:latin typeface="Cambria"/>
              <a:cs typeface="Cambri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5161" y="3124955"/>
            <a:ext cx="10819130" cy="951230"/>
          </a:xfrm>
          <a:custGeom>
            <a:avLst/>
            <a:gdLst/>
            <a:ahLst/>
            <a:cxnLst/>
            <a:rect l="l" t="t" r="r" b="b"/>
            <a:pathLst>
              <a:path w="10819130" h="951229">
                <a:moveTo>
                  <a:pt x="5647182" y="713232"/>
                </a:moveTo>
                <a:lnTo>
                  <a:pt x="5171694" y="713232"/>
                </a:lnTo>
                <a:lnTo>
                  <a:pt x="5409438" y="950976"/>
                </a:lnTo>
                <a:lnTo>
                  <a:pt x="5647182" y="713232"/>
                </a:lnTo>
                <a:close/>
              </a:path>
              <a:path w="10819130" h="951229">
                <a:moveTo>
                  <a:pt x="5528310" y="617918"/>
                </a:moveTo>
                <a:lnTo>
                  <a:pt x="5290566" y="617918"/>
                </a:lnTo>
                <a:lnTo>
                  <a:pt x="5290566" y="713232"/>
                </a:lnTo>
                <a:lnTo>
                  <a:pt x="5528310" y="713232"/>
                </a:lnTo>
                <a:lnTo>
                  <a:pt x="5528310" y="617918"/>
                </a:lnTo>
                <a:close/>
              </a:path>
              <a:path w="10819130" h="951229">
                <a:moveTo>
                  <a:pt x="10818876" y="0"/>
                </a:moveTo>
                <a:lnTo>
                  <a:pt x="0" y="0"/>
                </a:lnTo>
                <a:lnTo>
                  <a:pt x="0" y="617918"/>
                </a:lnTo>
                <a:lnTo>
                  <a:pt x="10818876" y="617918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5161" y="3124955"/>
            <a:ext cx="10819130" cy="951230"/>
          </a:xfrm>
          <a:custGeom>
            <a:avLst/>
            <a:gdLst/>
            <a:ahLst/>
            <a:cxnLst/>
            <a:rect l="l" t="t" r="r" b="b"/>
            <a:pathLst>
              <a:path w="10819130" h="951229">
                <a:moveTo>
                  <a:pt x="10818876" y="617918"/>
                </a:moveTo>
                <a:lnTo>
                  <a:pt x="5528310" y="617918"/>
                </a:lnTo>
                <a:lnTo>
                  <a:pt x="5528310" y="713232"/>
                </a:lnTo>
                <a:lnTo>
                  <a:pt x="5647182" y="713232"/>
                </a:lnTo>
                <a:lnTo>
                  <a:pt x="5409438" y="950976"/>
                </a:lnTo>
                <a:lnTo>
                  <a:pt x="5171694" y="713232"/>
                </a:lnTo>
                <a:lnTo>
                  <a:pt x="5290566" y="713232"/>
                </a:lnTo>
                <a:lnTo>
                  <a:pt x="5290566" y="617918"/>
                </a:lnTo>
                <a:lnTo>
                  <a:pt x="0" y="617918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617918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030758" y="3067387"/>
            <a:ext cx="65849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35" b="1">
                <a:solidFill>
                  <a:srgbClr val="FFFFFF"/>
                </a:solidFill>
                <a:latin typeface="Cambria"/>
                <a:cs typeface="Cambria"/>
              </a:rPr>
              <a:t>Remove </a:t>
            </a:r>
            <a:r>
              <a:rPr dirty="0" sz="2400" b="1">
                <a:solidFill>
                  <a:srgbClr val="FFFFFF"/>
                </a:solidFill>
                <a:latin typeface="Cambria"/>
                <a:cs typeface="Cambria"/>
              </a:rPr>
              <a:t>&amp; </a:t>
            </a:r>
            <a:r>
              <a:rPr dirty="0" sz="2400" spc="-15" b="1">
                <a:solidFill>
                  <a:srgbClr val="FFFFFF"/>
                </a:solidFill>
                <a:latin typeface="Cambria"/>
                <a:cs typeface="Cambria"/>
              </a:rPr>
              <a:t>Replace </a:t>
            </a:r>
            <a:r>
              <a:rPr dirty="0" sz="2400" spc="-10" b="1">
                <a:solidFill>
                  <a:srgbClr val="FFFFFF"/>
                </a:solidFill>
                <a:latin typeface="Cambria"/>
                <a:cs typeface="Cambria"/>
              </a:rPr>
              <a:t>Portable </a:t>
            </a:r>
            <a:r>
              <a:rPr dirty="0" sz="2400" spc="-20" b="1">
                <a:solidFill>
                  <a:srgbClr val="FFFFFF"/>
                </a:solidFill>
                <a:latin typeface="Cambria"/>
                <a:cs typeface="Cambria"/>
              </a:rPr>
              <a:t>Trailer</a:t>
            </a:r>
            <a:r>
              <a:rPr dirty="0" sz="2400" spc="2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Cambria"/>
                <a:cs typeface="Cambria"/>
              </a:rPr>
              <a:t>Classrooms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15161" y="3440429"/>
            <a:ext cx="10819130" cy="285115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 marL="2273300">
              <a:lnSpc>
                <a:spcPts val="1975"/>
              </a:lnSpc>
              <a:tabLst>
                <a:tab pos="7682865" algn="l"/>
              </a:tabLst>
            </a:pPr>
            <a:r>
              <a:rPr dirty="0" sz="1700" spc="-15">
                <a:latin typeface="Cambria"/>
                <a:cs typeface="Cambria"/>
              </a:rPr>
              <a:t>Fall</a:t>
            </a:r>
            <a:r>
              <a:rPr dirty="0" sz="1700" spc="-10">
                <a:latin typeface="Cambria"/>
                <a:cs typeface="Cambria"/>
              </a:rPr>
              <a:t> </a:t>
            </a:r>
            <a:r>
              <a:rPr dirty="0" sz="1700">
                <a:latin typeface="Cambria"/>
                <a:cs typeface="Cambria"/>
              </a:rPr>
              <a:t>2020	</a:t>
            </a:r>
            <a:r>
              <a:rPr dirty="0" sz="1700" spc="-15">
                <a:latin typeface="Cambria"/>
                <a:cs typeface="Cambria"/>
              </a:rPr>
              <a:t>Fall</a:t>
            </a:r>
            <a:r>
              <a:rPr dirty="0" sz="1700" spc="-10">
                <a:latin typeface="Cambria"/>
                <a:cs typeface="Cambria"/>
              </a:rPr>
              <a:t> </a:t>
            </a:r>
            <a:r>
              <a:rPr dirty="0" sz="1700">
                <a:latin typeface="Cambria"/>
                <a:cs typeface="Cambria"/>
              </a:rPr>
              <a:t>2021</a:t>
            </a:r>
            <a:endParaRPr sz="1700">
              <a:latin typeface="Cambria"/>
              <a:cs typeface="Cambri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915161" y="2164835"/>
            <a:ext cx="10819130" cy="951230"/>
          </a:xfrm>
          <a:custGeom>
            <a:avLst/>
            <a:gdLst/>
            <a:ahLst/>
            <a:cxnLst/>
            <a:rect l="l" t="t" r="r" b="b"/>
            <a:pathLst>
              <a:path w="10819130" h="951230">
                <a:moveTo>
                  <a:pt x="5647182" y="713231"/>
                </a:moveTo>
                <a:lnTo>
                  <a:pt x="5171694" y="713231"/>
                </a:lnTo>
                <a:lnTo>
                  <a:pt x="5409438" y="950975"/>
                </a:lnTo>
                <a:lnTo>
                  <a:pt x="5647182" y="713231"/>
                </a:lnTo>
                <a:close/>
              </a:path>
              <a:path w="10819130" h="951230">
                <a:moveTo>
                  <a:pt x="5528310" y="617918"/>
                </a:moveTo>
                <a:lnTo>
                  <a:pt x="5290566" y="617918"/>
                </a:lnTo>
                <a:lnTo>
                  <a:pt x="5290566" y="713231"/>
                </a:lnTo>
                <a:lnTo>
                  <a:pt x="5528310" y="713231"/>
                </a:lnTo>
                <a:lnTo>
                  <a:pt x="5528310" y="617918"/>
                </a:lnTo>
                <a:close/>
              </a:path>
              <a:path w="10819130" h="951230">
                <a:moveTo>
                  <a:pt x="10818876" y="0"/>
                </a:moveTo>
                <a:lnTo>
                  <a:pt x="0" y="0"/>
                </a:lnTo>
                <a:lnTo>
                  <a:pt x="0" y="617918"/>
                </a:lnTo>
                <a:lnTo>
                  <a:pt x="10818876" y="617918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5161" y="2164835"/>
            <a:ext cx="10819130" cy="951230"/>
          </a:xfrm>
          <a:custGeom>
            <a:avLst/>
            <a:gdLst/>
            <a:ahLst/>
            <a:cxnLst/>
            <a:rect l="l" t="t" r="r" b="b"/>
            <a:pathLst>
              <a:path w="10819130" h="951230">
                <a:moveTo>
                  <a:pt x="10818876" y="617918"/>
                </a:moveTo>
                <a:lnTo>
                  <a:pt x="5528310" y="617918"/>
                </a:lnTo>
                <a:lnTo>
                  <a:pt x="5528310" y="713231"/>
                </a:lnTo>
                <a:lnTo>
                  <a:pt x="5647182" y="713231"/>
                </a:lnTo>
                <a:lnTo>
                  <a:pt x="5409438" y="950975"/>
                </a:lnTo>
                <a:lnTo>
                  <a:pt x="5171694" y="713231"/>
                </a:lnTo>
                <a:lnTo>
                  <a:pt x="5290566" y="713231"/>
                </a:lnTo>
                <a:lnTo>
                  <a:pt x="5290566" y="617918"/>
                </a:lnTo>
                <a:lnTo>
                  <a:pt x="0" y="617918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617918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4608066" y="2106987"/>
            <a:ext cx="34315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solidFill>
                  <a:srgbClr val="FFFFFF"/>
                </a:solidFill>
                <a:latin typeface="Cambria"/>
                <a:cs typeface="Cambria"/>
              </a:rPr>
              <a:t>Secure </a:t>
            </a:r>
            <a:r>
              <a:rPr dirty="0" sz="2400" spc="-20" b="1">
                <a:solidFill>
                  <a:srgbClr val="FFFFFF"/>
                </a:solidFill>
                <a:latin typeface="Cambria"/>
                <a:cs typeface="Cambria"/>
              </a:rPr>
              <a:t>Welcoming</a:t>
            </a:r>
            <a:r>
              <a:rPr dirty="0" sz="2400" spc="-4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Cambria"/>
                <a:cs typeface="Cambria"/>
              </a:rPr>
              <a:t>Entry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15161" y="2498598"/>
            <a:ext cx="10819130" cy="285115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 marL="1915160">
              <a:lnSpc>
                <a:spcPts val="1970"/>
              </a:lnSpc>
              <a:tabLst>
                <a:tab pos="7235825" algn="l"/>
              </a:tabLst>
            </a:pPr>
            <a:r>
              <a:rPr dirty="0" sz="1700" spc="-5">
                <a:latin typeface="Cambria"/>
                <a:cs typeface="Cambria"/>
              </a:rPr>
              <a:t>Late Spring</a:t>
            </a:r>
            <a:r>
              <a:rPr dirty="0" sz="1700">
                <a:latin typeface="Cambria"/>
                <a:cs typeface="Cambria"/>
              </a:rPr>
              <a:t> 2020	</a:t>
            </a:r>
            <a:r>
              <a:rPr dirty="0" sz="1700" spc="-5">
                <a:latin typeface="Cambria"/>
                <a:cs typeface="Cambria"/>
              </a:rPr>
              <a:t>Late Summer</a:t>
            </a:r>
            <a:r>
              <a:rPr dirty="0" sz="1700" spc="-10">
                <a:latin typeface="Cambria"/>
                <a:cs typeface="Cambria"/>
              </a:rPr>
              <a:t> </a:t>
            </a:r>
            <a:r>
              <a:rPr dirty="0" sz="1700">
                <a:latin typeface="Cambria"/>
                <a:cs typeface="Cambria"/>
              </a:rPr>
              <a:t>2020</a:t>
            </a:r>
            <a:endParaRPr sz="1700">
              <a:latin typeface="Cambria"/>
              <a:cs typeface="Cambri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915161" y="1223003"/>
            <a:ext cx="10819130" cy="951230"/>
          </a:xfrm>
          <a:custGeom>
            <a:avLst/>
            <a:gdLst/>
            <a:ahLst/>
            <a:cxnLst/>
            <a:rect l="l" t="t" r="r" b="b"/>
            <a:pathLst>
              <a:path w="10819130" h="951230">
                <a:moveTo>
                  <a:pt x="5647182" y="713232"/>
                </a:moveTo>
                <a:lnTo>
                  <a:pt x="5171694" y="713232"/>
                </a:lnTo>
                <a:lnTo>
                  <a:pt x="5409438" y="950976"/>
                </a:lnTo>
                <a:lnTo>
                  <a:pt x="5647182" y="713232"/>
                </a:lnTo>
                <a:close/>
              </a:path>
              <a:path w="10819130" h="951230">
                <a:moveTo>
                  <a:pt x="5528310" y="617918"/>
                </a:moveTo>
                <a:lnTo>
                  <a:pt x="5290566" y="617918"/>
                </a:lnTo>
                <a:lnTo>
                  <a:pt x="5290566" y="713232"/>
                </a:lnTo>
                <a:lnTo>
                  <a:pt x="5528310" y="713232"/>
                </a:lnTo>
                <a:lnTo>
                  <a:pt x="5528310" y="617918"/>
                </a:lnTo>
                <a:close/>
              </a:path>
              <a:path w="10819130" h="951230">
                <a:moveTo>
                  <a:pt x="10818876" y="0"/>
                </a:moveTo>
                <a:lnTo>
                  <a:pt x="0" y="0"/>
                </a:lnTo>
                <a:lnTo>
                  <a:pt x="0" y="617918"/>
                </a:lnTo>
                <a:lnTo>
                  <a:pt x="10818876" y="617918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5161" y="1223003"/>
            <a:ext cx="10819130" cy="951230"/>
          </a:xfrm>
          <a:custGeom>
            <a:avLst/>
            <a:gdLst/>
            <a:ahLst/>
            <a:cxnLst/>
            <a:rect l="l" t="t" r="r" b="b"/>
            <a:pathLst>
              <a:path w="10819130" h="951230">
                <a:moveTo>
                  <a:pt x="10818876" y="617918"/>
                </a:moveTo>
                <a:lnTo>
                  <a:pt x="5528310" y="617918"/>
                </a:lnTo>
                <a:lnTo>
                  <a:pt x="5528310" y="713232"/>
                </a:lnTo>
                <a:lnTo>
                  <a:pt x="5647182" y="713232"/>
                </a:lnTo>
                <a:lnTo>
                  <a:pt x="5409438" y="950976"/>
                </a:lnTo>
                <a:lnTo>
                  <a:pt x="5171694" y="713232"/>
                </a:lnTo>
                <a:lnTo>
                  <a:pt x="5290566" y="713232"/>
                </a:lnTo>
                <a:lnTo>
                  <a:pt x="5290566" y="617918"/>
                </a:lnTo>
                <a:lnTo>
                  <a:pt x="0" y="617918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617918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5613938" y="1164911"/>
            <a:ext cx="14198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Cambria"/>
                <a:cs typeface="Cambria"/>
              </a:rPr>
              <a:t>P</a:t>
            </a:r>
            <a:r>
              <a:rPr dirty="0" sz="2400" spc="-55" b="1">
                <a:solidFill>
                  <a:srgbClr val="FFFFFF"/>
                </a:solidFill>
                <a:latin typeface="Cambria"/>
                <a:cs typeface="Cambria"/>
              </a:rPr>
              <a:t>R</a:t>
            </a:r>
            <a:r>
              <a:rPr dirty="0" sz="2400" b="1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dirty="0" sz="2400" spc="-5" b="1">
                <a:solidFill>
                  <a:srgbClr val="FFFFFF"/>
                </a:solidFill>
                <a:latin typeface="Cambria"/>
                <a:cs typeface="Cambria"/>
              </a:rPr>
              <a:t>J</a:t>
            </a:r>
            <a:r>
              <a:rPr dirty="0" sz="2400" spc="-20" b="1">
                <a:solidFill>
                  <a:srgbClr val="FFFFFF"/>
                </a:solidFill>
                <a:latin typeface="Cambria"/>
                <a:cs typeface="Cambria"/>
              </a:rPr>
              <a:t>E</a:t>
            </a:r>
            <a:r>
              <a:rPr dirty="0" sz="2400" b="1">
                <a:solidFill>
                  <a:srgbClr val="FFFFFF"/>
                </a:solidFill>
                <a:latin typeface="Cambria"/>
                <a:cs typeface="Cambria"/>
              </a:rPr>
              <a:t>C</a:t>
            </a:r>
            <a:r>
              <a:rPr dirty="0" sz="2400" spc="-35" b="1">
                <a:solidFill>
                  <a:srgbClr val="FFFFFF"/>
                </a:solidFill>
                <a:latin typeface="Cambria"/>
                <a:cs typeface="Cambria"/>
              </a:rPr>
              <a:t>T</a:t>
            </a:r>
            <a:r>
              <a:rPr dirty="0" sz="2400" b="1">
                <a:solidFill>
                  <a:srgbClr val="FFFFFF"/>
                </a:solidFill>
                <a:latin typeface="Cambria"/>
                <a:cs typeface="Cambria"/>
              </a:rPr>
              <a:t>S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15161" y="1556766"/>
            <a:ext cx="10819130" cy="283845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 marL="2119630">
              <a:lnSpc>
                <a:spcPts val="1970"/>
              </a:lnSpc>
              <a:tabLst>
                <a:tab pos="7338059" algn="l"/>
              </a:tabLst>
            </a:pPr>
            <a:r>
              <a:rPr dirty="0" sz="1700" spc="-30">
                <a:latin typeface="Cambria"/>
                <a:cs typeface="Cambria"/>
              </a:rPr>
              <a:t>Work</a:t>
            </a:r>
            <a:r>
              <a:rPr dirty="0" sz="1700">
                <a:latin typeface="Cambria"/>
                <a:cs typeface="Cambria"/>
              </a:rPr>
              <a:t> </a:t>
            </a:r>
            <a:r>
              <a:rPr dirty="0" sz="1700" spc="-5">
                <a:latin typeface="Cambria"/>
                <a:cs typeface="Cambria"/>
              </a:rPr>
              <a:t>Begins	</a:t>
            </a:r>
            <a:r>
              <a:rPr dirty="0" sz="1700" spc="-30">
                <a:latin typeface="Cambria"/>
                <a:cs typeface="Cambria"/>
              </a:rPr>
              <a:t>Work</a:t>
            </a:r>
            <a:r>
              <a:rPr dirty="0" sz="1700" spc="-15">
                <a:latin typeface="Cambria"/>
                <a:cs typeface="Cambria"/>
              </a:rPr>
              <a:t> </a:t>
            </a:r>
            <a:r>
              <a:rPr dirty="0" sz="1700" spc="-5">
                <a:latin typeface="Cambria"/>
                <a:cs typeface="Cambria"/>
              </a:rPr>
              <a:t>Completed</a:t>
            </a:r>
            <a:endParaRPr sz="1700">
              <a:latin typeface="Cambria"/>
              <a:cs typeface="Cambria"/>
            </a:endParaRPr>
          </a:p>
        </p:txBody>
      </p:sp>
    </p:spTree>
  </p:cSld>
  <p:clrMapOvr>
    <a:masterClrMapping/>
  </p:clrMapOvr>
  <p:transition spd="med">
    <p:fade thruBlk="0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3360" y="1067319"/>
            <a:ext cx="67208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HIGH </a:t>
            </a:r>
            <a:r>
              <a:rPr dirty="0" sz="3600"/>
              <a:t>SCHOOL &amp; </a:t>
            </a:r>
            <a:r>
              <a:rPr dirty="0" sz="3600" spc="-5"/>
              <a:t>MIDDLE</a:t>
            </a:r>
            <a:r>
              <a:rPr dirty="0" sz="3600" spc="-55"/>
              <a:t> </a:t>
            </a:r>
            <a:r>
              <a:rPr dirty="0" sz="3600"/>
              <a:t>SCHOOL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915161" y="1803654"/>
            <a:ext cx="10360660" cy="0"/>
          </a:xfrm>
          <a:custGeom>
            <a:avLst/>
            <a:gdLst/>
            <a:ahLst/>
            <a:cxnLst/>
            <a:rect l="l" t="t" r="r" b="b"/>
            <a:pathLst>
              <a:path w="10360660" h="0">
                <a:moveTo>
                  <a:pt x="0" y="0"/>
                </a:moveTo>
                <a:lnTo>
                  <a:pt x="10360152" y="0"/>
                </a:lnTo>
              </a:path>
            </a:pathLst>
          </a:custGeom>
          <a:ln w="19812">
            <a:solidFill>
              <a:srgbClr val="DDA8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18171" y="1835658"/>
            <a:ext cx="1864360" cy="1303020"/>
          </a:xfrm>
          <a:prstGeom prst="rect">
            <a:avLst/>
          </a:prstGeom>
        </p:spPr>
        <p:txBody>
          <a:bodyPr wrap="square" lIns="0" tIns="64769" rIns="0" bIns="0" rtlCol="0" vert="horz">
            <a:spAutoFit/>
          </a:bodyPr>
          <a:lstStyle/>
          <a:p>
            <a:pPr algn="ctr" marL="338455" marR="330835" indent="-635">
              <a:lnSpc>
                <a:spcPts val="2860"/>
              </a:lnSpc>
              <a:spcBef>
                <a:spcPts val="509"/>
              </a:spcBef>
            </a:pP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Capital  P</a:t>
            </a:r>
            <a:r>
              <a:rPr dirty="0" sz="2700" spc="-40">
                <a:solidFill>
                  <a:srgbClr val="FFFFFF"/>
                </a:solidFill>
                <a:latin typeface="Cambria"/>
                <a:cs typeface="Cambria"/>
              </a:rPr>
              <a:t>r</a:t>
            </a:r>
            <a:r>
              <a:rPr dirty="0" sz="2700" spc="-5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je</a:t>
            </a:r>
            <a:r>
              <a:rPr dirty="0" sz="2700" spc="-5">
                <a:solidFill>
                  <a:srgbClr val="FFFFFF"/>
                </a:solidFill>
                <a:latin typeface="Cambria"/>
                <a:cs typeface="Cambria"/>
              </a:rPr>
              <a:t>ct</a:t>
            </a: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s</a:t>
            </a:r>
            <a:endParaRPr sz="270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  <a:spcBef>
                <a:spcPts val="685"/>
              </a:spcBef>
            </a:pP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$1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7</a:t>
            </a:r>
            <a:r>
              <a:rPr dirty="0" sz="2700" spc="-5">
                <a:solidFill>
                  <a:srgbClr val="FFFFFF"/>
                </a:solidFill>
                <a:latin typeface="Cambria"/>
                <a:cs typeface="Cambria"/>
              </a:rPr>
              <a:t>,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9</a:t>
            </a: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8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3</a:t>
            </a:r>
            <a:r>
              <a:rPr dirty="0" sz="2700" spc="-5">
                <a:solidFill>
                  <a:srgbClr val="FFFFFF"/>
                </a:solidFill>
                <a:latin typeface="Cambria"/>
                <a:cs typeface="Cambria"/>
              </a:rPr>
              <a:t>,</a:t>
            </a: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6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18</a:t>
            </a:r>
            <a:endParaRPr sz="27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78634" y="1830396"/>
            <a:ext cx="175006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>
                <a:solidFill>
                  <a:srgbClr val="FFFFFF"/>
                </a:solidFill>
                <a:latin typeface="Cambria"/>
                <a:cs typeface="Cambria"/>
              </a:rPr>
              <a:t>Secure </a:t>
            </a:r>
            <a:r>
              <a:rPr dirty="0" sz="1300" spc="-15">
                <a:solidFill>
                  <a:srgbClr val="FFFFFF"/>
                </a:solidFill>
                <a:latin typeface="Cambria"/>
                <a:cs typeface="Cambria"/>
              </a:rPr>
              <a:t>Welcoming</a:t>
            </a:r>
            <a:r>
              <a:rPr dirty="0" sz="1300" spc="-2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Entry</a:t>
            </a:r>
            <a:endParaRPr sz="13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987801" y="2173985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178634" y="2199974"/>
            <a:ext cx="295465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>
                <a:solidFill>
                  <a:srgbClr val="FFFFFF"/>
                </a:solidFill>
                <a:latin typeface="Cambria"/>
                <a:cs typeface="Cambria"/>
              </a:rPr>
              <a:t>Library </a:t>
            </a:r>
            <a:r>
              <a:rPr dirty="0" sz="1300" spc="-15">
                <a:solidFill>
                  <a:srgbClr val="FFFFFF"/>
                </a:solidFill>
                <a:latin typeface="Cambria"/>
                <a:cs typeface="Cambria"/>
              </a:rPr>
              <a:t>Renovation </a:t>
            </a: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&amp; </a:t>
            </a:r>
            <a:r>
              <a:rPr dirty="0" sz="1300" spc="-10">
                <a:solidFill>
                  <a:srgbClr val="FFFFFF"/>
                </a:solidFill>
                <a:latin typeface="Cambria"/>
                <a:cs typeface="Cambria"/>
              </a:rPr>
              <a:t>Enclosed</a:t>
            </a:r>
            <a:r>
              <a:rPr dirty="0" sz="1300" spc="9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300" spc="-10">
                <a:solidFill>
                  <a:srgbClr val="FFFFFF"/>
                </a:solidFill>
                <a:latin typeface="Cambria"/>
                <a:cs typeface="Cambria"/>
              </a:rPr>
              <a:t>Courtyard</a:t>
            </a:r>
            <a:endParaRPr sz="1300">
              <a:latin typeface="Cambria"/>
              <a:cs typeface="Cambr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987801" y="2542794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178634" y="2569550"/>
            <a:ext cx="235204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>
                <a:solidFill>
                  <a:srgbClr val="FFFFFF"/>
                </a:solidFill>
                <a:latin typeface="Cambria"/>
                <a:cs typeface="Cambria"/>
              </a:rPr>
              <a:t>Art, </a:t>
            </a:r>
            <a:r>
              <a:rPr dirty="0" sz="1300" spc="-10">
                <a:solidFill>
                  <a:srgbClr val="FFFFFF"/>
                </a:solidFill>
                <a:latin typeface="Cambria"/>
                <a:cs typeface="Cambria"/>
              </a:rPr>
              <a:t>Design </a:t>
            </a: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&amp; Engineering</a:t>
            </a:r>
            <a:r>
              <a:rPr dirty="0" sz="130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Center</a:t>
            </a:r>
            <a:endParaRPr sz="1300">
              <a:latin typeface="Cambria"/>
              <a:cs typeface="Cambri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987801" y="2913126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178634" y="2939129"/>
            <a:ext cx="229616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>
                <a:solidFill>
                  <a:srgbClr val="FFFFFF"/>
                </a:solidFill>
                <a:latin typeface="Cambria"/>
                <a:cs typeface="Cambria"/>
              </a:rPr>
              <a:t>RHS </a:t>
            </a: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Learning </a:t>
            </a:r>
            <a:r>
              <a:rPr dirty="0" sz="1300" spc="-10">
                <a:solidFill>
                  <a:srgbClr val="FFFFFF"/>
                </a:solidFill>
                <a:latin typeface="Cambria"/>
                <a:cs typeface="Cambria"/>
              </a:rPr>
              <a:t>Innovation</a:t>
            </a: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 Center</a:t>
            </a:r>
            <a:endParaRPr sz="1300">
              <a:latin typeface="Cambria"/>
              <a:cs typeface="Cambr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987801" y="3281934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987801" y="3652265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178634" y="3308705"/>
            <a:ext cx="2959735" cy="5930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>
                <a:solidFill>
                  <a:srgbClr val="FFFFFF"/>
                </a:solidFill>
                <a:latin typeface="Cambria"/>
                <a:cs typeface="Cambria"/>
              </a:rPr>
              <a:t>RMS </a:t>
            </a: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Learning </a:t>
            </a:r>
            <a:r>
              <a:rPr dirty="0" sz="1300" spc="-10">
                <a:solidFill>
                  <a:srgbClr val="FFFFFF"/>
                </a:solidFill>
                <a:latin typeface="Cambria"/>
                <a:cs typeface="Cambria"/>
              </a:rPr>
              <a:t>Innovation</a:t>
            </a:r>
            <a:r>
              <a:rPr dirty="0" sz="1300" spc="4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Center</a:t>
            </a:r>
            <a:endParaRPr sz="13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00" spc="-10">
                <a:solidFill>
                  <a:srgbClr val="FFFFFF"/>
                </a:solidFill>
                <a:latin typeface="Cambria"/>
                <a:cs typeface="Cambria"/>
              </a:rPr>
              <a:t>Third </a:t>
            </a: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Floor Code/Compliance</a:t>
            </a:r>
            <a:r>
              <a:rPr dirty="0" sz="1300" spc="3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300" spc="-15">
                <a:solidFill>
                  <a:srgbClr val="FFFFFF"/>
                </a:solidFill>
                <a:latin typeface="Cambria"/>
                <a:cs typeface="Cambria"/>
              </a:rPr>
              <a:t>Renovation</a:t>
            </a:r>
            <a:endParaRPr sz="1300">
              <a:latin typeface="Cambria"/>
              <a:cs typeface="Cambr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87801" y="4021073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915161" y="4039361"/>
            <a:ext cx="10360660" cy="0"/>
          </a:xfrm>
          <a:custGeom>
            <a:avLst/>
            <a:gdLst/>
            <a:ahLst/>
            <a:cxnLst/>
            <a:rect l="l" t="t" r="r" b="b"/>
            <a:pathLst>
              <a:path w="10360660" h="0">
                <a:moveTo>
                  <a:pt x="0" y="0"/>
                </a:moveTo>
                <a:lnTo>
                  <a:pt x="10360152" y="0"/>
                </a:lnTo>
              </a:path>
            </a:pathLst>
          </a:custGeom>
          <a:ln w="19812">
            <a:solidFill>
              <a:srgbClr val="DDA8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018286" y="4070856"/>
            <a:ext cx="1864995" cy="1524000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algn="ctr" marL="212090" marR="206375" indent="3175">
              <a:lnSpc>
                <a:spcPct val="88000"/>
              </a:lnSpc>
              <a:spcBef>
                <a:spcPts val="484"/>
              </a:spcBef>
            </a:pP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Building  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C</a:t>
            </a:r>
            <a:r>
              <a:rPr dirty="0" sz="2700" spc="-10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n</a:t>
            </a: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d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i</a:t>
            </a:r>
            <a:r>
              <a:rPr dirty="0" sz="2700" spc="-5">
                <a:solidFill>
                  <a:srgbClr val="FFFFFF"/>
                </a:solidFill>
                <a:latin typeface="Cambria"/>
                <a:cs typeface="Cambria"/>
              </a:rPr>
              <a:t>t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i</a:t>
            </a:r>
            <a:r>
              <a:rPr dirty="0" sz="2700" spc="-10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n  </a:t>
            </a:r>
            <a:r>
              <a:rPr dirty="0" sz="2700" spc="-15">
                <a:solidFill>
                  <a:srgbClr val="FFFFFF"/>
                </a:solidFill>
                <a:latin typeface="Cambria"/>
                <a:cs typeface="Cambria"/>
              </a:rPr>
              <a:t>Survey</a:t>
            </a:r>
            <a:endParaRPr sz="2700">
              <a:latin typeface="Cambria"/>
              <a:cs typeface="Cambria"/>
            </a:endParaRPr>
          </a:p>
          <a:p>
            <a:pPr algn="ctr">
              <a:lnSpc>
                <a:spcPts val="2855"/>
              </a:lnSpc>
            </a:pP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$1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7</a:t>
            </a:r>
            <a:r>
              <a:rPr dirty="0" sz="2700" spc="-5">
                <a:solidFill>
                  <a:srgbClr val="FFFFFF"/>
                </a:solidFill>
                <a:latin typeface="Cambria"/>
                <a:cs typeface="Cambria"/>
              </a:rPr>
              <a:t>,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4</a:t>
            </a:r>
            <a:r>
              <a:rPr dirty="0" sz="2700">
                <a:solidFill>
                  <a:srgbClr val="FFFFFF"/>
                </a:solidFill>
                <a:latin typeface="Cambria"/>
                <a:cs typeface="Cambria"/>
              </a:rPr>
              <a:t>0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8</a:t>
            </a:r>
            <a:r>
              <a:rPr dirty="0" sz="2700" spc="-5">
                <a:solidFill>
                  <a:srgbClr val="FFFFFF"/>
                </a:solidFill>
                <a:latin typeface="Cambria"/>
                <a:cs typeface="Cambria"/>
              </a:rPr>
              <a:t>,</a:t>
            </a:r>
            <a:r>
              <a:rPr dirty="0" sz="2700" spc="5">
                <a:solidFill>
                  <a:srgbClr val="FFFFFF"/>
                </a:solidFill>
                <a:latin typeface="Cambria"/>
                <a:cs typeface="Cambria"/>
              </a:rPr>
              <a:t>794</a:t>
            </a:r>
            <a:endParaRPr sz="2700">
              <a:latin typeface="Cambria"/>
              <a:cs typeface="Cambr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78634" y="4065596"/>
            <a:ext cx="3811904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Building Interiors: Code, Health, Safety &amp;</a:t>
            </a:r>
            <a:r>
              <a:rPr dirty="0" sz="1300" spc="5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300" spc="-10">
                <a:solidFill>
                  <a:srgbClr val="FFFFFF"/>
                </a:solidFill>
                <a:latin typeface="Cambria"/>
                <a:cs typeface="Cambria"/>
              </a:rPr>
              <a:t>Accessibility</a:t>
            </a:r>
            <a:endParaRPr sz="1300">
              <a:latin typeface="Cambria"/>
              <a:cs typeface="Cambr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987801" y="4409694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178634" y="4435173"/>
            <a:ext cx="311340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Building Interiors: </a:t>
            </a:r>
            <a:r>
              <a:rPr dirty="0" sz="1300" spc="-10">
                <a:solidFill>
                  <a:srgbClr val="FFFFFF"/>
                </a:solidFill>
                <a:latin typeface="Cambria"/>
                <a:cs typeface="Cambria"/>
              </a:rPr>
              <a:t>Improvements </a:t>
            </a: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&amp;</a:t>
            </a:r>
            <a:r>
              <a:rPr dirty="0" sz="1300" spc="2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300" spc="-10">
                <a:solidFill>
                  <a:srgbClr val="FFFFFF"/>
                </a:solidFill>
                <a:latin typeface="Cambria"/>
                <a:cs typeface="Cambria"/>
              </a:rPr>
              <a:t>Repairs</a:t>
            </a:r>
            <a:endParaRPr sz="1300">
              <a:latin typeface="Cambria"/>
              <a:cs typeface="Cambri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987801" y="4778502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178634" y="4804750"/>
            <a:ext cx="373634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>
                <a:solidFill>
                  <a:srgbClr val="FFFFFF"/>
                </a:solidFill>
                <a:latin typeface="Cambria"/>
                <a:cs typeface="Cambria"/>
              </a:rPr>
              <a:t>Plumbing, </a:t>
            </a: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Electrical &amp;</a:t>
            </a:r>
            <a:r>
              <a:rPr dirty="0" sz="1300" spc="8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300" spc="-15">
                <a:solidFill>
                  <a:srgbClr val="FFFFFF"/>
                </a:solidFill>
                <a:latin typeface="Cambria"/>
                <a:cs typeface="Cambria"/>
              </a:rPr>
              <a:t>Mechanical/HVAC/Ventilation</a:t>
            </a:r>
            <a:endParaRPr sz="1300">
              <a:latin typeface="Cambria"/>
              <a:cs typeface="Cambri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987801" y="5148834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3178634" y="5174329"/>
            <a:ext cx="7788909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5">
                <a:solidFill>
                  <a:srgbClr val="FFFFFF"/>
                </a:solidFill>
                <a:latin typeface="Cambria"/>
                <a:cs typeface="Cambria"/>
              </a:rPr>
              <a:t>Gyms </a:t>
            </a: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and </a:t>
            </a:r>
            <a:r>
              <a:rPr dirty="0" sz="1300" spc="-10">
                <a:solidFill>
                  <a:srgbClr val="FFFFFF"/>
                </a:solidFill>
                <a:latin typeface="Cambria"/>
                <a:cs typeface="Cambria"/>
              </a:rPr>
              <a:t>Locker Rooms </a:t>
            </a: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A/C (cafeteria A/C </a:t>
            </a:r>
            <a:r>
              <a:rPr dirty="0" sz="1300" spc="-15">
                <a:solidFill>
                  <a:srgbClr val="FFFFFF"/>
                </a:solidFill>
                <a:latin typeface="Cambria"/>
                <a:cs typeface="Cambria"/>
              </a:rPr>
              <a:t>provided </a:t>
            </a:r>
            <a:r>
              <a:rPr dirty="0" sz="1300" spc="-10">
                <a:solidFill>
                  <a:srgbClr val="FFFFFF"/>
                </a:solidFill>
                <a:latin typeface="Cambria"/>
                <a:cs typeface="Cambria"/>
              </a:rPr>
              <a:t>through</a:t>
            </a:r>
            <a:r>
              <a:rPr dirty="0" sz="1300" spc="4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additional funding </a:t>
            </a:r>
            <a:r>
              <a:rPr dirty="0" sz="1300" spc="-10">
                <a:solidFill>
                  <a:srgbClr val="FFFFFF"/>
                </a:solidFill>
                <a:latin typeface="Cambria"/>
                <a:cs typeface="Cambria"/>
              </a:rPr>
              <a:t>not </a:t>
            </a: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included in these </a:t>
            </a:r>
            <a:r>
              <a:rPr dirty="0" sz="1300" spc="-10">
                <a:solidFill>
                  <a:srgbClr val="FFFFFF"/>
                </a:solidFill>
                <a:latin typeface="Cambria"/>
                <a:cs typeface="Cambria"/>
              </a:rPr>
              <a:t>figures)</a:t>
            </a:r>
            <a:endParaRPr sz="1300">
              <a:latin typeface="Cambria"/>
              <a:cs typeface="Cambri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987801" y="5517641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987801" y="5887973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178634" y="5543905"/>
            <a:ext cx="1917700" cy="5930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Exterior Building</a:t>
            </a:r>
            <a:r>
              <a:rPr dirty="0" sz="1300" spc="-2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300" spc="-15">
                <a:solidFill>
                  <a:srgbClr val="FFFFFF"/>
                </a:solidFill>
                <a:latin typeface="Cambria"/>
                <a:cs typeface="Cambria"/>
              </a:rPr>
              <a:t>Envelope</a:t>
            </a:r>
            <a:endParaRPr sz="13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Site</a:t>
            </a:r>
            <a:r>
              <a:rPr dirty="0" sz="1300" spc="-1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300" spc="-10">
                <a:solidFill>
                  <a:srgbClr val="FFFFFF"/>
                </a:solidFill>
                <a:latin typeface="Cambria"/>
                <a:cs typeface="Cambria"/>
              </a:rPr>
              <a:t>Systems</a:t>
            </a:r>
            <a:endParaRPr sz="1300">
              <a:latin typeface="Cambria"/>
              <a:cs typeface="Cambri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987801" y="6256782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  <p:transition spd="med">
    <p:fade thruBlk="0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8610" y="483119"/>
            <a:ext cx="1116203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HIGH/MIDDLE </a:t>
            </a:r>
            <a:r>
              <a:rPr dirty="0" sz="3600"/>
              <a:t>SCHOOL </a:t>
            </a:r>
            <a:r>
              <a:rPr dirty="0" sz="3600" spc="-25"/>
              <a:t>WORK </a:t>
            </a:r>
            <a:r>
              <a:rPr dirty="0" sz="3600" spc="-5"/>
              <a:t>COMPLETION</a:t>
            </a:r>
            <a:r>
              <a:rPr dirty="0" sz="3600" spc="30"/>
              <a:t> </a:t>
            </a:r>
            <a:r>
              <a:rPr dirty="0" sz="3600" spc="-5"/>
              <a:t>SCHEDULE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915161" y="6095238"/>
            <a:ext cx="10819130" cy="457200"/>
          </a:xfrm>
          <a:custGeom>
            <a:avLst/>
            <a:gdLst/>
            <a:ahLst/>
            <a:cxnLst/>
            <a:rect l="l" t="t" r="r" b="b"/>
            <a:pathLst>
              <a:path w="10819130" h="457200">
                <a:moveTo>
                  <a:pt x="0" y="0"/>
                </a:moveTo>
                <a:lnTo>
                  <a:pt x="10818876" y="0"/>
                </a:lnTo>
                <a:lnTo>
                  <a:pt x="10818876" y="457200"/>
                </a:lnTo>
                <a:lnTo>
                  <a:pt x="0" y="457200"/>
                </a:lnTo>
                <a:lnTo>
                  <a:pt x="0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5161" y="6095238"/>
            <a:ext cx="10819130" cy="457200"/>
          </a:xfrm>
          <a:custGeom>
            <a:avLst/>
            <a:gdLst/>
            <a:ahLst/>
            <a:cxnLst/>
            <a:rect l="l" t="t" r="r" b="b"/>
            <a:pathLst>
              <a:path w="10819130" h="457200">
                <a:moveTo>
                  <a:pt x="0" y="0"/>
                </a:moveTo>
                <a:lnTo>
                  <a:pt x="10818876" y="0"/>
                </a:lnTo>
                <a:lnTo>
                  <a:pt x="10818876" y="457200"/>
                </a:lnTo>
                <a:lnTo>
                  <a:pt x="0" y="457200"/>
                </a:lnTo>
                <a:lnTo>
                  <a:pt x="0" y="0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15161" y="6095238"/>
            <a:ext cx="10819130" cy="238125"/>
          </a:xfrm>
          <a:prstGeom prst="rect">
            <a:avLst/>
          </a:prstGeom>
          <a:solidFill>
            <a:srgbClr val="DDA859"/>
          </a:solidFill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1870"/>
              </a:lnSpc>
            </a:pPr>
            <a:r>
              <a:rPr dirty="0" sz="1800" b="1">
                <a:solidFill>
                  <a:srgbClr val="FFFFFF"/>
                </a:solidFill>
                <a:latin typeface="Cambria"/>
                <a:cs typeface="Cambria"/>
              </a:rPr>
              <a:t>Building </a:t>
            </a:r>
            <a:r>
              <a:rPr dirty="0" sz="1800" spc="-5" b="1">
                <a:solidFill>
                  <a:srgbClr val="FFFFFF"/>
                </a:solidFill>
                <a:latin typeface="Cambria"/>
                <a:cs typeface="Cambria"/>
              </a:rPr>
              <a:t>Condition </a:t>
            </a:r>
            <a:r>
              <a:rPr dirty="0" sz="1800" spc="-15" b="1">
                <a:solidFill>
                  <a:srgbClr val="FFFFFF"/>
                </a:solidFill>
                <a:latin typeface="Cambria"/>
                <a:cs typeface="Cambria"/>
              </a:rPr>
              <a:t>Survey</a:t>
            </a:r>
            <a:r>
              <a:rPr dirty="0" sz="1800" spc="-3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800" spc="-35" b="1">
                <a:solidFill>
                  <a:srgbClr val="FFFFFF"/>
                </a:solidFill>
                <a:latin typeface="Cambria"/>
                <a:cs typeface="Cambria"/>
              </a:rPr>
              <a:t>Work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5161" y="6332982"/>
            <a:ext cx="5408930" cy="210820"/>
          </a:xfrm>
          <a:custGeom>
            <a:avLst/>
            <a:gdLst/>
            <a:ahLst/>
            <a:cxnLst/>
            <a:rect l="l" t="t" r="r" b="b"/>
            <a:pathLst>
              <a:path w="5408930" h="210820">
                <a:moveTo>
                  <a:pt x="0" y="0"/>
                </a:moveTo>
                <a:lnTo>
                  <a:pt x="5408676" y="0"/>
                </a:lnTo>
                <a:lnTo>
                  <a:pt x="5408676" y="210312"/>
                </a:lnTo>
                <a:lnTo>
                  <a:pt x="0" y="210312"/>
                </a:lnTo>
                <a:lnTo>
                  <a:pt x="0" y="0"/>
                </a:lnTo>
                <a:close/>
              </a:path>
            </a:pathLst>
          </a:custGeom>
          <a:solidFill>
            <a:srgbClr val="F2E1D1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323838" y="6332982"/>
            <a:ext cx="5410200" cy="210820"/>
          </a:xfrm>
          <a:custGeom>
            <a:avLst/>
            <a:gdLst/>
            <a:ahLst/>
            <a:cxnLst/>
            <a:rect l="l" t="t" r="r" b="b"/>
            <a:pathLst>
              <a:path w="5410200" h="210820">
                <a:moveTo>
                  <a:pt x="0" y="0"/>
                </a:moveTo>
                <a:lnTo>
                  <a:pt x="5410200" y="0"/>
                </a:lnTo>
                <a:lnTo>
                  <a:pt x="5410200" y="210312"/>
                </a:lnTo>
                <a:lnTo>
                  <a:pt x="0" y="210312"/>
                </a:lnTo>
                <a:lnTo>
                  <a:pt x="0" y="0"/>
                </a:lnTo>
                <a:close/>
              </a:path>
            </a:pathLst>
          </a:custGeom>
          <a:solidFill>
            <a:srgbClr val="F2E1D1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119166" y="6309726"/>
            <a:ext cx="642112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  <a:tabLst>
                <a:tab pos="5408930" algn="l"/>
              </a:tabLst>
            </a:pPr>
            <a:r>
              <a:rPr dirty="0" sz="1300" spc="-5">
                <a:latin typeface="Cambria"/>
                <a:cs typeface="Cambria"/>
              </a:rPr>
              <a:t>Summer 2020	Summer</a:t>
            </a:r>
            <a:r>
              <a:rPr dirty="0" sz="1300" spc="-55">
                <a:latin typeface="Cambria"/>
                <a:cs typeface="Cambria"/>
              </a:rPr>
              <a:t> </a:t>
            </a:r>
            <a:r>
              <a:rPr dirty="0" sz="1300" spc="-5">
                <a:latin typeface="Cambria"/>
                <a:cs typeface="Cambria"/>
              </a:rPr>
              <a:t>2023</a:t>
            </a:r>
            <a:endParaRPr sz="130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15161" y="5398763"/>
            <a:ext cx="10819130" cy="702945"/>
          </a:xfrm>
          <a:custGeom>
            <a:avLst/>
            <a:gdLst/>
            <a:ahLst/>
            <a:cxnLst/>
            <a:rect l="l" t="t" r="r" b="b"/>
            <a:pathLst>
              <a:path w="10819130" h="702945">
                <a:moveTo>
                  <a:pt x="5585079" y="526922"/>
                </a:moveTo>
                <a:lnTo>
                  <a:pt x="5233797" y="526922"/>
                </a:lnTo>
                <a:lnTo>
                  <a:pt x="5409438" y="702563"/>
                </a:lnTo>
                <a:lnTo>
                  <a:pt x="5585079" y="526922"/>
                </a:lnTo>
                <a:close/>
              </a:path>
              <a:path w="10819130" h="702945">
                <a:moveTo>
                  <a:pt x="5497258" y="456514"/>
                </a:moveTo>
                <a:lnTo>
                  <a:pt x="5321617" y="456514"/>
                </a:lnTo>
                <a:lnTo>
                  <a:pt x="5321617" y="526922"/>
                </a:lnTo>
                <a:lnTo>
                  <a:pt x="5497258" y="526922"/>
                </a:lnTo>
                <a:lnTo>
                  <a:pt x="5497258" y="456514"/>
                </a:lnTo>
                <a:close/>
              </a:path>
              <a:path w="10819130" h="702945">
                <a:moveTo>
                  <a:pt x="10818876" y="0"/>
                </a:moveTo>
                <a:lnTo>
                  <a:pt x="0" y="0"/>
                </a:lnTo>
                <a:lnTo>
                  <a:pt x="0" y="456514"/>
                </a:lnTo>
                <a:lnTo>
                  <a:pt x="10818876" y="456514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5161" y="5398763"/>
            <a:ext cx="10819130" cy="702945"/>
          </a:xfrm>
          <a:custGeom>
            <a:avLst/>
            <a:gdLst/>
            <a:ahLst/>
            <a:cxnLst/>
            <a:rect l="l" t="t" r="r" b="b"/>
            <a:pathLst>
              <a:path w="10819130" h="702945">
                <a:moveTo>
                  <a:pt x="10818876" y="456514"/>
                </a:moveTo>
                <a:lnTo>
                  <a:pt x="5497258" y="456514"/>
                </a:lnTo>
                <a:lnTo>
                  <a:pt x="5497258" y="526922"/>
                </a:lnTo>
                <a:lnTo>
                  <a:pt x="5585079" y="526922"/>
                </a:lnTo>
                <a:lnTo>
                  <a:pt x="5409438" y="702563"/>
                </a:lnTo>
                <a:lnTo>
                  <a:pt x="5233797" y="526922"/>
                </a:lnTo>
                <a:lnTo>
                  <a:pt x="5321617" y="526922"/>
                </a:lnTo>
                <a:lnTo>
                  <a:pt x="5321617" y="456514"/>
                </a:lnTo>
                <a:lnTo>
                  <a:pt x="0" y="456514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456514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129530" y="5349976"/>
            <a:ext cx="43884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FFFFFF"/>
                </a:solidFill>
                <a:latin typeface="Cambria"/>
                <a:cs typeface="Cambria"/>
              </a:rPr>
              <a:t>Third </a:t>
            </a:r>
            <a:r>
              <a:rPr dirty="0" sz="1800" spc="-5" b="1">
                <a:solidFill>
                  <a:srgbClr val="FFFFFF"/>
                </a:solidFill>
                <a:latin typeface="Cambria"/>
                <a:cs typeface="Cambria"/>
              </a:rPr>
              <a:t>Floor Code/Compliance</a:t>
            </a:r>
            <a:r>
              <a:rPr dirty="0" sz="1800" spc="-2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800" spc="-15" b="1">
                <a:solidFill>
                  <a:srgbClr val="FFFFFF"/>
                </a:solidFill>
                <a:latin typeface="Cambria"/>
                <a:cs typeface="Cambria"/>
              </a:rPr>
              <a:t>Renovation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5161" y="5645658"/>
            <a:ext cx="10819130" cy="210820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 marL="2203450">
              <a:lnSpc>
                <a:spcPts val="1475"/>
              </a:lnSpc>
              <a:tabLst>
                <a:tab pos="7613015" algn="l"/>
              </a:tabLst>
            </a:pPr>
            <a:r>
              <a:rPr dirty="0" sz="1300" spc="-5">
                <a:latin typeface="Cambria"/>
                <a:cs typeface="Cambria"/>
              </a:rPr>
              <a:t>Summer 2022	Summer</a:t>
            </a:r>
            <a:r>
              <a:rPr dirty="0" sz="1300" spc="-10">
                <a:latin typeface="Cambria"/>
                <a:cs typeface="Cambria"/>
              </a:rPr>
              <a:t> </a:t>
            </a:r>
            <a:r>
              <a:rPr dirty="0" sz="1300" spc="-5">
                <a:latin typeface="Cambria"/>
                <a:cs typeface="Cambria"/>
              </a:rPr>
              <a:t>2023</a:t>
            </a:r>
            <a:endParaRPr sz="1300">
              <a:latin typeface="Cambria"/>
              <a:cs typeface="Cambri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15161" y="4702298"/>
            <a:ext cx="10819130" cy="704215"/>
          </a:xfrm>
          <a:custGeom>
            <a:avLst/>
            <a:gdLst/>
            <a:ahLst/>
            <a:cxnLst/>
            <a:rect l="l" t="t" r="r" b="b"/>
            <a:pathLst>
              <a:path w="10819130" h="704214">
                <a:moveTo>
                  <a:pt x="5585460" y="528066"/>
                </a:moveTo>
                <a:lnTo>
                  <a:pt x="5233416" y="528066"/>
                </a:lnTo>
                <a:lnTo>
                  <a:pt x="5409438" y="704088"/>
                </a:lnTo>
                <a:lnTo>
                  <a:pt x="5585460" y="528066"/>
                </a:lnTo>
                <a:close/>
              </a:path>
              <a:path w="10819130" h="704214">
                <a:moveTo>
                  <a:pt x="5497436" y="457504"/>
                </a:moveTo>
                <a:lnTo>
                  <a:pt x="5321427" y="457504"/>
                </a:lnTo>
                <a:lnTo>
                  <a:pt x="5321427" y="528066"/>
                </a:lnTo>
                <a:lnTo>
                  <a:pt x="5497436" y="528066"/>
                </a:lnTo>
                <a:lnTo>
                  <a:pt x="5497436" y="457504"/>
                </a:lnTo>
                <a:close/>
              </a:path>
              <a:path w="10819130" h="704214">
                <a:moveTo>
                  <a:pt x="10818876" y="0"/>
                </a:moveTo>
                <a:lnTo>
                  <a:pt x="0" y="0"/>
                </a:lnTo>
                <a:lnTo>
                  <a:pt x="0" y="457504"/>
                </a:lnTo>
                <a:lnTo>
                  <a:pt x="10818876" y="457504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5161" y="4702298"/>
            <a:ext cx="10819130" cy="704215"/>
          </a:xfrm>
          <a:custGeom>
            <a:avLst/>
            <a:gdLst/>
            <a:ahLst/>
            <a:cxnLst/>
            <a:rect l="l" t="t" r="r" b="b"/>
            <a:pathLst>
              <a:path w="10819130" h="704214">
                <a:moveTo>
                  <a:pt x="10818876" y="457504"/>
                </a:moveTo>
                <a:lnTo>
                  <a:pt x="5497436" y="457504"/>
                </a:lnTo>
                <a:lnTo>
                  <a:pt x="5497436" y="528066"/>
                </a:lnTo>
                <a:lnTo>
                  <a:pt x="5585460" y="528066"/>
                </a:lnTo>
                <a:lnTo>
                  <a:pt x="5409438" y="704088"/>
                </a:lnTo>
                <a:lnTo>
                  <a:pt x="5233416" y="528066"/>
                </a:lnTo>
                <a:lnTo>
                  <a:pt x="5321427" y="528066"/>
                </a:lnTo>
                <a:lnTo>
                  <a:pt x="5321427" y="457504"/>
                </a:lnTo>
                <a:lnTo>
                  <a:pt x="0" y="457504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457504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106702" y="4653831"/>
            <a:ext cx="44361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FFFFFF"/>
                </a:solidFill>
                <a:latin typeface="Cambria"/>
                <a:cs typeface="Cambria"/>
              </a:rPr>
              <a:t>Middle School </a:t>
            </a:r>
            <a:r>
              <a:rPr dirty="0" sz="1800" spc="-5" b="1">
                <a:solidFill>
                  <a:srgbClr val="FFFFFF"/>
                </a:solidFill>
                <a:latin typeface="Cambria"/>
                <a:cs typeface="Cambria"/>
              </a:rPr>
              <a:t>Learning </a:t>
            </a:r>
            <a:r>
              <a:rPr dirty="0" sz="1800" spc="-10" b="1">
                <a:solidFill>
                  <a:srgbClr val="FFFFFF"/>
                </a:solidFill>
                <a:latin typeface="Cambria"/>
                <a:cs typeface="Cambria"/>
              </a:rPr>
              <a:t>Innovation</a:t>
            </a:r>
            <a:r>
              <a:rPr dirty="0" sz="1800" spc="-4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Cambria"/>
                <a:cs typeface="Cambria"/>
              </a:rPr>
              <a:t>Center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15161" y="4949190"/>
            <a:ext cx="10819130" cy="210820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 marL="2270760">
              <a:lnSpc>
                <a:spcPts val="1475"/>
              </a:lnSpc>
              <a:tabLst>
                <a:tab pos="7785100" algn="l"/>
              </a:tabLst>
            </a:pPr>
            <a:r>
              <a:rPr dirty="0" sz="1300" spc="-5">
                <a:latin typeface="Cambria"/>
                <a:cs typeface="Cambria"/>
              </a:rPr>
              <a:t>Spring</a:t>
            </a:r>
            <a:r>
              <a:rPr dirty="0" sz="1300" spc="10">
                <a:latin typeface="Cambria"/>
                <a:cs typeface="Cambria"/>
              </a:rPr>
              <a:t> </a:t>
            </a:r>
            <a:r>
              <a:rPr dirty="0" sz="1300" spc="-5">
                <a:latin typeface="Cambria"/>
                <a:cs typeface="Cambria"/>
              </a:rPr>
              <a:t>2023	</a:t>
            </a:r>
            <a:r>
              <a:rPr dirty="0" sz="1300" spc="-20">
                <a:latin typeface="Cambria"/>
                <a:cs typeface="Cambria"/>
              </a:rPr>
              <a:t>Fall</a:t>
            </a:r>
            <a:r>
              <a:rPr dirty="0" sz="1300" spc="5">
                <a:latin typeface="Cambria"/>
                <a:cs typeface="Cambria"/>
              </a:rPr>
              <a:t> </a:t>
            </a:r>
            <a:r>
              <a:rPr dirty="0" sz="1300" spc="-5">
                <a:latin typeface="Cambria"/>
                <a:cs typeface="Cambria"/>
              </a:rPr>
              <a:t>2023</a:t>
            </a:r>
            <a:endParaRPr sz="1300">
              <a:latin typeface="Cambria"/>
              <a:cs typeface="Cambri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5161" y="4005830"/>
            <a:ext cx="10819130" cy="704215"/>
          </a:xfrm>
          <a:custGeom>
            <a:avLst/>
            <a:gdLst/>
            <a:ahLst/>
            <a:cxnLst/>
            <a:rect l="l" t="t" r="r" b="b"/>
            <a:pathLst>
              <a:path w="10819130" h="704214">
                <a:moveTo>
                  <a:pt x="5585460" y="528065"/>
                </a:moveTo>
                <a:lnTo>
                  <a:pt x="5233416" y="528065"/>
                </a:lnTo>
                <a:lnTo>
                  <a:pt x="5409438" y="704087"/>
                </a:lnTo>
                <a:lnTo>
                  <a:pt x="5585460" y="528065"/>
                </a:lnTo>
                <a:close/>
              </a:path>
              <a:path w="10819130" h="704214">
                <a:moveTo>
                  <a:pt x="5497436" y="457504"/>
                </a:moveTo>
                <a:lnTo>
                  <a:pt x="5321427" y="457504"/>
                </a:lnTo>
                <a:lnTo>
                  <a:pt x="5321427" y="528065"/>
                </a:lnTo>
                <a:lnTo>
                  <a:pt x="5497436" y="528065"/>
                </a:lnTo>
                <a:lnTo>
                  <a:pt x="5497436" y="457504"/>
                </a:lnTo>
                <a:close/>
              </a:path>
              <a:path w="10819130" h="704214">
                <a:moveTo>
                  <a:pt x="10818876" y="0"/>
                </a:moveTo>
                <a:lnTo>
                  <a:pt x="0" y="0"/>
                </a:lnTo>
                <a:lnTo>
                  <a:pt x="0" y="457504"/>
                </a:lnTo>
                <a:lnTo>
                  <a:pt x="10818876" y="457504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5161" y="4005830"/>
            <a:ext cx="10819130" cy="704215"/>
          </a:xfrm>
          <a:custGeom>
            <a:avLst/>
            <a:gdLst/>
            <a:ahLst/>
            <a:cxnLst/>
            <a:rect l="l" t="t" r="r" b="b"/>
            <a:pathLst>
              <a:path w="10819130" h="704214">
                <a:moveTo>
                  <a:pt x="10818876" y="457504"/>
                </a:moveTo>
                <a:lnTo>
                  <a:pt x="5497436" y="457504"/>
                </a:lnTo>
                <a:lnTo>
                  <a:pt x="5497436" y="528065"/>
                </a:lnTo>
                <a:lnTo>
                  <a:pt x="5585460" y="528065"/>
                </a:lnTo>
                <a:lnTo>
                  <a:pt x="5409438" y="704087"/>
                </a:lnTo>
                <a:lnTo>
                  <a:pt x="5233416" y="528065"/>
                </a:lnTo>
                <a:lnTo>
                  <a:pt x="5321427" y="528065"/>
                </a:lnTo>
                <a:lnTo>
                  <a:pt x="5321427" y="457504"/>
                </a:lnTo>
                <a:lnTo>
                  <a:pt x="0" y="457504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457504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227066" y="3957685"/>
            <a:ext cx="41954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FFFFFF"/>
                </a:solidFill>
                <a:latin typeface="Cambria"/>
                <a:cs typeface="Cambria"/>
              </a:rPr>
              <a:t>High </a:t>
            </a:r>
            <a:r>
              <a:rPr dirty="0" sz="1800" b="1">
                <a:solidFill>
                  <a:srgbClr val="FFFFFF"/>
                </a:solidFill>
                <a:latin typeface="Cambria"/>
                <a:cs typeface="Cambria"/>
              </a:rPr>
              <a:t>School </a:t>
            </a:r>
            <a:r>
              <a:rPr dirty="0" sz="1800" spc="-5" b="1">
                <a:solidFill>
                  <a:srgbClr val="FFFFFF"/>
                </a:solidFill>
                <a:latin typeface="Cambria"/>
                <a:cs typeface="Cambria"/>
              </a:rPr>
              <a:t>Learning </a:t>
            </a:r>
            <a:r>
              <a:rPr dirty="0" sz="1800" spc="-10" b="1">
                <a:solidFill>
                  <a:srgbClr val="FFFFFF"/>
                </a:solidFill>
                <a:latin typeface="Cambria"/>
                <a:cs typeface="Cambria"/>
              </a:rPr>
              <a:t>Innovation</a:t>
            </a:r>
            <a:r>
              <a:rPr dirty="0" sz="1800" spc="-4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Cambria"/>
                <a:cs typeface="Cambria"/>
              </a:rPr>
              <a:t>Center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15161" y="4252721"/>
            <a:ext cx="10819130" cy="210820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 marL="2270760">
              <a:lnSpc>
                <a:spcPts val="1480"/>
              </a:lnSpc>
              <a:tabLst>
                <a:tab pos="7785100" algn="l"/>
              </a:tabLst>
            </a:pPr>
            <a:r>
              <a:rPr dirty="0" sz="1300" spc="-5">
                <a:latin typeface="Cambria"/>
                <a:cs typeface="Cambria"/>
              </a:rPr>
              <a:t>Spring</a:t>
            </a:r>
            <a:r>
              <a:rPr dirty="0" sz="1300" spc="10">
                <a:latin typeface="Cambria"/>
                <a:cs typeface="Cambria"/>
              </a:rPr>
              <a:t> </a:t>
            </a:r>
            <a:r>
              <a:rPr dirty="0" sz="1300" spc="-5">
                <a:latin typeface="Cambria"/>
                <a:cs typeface="Cambria"/>
              </a:rPr>
              <a:t>2023	</a:t>
            </a:r>
            <a:r>
              <a:rPr dirty="0" sz="1300" spc="-20">
                <a:latin typeface="Cambria"/>
                <a:cs typeface="Cambria"/>
              </a:rPr>
              <a:t>Fall</a:t>
            </a:r>
            <a:r>
              <a:rPr dirty="0" sz="1300" spc="5">
                <a:latin typeface="Cambria"/>
                <a:cs typeface="Cambria"/>
              </a:rPr>
              <a:t> </a:t>
            </a:r>
            <a:r>
              <a:rPr dirty="0" sz="1300" spc="-5">
                <a:latin typeface="Cambria"/>
                <a:cs typeface="Cambria"/>
              </a:rPr>
              <a:t>2023</a:t>
            </a:r>
            <a:endParaRPr sz="1300">
              <a:latin typeface="Cambria"/>
              <a:cs typeface="Cambri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915161" y="3310884"/>
            <a:ext cx="10819130" cy="702945"/>
          </a:xfrm>
          <a:custGeom>
            <a:avLst/>
            <a:gdLst/>
            <a:ahLst/>
            <a:cxnLst/>
            <a:rect l="l" t="t" r="r" b="b"/>
            <a:pathLst>
              <a:path w="10819130" h="702945">
                <a:moveTo>
                  <a:pt x="5585079" y="526922"/>
                </a:moveTo>
                <a:lnTo>
                  <a:pt x="5233797" y="526922"/>
                </a:lnTo>
                <a:lnTo>
                  <a:pt x="5409438" y="702563"/>
                </a:lnTo>
                <a:lnTo>
                  <a:pt x="5585079" y="526922"/>
                </a:lnTo>
                <a:close/>
              </a:path>
              <a:path w="10819130" h="702945">
                <a:moveTo>
                  <a:pt x="5497258" y="456514"/>
                </a:moveTo>
                <a:lnTo>
                  <a:pt x="5321617" y="456514"/>
                </a:lnTo>
                <a:lnTo>
                  <a:pt x="5321617" y="526922"/>
                </a:lnTo>
                <a:lnTo>
                  <a:pt x="5497258" y="526922"/>
                </a:lnTo>
                <a:lnTo>
                  <a:pt x="5497258" y="456514"/>
                </a:lnTo>
                <a:close/>
              </a:path>
              <a:path w="10819130" h="702945">
                <a:moveTo>
                  <a:pt x="10818876" y="0"/>
                </a:moveTo>
                <a:lnTo>
                  <a:pt x="0" y="0"/>
                </a:lnTo>
                <a:lnTo>
                  <a:pt x="0" y="456514"/>
                </a:lnTo>
                <a:lnTo>
                  <a:pt x="10818876" y="456514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5161" y="3310883"/>
            <a:ext cx="10819130" cy="702945"/>
          </a:xfrm>
          <a:custGeom>
            <a:avLst/>
            <a:gdLst/>
            <a:ahLst/>
            <a:cxnLst/>
            <a:rect l="l" t="t" r="r" b="b"/>
            <a:pathLst>
              <a:path w="10819130" h="702945">
                <a:moveTo>
                  <a:pt x="10818876" y="456514"/>
                </a:moveTo>
                <a:lnTo>
                  <a:pt x="5497258" y="456514"/>
                </a:lnTo>
                <a:lnTo>
                  <a:pt x="5497258" y="526922"/>
                </a:lnTo>
                <a:lnTo>
                  <a:pt x="5585079" y="526922"/>
                </a:lnTo>
                <a:lnTo>
                  <a:pt x="5409438" y="702563"/>
                </a:lnTo>
                <a:lnTo>
                  <a:pt x="5233797" y="526922"/>
                </a:lnTo>
                <a:lnTo>
                  <a:pt x="5321617" y="526922"/>
                </a:lnTo>
                <a:lnTo>
                  <a:pt x="5321617" y="456514"/>
                </a:lnTo>
                <a:lnTo>
                  <a:pt x="0" y="456514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456514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4583682" y="3261540"/>
            <a:ext cx="348170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5" b="1">
                <a:solidFill>
                  <a:srgbClr val="FFFFFF"/>
                </a:solidFill>
                <a:latin typeface="Cambria"/>
                <a:cs typeface="Cambria"/>
              </a:rPr>
              <a:t>Art, </a:t>
            </a:r>
            <a:r>
              <a:rPr dirty="0" sz="1800" spc="-5" b="1">
                <a:solidFill>
                  <a:srgbClr val="FFFFFF"/>
                </a:solidFill>
                <a:latin typeface="Cambria"/>
                <a:cs typeface="Cambria"/>
              </a:rPr>
              <a:t>Design </a:t>
            </a:r>
            <a:r>
              <a:rPr dirty="0" sz="1800" b="1">
                <a:solidFill>
                  <a:srgbClr val="FFFFFF"/>
                </a:solidFill>
                <a:latin typeface="Cambria"/>
                <a:cs typeface="Cambria"/>
              </a:rPr>
              <a:t>&amp; Engineering</a:t>
            </a:r>
            <a:r>
              <a:rPr dirty="0" sz="1800" spc="-8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Cambria"/>
                <a:cs typeface="Cambria"/>
              </a:rPr>
              <a:t>Center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15161" y="3557778"/>
            <a:ext cx="10819130" cy="208915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 marL="2252345">
              <a:lnSpc>
                <a:spcPts val="1470"/>
              </a:lnSpc>
              <a:tabLst>
                <a:tab pos="7631430" algn="l"/>
              </a:tabLst>
            </a:pPr>
            <a:r>
              <a:rPr dirty="0" sz="1300" spc="-5">
                <a:latin typeface="Cambria"/>
                <a:cs typeface="Cambria"/>
              </a:rPr>
              <a:t>Spring </a:t>
            </a:r>
            <a:r>
              <a:rPr dirty="0" sz="1300" spc="25">
                <a:latin typeface="Cambria"/>
                <a:cs typeface="Cambria"/>
              </a:rPr>
              <a:t> </a:t>
            </a:r>
            <a:r>
              <a:rPr dirty="0" sz="1300" spc="-5">
                <a:latin typeface="Cambria"/>
                <a:cs typeface="Cambria"/>
              </a:rPr>
              <a:t>2022	Summer</a:t>
            </a:r>
            <a:r>
              <a:rPr dirty="0" sz="1300" spc="-15">
                <a:latin typeface="Cambria"/>
                <a:cs typeface="Cambria"/>
              </a:rPr>
              <a:t> </a:t>
            </a:r>
            <a:r>
              <a:rPr dirty="0" sz="1300" spc="-5">
                <a:latin typeface="Cambria"/>
                <a:cs typeface="Cambria"/>
              </a:rPr>
              <a:t>2023</a:t>
            </a:r>
            <a:endParaRPr sz="1300">
              <a:latin typeface="Cambria"/>
              <a:cs typeface="Cambri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915161" y="2614415"/>
            <a:ext cx="10819130" cy="702945"/>
          </a:xfrm>
          <a:custGeom>
            <a:avLst/>
            <a:gdLst/>
            <a:ahLst/>
            <a:cxnLst/>
            <a:rect l="l" t="t" r="r" b="b"/>
            <a:pathLst>
              <a:path w="10819130" h="702945">
                <a:moveTo>
                  <a:pt x="5585079" y="526922"/>
                </a:moveTo>
                <a:lnTo>
                  <a:pt x="5233797" y="526922"/>
                </a:lnTo>
                <a:lnTo>
                  <a:pt x="5409438" y="702563"/>
                </a:lnTo>
                <a:lnTo>
                  <a:pt x="5585079" y="526922"/>
                </a:lnTo>
                <a:close/>
              </a:path>
              <a:path w="10819130" h="702945">
                <a:moveTo>
                  <a:pt x="5497258" y="456514"/>
                </a:moveTo>
                <a:lnTo>
                  <a:pt x="5321617" y="456514"/>
                </a:lnTo>
                <a:lnTo>
                  <a:pt x="5321617" y="526922"/>
                </a:lnTo>
                <a:lnTo>
                  <a:pt x="5497258" y="526922"/>
                </a:lnTo>
                <a:lnTo>
                  <a:pt x="5497258" y="456514"/>
                </a:lnTo>
                <a:close/>
              </a:path>
              <a:path w="10819130" h="702945">
                <a:moveTo>
                  <a:pt x="10818876" y="0"/>
                </a:moveTo>
                <a:lnTo>
                  <a:pt x="0" y="0"/>
                </a:lnTo>
                <a:lnTo>
                  <a:pt x="0" y="456514"/>
                </a:lnTo>
                <a:lnTo>
                  <a:pt x="10818876" y="456514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5161" y="2614415"/>
            <a:ext cx="10819130" cy="702945"/>
          </a:xfrm>
          <a:custGeom>
            <a:avLst/>
            <a:gdLst/>
            <a:ahLst/>
            <a:cxnLst/>
            <a:rect l="l" t="t" r="r" b="b"/>
            <a:pathLst>
              <a:path w="10819130" h="702945">
                <a:moveTo>
                  <a:pt x="10818876" y="456514"/>
                </a:moveTo>
                <a:lnTo>
                  <a:pt x="5497258" y="456514"/>
                </a:lnTo>
                <a:lnTo>
                  <a:pt x="5497258" y="526922"/>
                </a:lnTo>
                <a:lnTo>
                  <a:pt x="5585079" y="526922"/>
                </a:lnTo>
                <a:lnTo>
                  <a:pt x="5409438" y="702563"/>
                </a:lnTo>
                <a:lnTo>
                  <a:pt x="5233797" y="526922"/>
                </a:lnTo>
                <a:lnTo>
                  <a:pt x="5321617" y="526922"/>
                </a:lnTo>
                <a:lnTo>
                  <a:pt x="5321617" y="456514"/>
                </a:lnTo>
                <a:lnTo>
                  <a:pt x="0" y="456514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456514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4134134" y="2565394"/>
            <a:ext cx="43783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FFFFFF"/>
                </a:solidFill>
                <a:latin typeface="Cambria"/>
                <a:cs typeface="Cambria"/>
              </a:rPr>
              <a:t>Library </a:t>
            </a:r>
            <a:r>
              <a:rPr dirty="0" sz="1800" spc="-15" b="1">
                <a:solidFill>
                  <a:srgbClr val="FFFFFF"/>
                </a:solidFill>
                <a:latin typeface="Cambria"/>
                <a:cs typeface="Cambria"/>
              </a:rPr>
              <a:t>Renovation </a:t>
            </a:r>
            <a:r>
              <a:rPr dirty="0" sz="1800" b="1">
                <a:solidFill>
                  <a:srgbClr val="FFFFFF"/>
                </a:solidFill>
                <a:latin typeface="Cambria"/>
                <a:cs typeface="Cambria"/>
              </a:rPr>
              <a:t>&amp; </a:t>
            </a:r>
            <a:r>
              <a:rPr dirty="0" sz="1800" spc="-5" b="1">
                <a:solidFill>
                  <a:srgbClr val="FFFFFF"/>
                </a:solidFill>
                <a:latin typeface="Cambria"/>
                <a:cs typeface="Cambria"/>
              </a:rPr>
              <a:t>Enclosed</a:t>
            </a:r>
            <a:r>
              <a:rPr dirty="0" sz="1800" spc="-10" b="1">
                <a:solidFill>
                  <a:srgbClr val="FFFFFF"/>
                </a:solidFill>
                <a:latin typeface="Cambria"/>
                <a:cs typeface="Cambria"/>
              </a:rPr>
              <a:t> Courtyard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15161" y="2861310"/>
            <a:ext cx="10819130" cy="210820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 marL="2270760">
              <a:lnSpc>
                <a:spcPts val="1475"/>
              </a:lnSpc>
              <a:tabLst>
                <a:tab pos="7803515" algn="l"/>
              </a:tabLst>
            </a:pPr>
            <a:r>
              <a:rPr dirty="0" sz="1300" spc="-5">
                <a:latin typeface="Cambria"/>
                <a:cs typeface="Cambria"/>
              </a:rPr>
              <a:t>Spring</a:t>
            </a:r>
            <a:r>
              <a:rPr dirty="0" sz="1300" spc="10">
                <a:latin typeface="Cambria"/>
                <a:cs typeface="Cambria"/>
              </a:rPr>
              <a:t> </a:t>
            </a:r>
            <a:r>
              <a:rPr dirty="0" sz="1300" spc="-5">
                <a:latin typeface="Cambria"/>
                <a:cs typeface="Cambria"/>
              </a:rPr>
              <a:t>2021	</a:t>
            </a:r>
            <a:r>
              <a:rPr dirty="0" sz="1300" spc="-20">
                <a:latin typeface="Cambria"/>
                <a:cs typeface="Cambria"/>
              </a:rPr>
              <a:t>Fall</a:t>
            </a:r>
            <a:r>
              <a:rPr dirty="0" sz="1300" spc="5">
                <a:latin typeface="Cambria"/>
                <a:cs typeface="Cambria"/>
              </a:rPr>
              <a:t> </a:t>
            </a:r>
            <a:r>
              <a:rPr dirty="0" sz="1300" spc="-5">
                <a:latin typeface="Cambria"/>
                <a:cs typeface="Cambria"/>
              </a:rPr>
              <a:t>2022</a:t>
            </a:r>
            <a:endParaRPr sz="1300">
              <a:latin typeface="Cambria"/>
              <a:cs typeface="Cambri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915161" y="1917947"/>
            <a:ext cx="10819130" cy="702945"/>
          </a:xfrm>
          <a:custGeom>
            <a:avLst/>
            <a:gdLst/>
            <a:ahLst/>
            <a:cxnLst/>
            <a:rect l="l" t="t" r="r" b="b"/>
            <a:pathLst>
              <a:path w="10819130" h="702944">
                <a:moveTo>
                  <a:pt x="5585079" y="526923"/>
                </a:moveTo>
                <a:lnTo>
                  <a:pt x="5233797" y="526923"/>
                </a:lnTo>
                <a:lnTo>
                  <a:pt x="5409438" y="702564"/>
                </a:lnTo>
                <a:lnTo>
                  <a:pt x="5585079" y="526923"/>
                </a:lnTo>
                <a:close/>
              </a:path>
              <a:path w="10819130" h="702944">
                <a:moveTo>
                  <a:pt x="5497258" y="456514"/>
                </a:moveTo>
                <a:lnTo>
                  <a:pt x="5321617" y="456514"/>
                </a:lnTo>
                <a:lnTo>
                  <a:pt x="5321617" y="526923"/>
                </a:lnTo>
                <a:lnTo>
                  <a:pt x="5497258" y="526923"/>
                </a:lnTo>
                <a:lnTo>
                  <a:pt x="5497258" y="456514"/>
                </a:lnTo>
                <a:close/>
              </a:path>
              <a:path w="10819130" h="702944">
                <a:moveTo>
                  <a:pt x="10818876" y="0"/>
                </a:moveTo>
                <a:lnTo>
                  <a:pt x="0" y="0"/>
                </a:lnTo>
                <a:lnTo>
                  <a:pt x="0" y="456514"/>
                </a:lnTo>
                <a:lnTo>
                  <a:pt x="10818876" y="456514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15161" y="1917947"/>
            <a:ext cx="10819130" cy="702945"/>
          </a:xfrm>
          <a:custGeom>
            <a:avLst/>
            <a:gdLst/>
            <a:ahLst/>
            <a:cxnLst/>
            <a:rect l="l" t="t" r="r" b="b"/>
            <a:pathLst>
              <a:path w="10819130" h="702944">
                <a:moveTo>
                  <a:pt x="10818876" y="456514"/>
                </a:moveTo>
                <a:lnTo>
                  <a:pt x="5497258" y="456514"/>
                </a:lnTo>
                <a:lnTo>
                  <a:pt x="5497258" y="526923"/>
                </a:lnTo>
                <a:lnTo>
                  <a:pt x="5585079" y="526923"/>
                </a:lnTo>
                <a:lnTo>
                  <a:pt x="5409438" y="702564"/>
                </a:lnTo>
                <a:lnTo>
                  <a:pt x="5233797" y="526923"/>
                </a:lnTo>
                <a:lnTo>
                  <a:pt x="5321617" y="526923"/>
                </a:lnTo>
                <a:lnTo>
                  <a:pt x="5321617" y="456514"/>
                </a:lnTo>
                <a:lnTo>
                  <a:pt x="0" y="456514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456514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5033294" y="1869248"/>
            <a:ext cx="25812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FFFFFF"/>
                </a:solidFill>
                <a:latin typeface="Cambria"/>
                <a:cs typeface="Cambria"/>
              </a:rPr>
              <a:t>Secure </a:t>
            </a:r>
            <a:r>
              <a:rPr dirty="0" sz="1800" spc="-20" b="1">
                <a:solidFill>
                  <a:srgbClr val="FFFFFF"/>
                </a:solidFill>
                <a:latin typeface="Cambria"/>
                <a:cs typeface="Cambria"/>
              </a:rPr>
              <a:t>Welcoming</a:t>
            </a:r>
            <a:r>
              <a:rPr dirty="0" sz="1800" spc="-5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ambria"/>
                <a:cs typeface="Cambria"/>
              </a:rPr>
              <a:t>Entry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15161" y="2164842"/>
            <a:ext cx="10819130" cy="210820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 marL="2203450">
              <a:lnSpc>
                <a:spcPts val="1475"/>
              </a:lnSpc>
              <a:tabLst>
                <a:tab pos="7785100" algn="l"/>
              </a:tabLst>
            </a:pPr>
            <a:r>
              <a:rPr dirty="0" sz="1300" spc="-5">
                <a:latin typeface="Cambria"/>
                <a:cs typeface="Cambria"/>
              </a:rPr>
              <a:t>Summer 2021	</a:t>
            </a:r>
            <a:r>
              <a:rPr dirty="0" sz="1300" spc="-20">
                <a:latin typeface="Cambria"/>
                <a:cs typeface="Cambria"/>
              </a:rPr>
              <a:t>Fall</a:t>
            </a:r>
            <a:r>
              <a:rPr dirty="0" sz="1300" spc="5">
                <a:latin typeface="Cambria"/>
                <a:cs typeface="Cambria"/>
              </a:rPr>
              <a:t> </a:t>
            </a:r>
            <a:r>
              <a:rPr dirty="0" sz="1300" spc="-5">
                <a:latin typeface="Cambria"/>
                <a:cs typeface="Cambria"/>
              </a:rPr>
              <a:t>2022</a:t>
            </a:r>
            <a:endParaRPr sz="1300">
              <a:latin typeface="Cambria"/>
              <a:cs typeface="Cambri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915161" y="1221482"/>
            <a:ext cx="10819130" cy="704215"/>
          </a:xfrm>
          <a:custGeom>
            <a:avLst/>
            <a:gdLst/>
            <a:ahLst/>
            <a:cxnLst/>
            <a:rect l="l" t="t" r="r" b="b"/>
            <a:pathLst>
              <a:path w="10819130" h="704214">
                <a:moveTo>
                  <a:pt x="5585460" y="528066"/>
                </a:moveTo>
                <a:lnTo>
                  <a:pt x="5233416" y="528066"/>
                </a:lnTo>
                <a:lnTo>
                  <a:pt x="5409438" y="704088"/>
                </a:lnTo>
                <a:lnTo>
                  <a:pt x="5585460" y="528066"/>
                </a:lnTo>
                <a:close/>
              </a:path>
              <a:path w="10819130" h="704214">
                <a:moveTo>
                  <a:pt x="5497436" y="457504"/>
                </a:moveTo>
                <a:lnTo>
                  <a:pt x="5321427" y="457504"/>
                </a:lnTo>
                <a:lnTo>
                  <a:pt x="5321427" y="528066"/>
                </a:lnTo>
                <a:lnTo>
                  <a:pt x="5497436" y="528066"/>
                </a:lnTo>
                <a:lnTo>
                  <a:pt x="5497436" y="457504"/>
                </a:lnTo>
                <a:close/>
              </a:path>
              <a:path w="10819130" h="704214">
                <a:moveTo>
                  <a:pt x="10818876" y="0"/>
                </a:moveTo>
                <a:lnTo>
                  <a:pt x="0" y="0"/>
                </a:lnTo>
                <a:lnTo>
                  <a:pt x="0" y="457504"/>
                </a:lnTo>
                <a:lnTo>
                  <a:pt x="10818876" y="457504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5161" y="1221482"/>
            <a:ext cx="10819130" cy="704215"/>
          </a:xfrm>
          <a:custGeom>
            <a:avLst/>
            <a:gdLst/>
            <a:ahLst/>
            <a:cxnLst/>
            <a:rect l="l" t="t" r="r" b="b"/>
            <a:pathLst>
              <a:path w="10819130" h="704214">
                <a:moveTo>
                  <a:pt x="10818876" y="457504"/>
                </a:moveTo>
                <a:lnTo>
                  <a:pt x="5497436" y="457504"/>
                </a:lnTo>
                <a:lnTo>
                  <a:pt x="5497436" y="528066"/>
                </a:lnTo>
                <a:lnTo>
                  <a:pt x="5585460" y="528066"/>
                </a:lnTo>
                <a:lnTo>
                  <a:pt x="5409438" y="704088"/>
                </a:lnTo>
                <a:lnTo>
                  <a:pt x="5233416" y="528066"/>
                </a:lnTo>
                <a:lnTo>
                  <a:pt x="5321427" y="528066"/>
                </a:lnTo>
                <a:lnTo>
                  <a:pt x="5321427" y="457504"/>
                </a:lnTo>
                <a:lnTo>
                  <a:pt x="0" y="457504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457504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5787642" y="1173103"/>
            <a:ext cx="10712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 b="1">
                <a:solidFill>
                  <a:srgbClr val="FFFFFF"/>
                </a:solidFill>
                <a:latin typeface="Cambria"/>
                <a:cs typeface="Cambria"/>
              </a:rPr>
              <a:t>PROJECTS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15161" y="1468374"/>
            <a:ext cx="10819130" cy="210820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 marL="2258695">
              <a:lnSpc>
                <a:spcPts val="1480"/>
              </a:lnSpc>
              <a:tabLst>
                <a:tab pos="7521575" algn="l"/>
              </a:tabLst>
            </a:pPr>
            <a:r>
              <a:rPr dirty="0" sz="1300" spc="-25">
                <a:latin typeface="Cambria"/>
                <a:cs typeface="Cambria"/>
              </a:rPr>
              <a:t>Work</a:t>
            </a:r>
            <a:r>
              <a:rPr dirty="0" sz="1300" spc="10">
                <a:latin typeface="Cambria"/>
                <a:cs typeface="Cambria"/>
              </a:rPr>
              <a:t> </a:t>
            </a:r>
            <a:r>
              <a:rPr dirty="0" sz="1300" spc="-10">
                <a:latin typeface="Cambria"/>
                <a:cs typeface="Cambria"/>
              </a:rPr>
              <a:t>Begins	</a:t>
            </a:r>
            <a:r>
              <a:rPr dirty="0" sz="1300" spc="-25">
                <a:latin typeface="Cambria"/>
                <a:cs typeface="Cambria"/>
              </a:rPr>
              <a:t>Work</a:t>
            </a:r>
            <a:r>
              <a:rPr dirty="0" sz="1300" spc="5">
                <a:latin typeface="Cambria"/>
                <a:cs typeface="Cambria"/>
              </a:rPr>
              <a:t> </a:t>
            </a:r>
            <a:r>
              <a:rPr dirty="0" sz="1300" spc="-5">
                <a:latin typeface="Cambria"/>
                <a:cs typeface="Cambria"/>
              </a:rPr>
              <a:t>Completed</a:t>
            </a:r>
            <a:endParaRPr sz="1300">
              <a:latin typeface="Cambria"/>
              <a:cs typeface="Cambria"/>
            </a:endParaRPr>
          </a:p>
        </p:txBody>
      </p:sp>
    </p:spTree>
  </p:cSld>
  <p:clrMapOvr>
    <a:masterClrMapping/>
  </p:clrMapOvr>
  <p:transition spd="med">
    <p:fade thruBlk="0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3360" y="1067319"/>
            <a:ext cx="58813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60"/>
              <a:t>RYE </a:t>
            </a:r>
            <a:r>
              <a:rPr dirty="0" sz="3600"/>
              <a:t>SCHOOL </a:t>
            </a:r>
            <a:r>
              <a:rPr dirty="0" sz="3600" spc="-5"/>
              <a:t>OF</a:t>
            </a:r>
            <a:r>
              <a:rPr dirty="0" sz="3600" spc="-35"/>
              <a:t> </a:t>
            </a:r>
            <a:r>
              <a:rPr dirty="0" sz="3600" spc="-10"/>
              <a:t>LEADERSHIP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915161" y="1803654"/>
            <a:ext cx="10360660" cy="0"/>
          </a:xfrm>
          <a:custGeom>
            <a:avLst/>
            <a:gdLst/>
            <a:ahLst/>
            <a:cxnLst/>
            <a:rect l="l" t="t" r="r" b="b"/>
            <a:pathLst>
              <a:path w="10360660" h="0">
                <a:moveTo>
                  <a:pt x="0" y="0"/>
                </a:moveTo>
                <a:lnTo>
                  <a:pt x="10360152" y="0"/>
                </a:lnTo>
              </a:path>
            </a:pathLst>
          </a:custGeom>
          <a:ln w="19812">
            <a:solidFill>
              <a:srgbClr val="DDA8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28223" y="1840991"/>
            <a:ext cx="1845310" cy="1442720"/>
          </a:xfrm>
          <a:prstGeom prst="rect">
            <a:avLst/>
          </a:prstGeom>
        </p:spPr>
        <p:txBody>
          <a:bodyPr wrap="square" lIns="0" tIns="71120" rIns="0" bIns="0" rtlCol="0" vert="horz">
            <a:spAutoFit/>
          </a:bodyPr>
          <a:lstStyle/>
          <a:p>
            <a:pPr algn="ctr" marL="262255" marR="255904">
              <a:lnSpc>
                <a:spcPts val="3170"/>
              </a:lnSpc>
              <a:spcBef>
                <a:spcPts val="560"/>
              </a:spcBef>
            </a:pPr>
            <a:r>
              <a:rPr dirty="0" sz="3000" spc="-5">
                <a:solidFill>
                  <a:srgbClr val="FFFFFF"/>
                </a:solidFill>
                <a:latin typeface="Cambria"/>
                <a:cs typeface="Cambria"/>
              </a:rPr>
              <a:t>Capital  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P</a:t>
            </a:r>
            <a:r>
              <a:rPr dirty="0" sz="3000" spc="-55">
                <a:solidFill>
                  <a:srgbClr val="FFFFFF"/>
                </a:solidFill>
                <a:latin typeface="Cambria"/>
                <a:cs typeface="Cambria"/>
              </a:rPr>
              <a:t>r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dirty="0" sz="3000" spc="5">
                <a:solidFill>
                  <a:srgbClr val="FFFFFF"/>
                </a:solidFill>
                <a:latin typeface="Cambria"/>
                <a:cs typeface="Cambria"/>
              </a:rPr>
              <a:t>j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e</a:t>
            </a:r>
            <a:r>
              <a:rPr dirty="0" sz="3000" spc="-5">
                <a:solidFill>
                  <a:srgbClr val="FFFFFF"/>
                </a:solidFill>
                <a:latin typeface="Cambria"/>
                <a:cs typeface="Cambria"/>
              </a:rPr>
              <a:t>c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ts</a:t>
            </a:r>
            <a:endParaRPr sz="300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  <a:spcBef>
                <a:spcPts val="760"/>
              </a:spcBef>
            </a:pPr>
            <a:r>
              <a:rPr dirty="0" sz="3000" spc="-10">
                <a:solidFill>
                  <a:srgbClr val="FFFFFF"/>
                </a:solidFill>
                <a:latin typeface="Cambria"/>
                <a:cs typeface="Cambria"/>
              </a:rPr>
              <a:t>$1</a:t>
            </a:r>
            <a:r>
              <a:rPr dirty="0" sz="3000" spc="-5">
                <a:solidFill>
                  <a:srgbClr val="FFFFFF"/>
                </a:solidFill>
                <a:latin typeface="Cambria"/>
                <a:cs typeface="Cambria"/>
              </a:rPr>
              <a:t>,</a:t>
            </a:r>
            <a:r>
              <a:rPr dirty="0" sz="3000" spc="-10">
                <a:solidFill>
                  <a:srgbClr val="FFFFFF"/>
                </a:solidFill>
                <a:latin typeface="Cambria"/>
                <a:cs typeface="Cambria"/>
              </a:rPr>
              <a:t>331</a:t>
            </a:r>
            <a:r>
              <a:rPr dirty="0" sz="3000" spc="-5">
                <a:solidFill>
                  <a:srgbClr val="FFFFFF"/>
                </a:solidFill>
                <a:latin typeface="Cambria"/>
                <a:cs typeface="Cambria"/>
              </a:rPr>
              <a:t>,</a:t>
            </a:r>
            <a:r>
              <a:rPr dirty="0" sz="3000" spc="-10">
                <a:solidFill>
                  <a:srgbClr val="FFFFFF"/>
                </a:solidFill>
                <a:latin typeface="Cambria"/>
                <a:cs typeface="Cambria"/>
              </a:rPr>
              <a:t>164</a:t>
            </a:r>
            <a:endParaRPr sz="3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81504" y="2287384"/>
            <a:ext cx="6556375" cy="116967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12700" marR="5080" indent="-635">
              <a:lnSpc>
                <a:spcPts val="4210"/>
              </a:lnSpc>
              <a:spcBef>
                <a:spcPts val="725"/>
              </a:spcBef>
            </a:pPr>
            <a:r>
              <a:rPr dirty="0" sz="4000" spc="-5">
                <a:solidFill>
                  <a:srgbClr val="FFFFFF"/>
                </a:solidFill>
                <a:latin typeface="Cambria"/>
                <a:cs typeface="Cambria"/>
              </a:rPr>
              <a:t>1</a:t>
            </a:r>
            <a:r>
              <a:rPr dirty="0" baseline="25157" sz="3975" spc="-7">
                <a:solidFill>
                  <a:srgbClr val="FFFFFF"/>
                </a:solidFill>
                <a:latin typeface="Cambria"/>
                <a:cs typeface="Cambria"/>
              </a:rPr>
              <a:t>st </a:t>
            </a:r>
            <a:r>
              <a:rPr dirty="0" sz="4000" spc="-5">
                <a:solidFill>
                  <a:srgbClr val="FFFFFF"/>
                </a:solidFill>
                <a:latin typeface="Cambria"/>
                <a:cs typeface="Cambria"/>
              </a:rPr>
              <a:t>Floor Student Instructional  Space </a:t>
            </a:r>
            <a:r>
              <a:rPr dirty="0" sz="4000" spc="-25">
                <a:solidFill>
                  <a:srgbClr val="FFFFFF"/>
                </a:solidFill>
                <a:latin typeface="Cambria"/>
                <a:cs typeface="Cambria"/>
              </a:rPr>
              <a:t>Renovation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987801" y="3935729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15161" y="4039361"/>
            <a:ext cx="10360660" cy="0"/>
          </a:xfrm>
          <a:custGeom>
            <a:avLst/>
            <a:gdLst/>
            <a:ahLst/>
            <a:cxnLst/>
            <a:rect l="l" t="t" r="r" b="b"/>
            <a:pathLst>
              <a:path w="10360660" h="0">
                <a:moveTo>
                  <a:pt x="0" y="0"/>
                </a:moveTo>
                <a:lnTo>
                  <a:pt x="10360152" y="0"/>
                </a:lnTo>
              </a:path>
            </a:pathLst>
          </a:custGeom>
          <a:ln w="19812">
            <a:solidFill>
              <a:srgbClr val="DDA8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7951" y="4076190"/>
            <a:ext cx="1623060" cy="1689735"/>
          </a:xfrm>
          <a:prstGeom prst="rect">
            <a:avLst/>
          </a:prstGeom>
        </p:spPr>
        <p:txBody>
          <a:bodyPr wrap="square" lIns="0" tIns="71120" rIns="0" bIns="0" rtlCol="0" vert="horz">
            <a:spAutoFit/>
          </a:bodyPr>
          <a:lstStyle/>
          <a:p>
            <a:pPr algn="ctr" marL="12700" marR="5080" indent="1270">
              <a:lnSpc>
                <a:spcPts val="3170"/>
              </a:lnSpc>
              <a:spcBef>
                <a:spcPts val="560"/>
              </a:spcBef>
            </a:pPr>
            <a:r>
              <a:rPr dirty="0" sz="3000" spc="-5">
                <a:solidFill>
                  <a:srgbClr val="FFFFFF"/>
                </a:solidFill>
                <a:latin typeface="Cambria"/>
                <a:cs typeface="Cambria"/>
              </a:rPr>
              <a:t>Building  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Co</a:t>
            </a:r>
            <a:r>
              <a:rPr dirty="0" sz="3000" spc="5">
                <a:solidFill>
                  <a:srgbClr val="FFFFFF"/>
                </a:solidFill>
                <a:latin typeface="Cambria"/>
                <a:cs typeface="Cambria"/>
              </a:rPr>
              <a:t>n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d</a:t>
            </a:r>
            <a:r>
              <a:rPr dirty="0" sz="3000" spc="-10">
                <a:solidFill>
                  <a:srgbClr val="FFFFFF"/>
                </a:solidFill>
                <a:latin typeface="Cambria"/>
                <a:cs typeface="Cambria"/>
              </a:rPr>
              <a:t>i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t</a:t>
            </a:r>
            <a:r>
              <a:rPr dirty="0" sz="3000" spc="-10">
                <a:solidFill>
                  <a:srgbClr val="FFFFFF"/>
                </a:solidFill>
                <a:latin typeface="Cambria"/>
                <a:cs typeface="Cambria"/>
              </a:rPr>
              <a:t>i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on  </a:t>
            </a:r>
            <a:r>
              <a:rPr dirty="0" sz="3000" spc="-20">
                <a:solidFill>
                  <a:srgbClr val="FFFFFF"/>
                </a:solidFill>
                <a:latin typeface="Cambria"/>
                <a:cs typeface="Cambria"/>
              </a:rPr>
              <a:t>Survey</a:t>
            </a:r>
            <a:endParaRPr sz="3000">
              <a:latin typeface="Cambria"/>
              <a:cs typeface="Cambria"/>
            </a:endParaRPr>
          </a:p>
          <a:p>
            <a:pPr algn="ctr" marL="1270">
              <a:lnSpc>
                <a:spcPts val="3130"/>
              </a:lnSpc>
            </a:pPr>
            <a:r>
              <a:rPr dirty="0" sz="3000" spc="-10">
                <a:solidFill>
                  <a:srgbClr val="FFFFFF"/>
                </a:solidFill>
                <a:latin typeface="Cambria"/>
                <a:cs typeface="Cambria"/>
              </a:rPr>
              <a:t>$697,408</a:t>
            </a:r>
            <a:endParaRPr sz="30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90064" y="4070930"/>
            <a:ext cx="46462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Building Interiors: Code, Health </a:t>
            </a: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Safety </a:t>
            </a: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&amp;</a:t>
            </a:r>
            <a:r>
              <a:rPr dirty="0" sz="1600" spc="4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Accessibility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987801" y="4409694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190064" y="4440508"/>
            <a:ext cx="3825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Building Interiors: </a:t>
            </a: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Improvements </a:t>
            </a: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&amp;</a:t>
            </a:r>
            <a:r>
              <a:rPr dirty="0" sz="1600" spc="6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Repairs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987801" y="4778502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190064" y="4810084"/>
            <a:ext cx="45897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Plumbing, Electrical &amp;</a:t>
            </a:r>
            <a:r>
              <a:rPr dirty="0" sz="1600" spc="-3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Mechanical/HVAC/Ventilation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987801" y="5148834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234260" y="5179663"/>
            <a:ext cx="3651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A</a:t>
            </a: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/C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987801" y="5517641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190064" y="5549239"/>
            <a:ext cx="23571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Exterior Building</a:t>
            </a:r>
            <a:r>
              <a:rPr dirty="0" sz="1600" spc="-3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Envelope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987801" y="5887973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190064" y="5918818"/>
            <a:ext cx="11004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Site</a:t>
            </a:r>
            <a:r>
              <a:rPr dirty="0" sz="1600" spc="-4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Systems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987801" y="6256782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  <p:transition spd="med">
    <p:fade thruBlk="0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8610" y="544079"/>
            <a:ext cx="1097915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0"/>
              <a:t>RYE </a:t>
            </a:r>
            <a:r>
              <a:rPr dirty="0" spc="-5"/>
              <a:t>SCHOOL OF </a:t>
            </a:r>
            <a:r>
              <a:rPr dirty="0" spc="-10"/>
              <a:t>LEADERSHIP </a:t>
            </a:r>
            <a:r>
              <a:rPr dirty="0" spc="-15"/>
              <a:t>WORK </a:t>
            </a:r>
            <a:r>
              <a:rPr dirty="0" spc="-5"/>
              <a:t>COMPLETION</a:t>
            </a:r>
            <a:r>
              <a:rPr dirty="0" spc="-50"/>
              <a:t> </a:t>
            </a:r>
            <a:r>
              <a:rPr dirty="0" spc="-5"/>
              <a:t>SCHEDULE</a:t>
            </a:r>
          </a:p>
        </p:txBody>
      </p:sp>
      <p:sp>
        <p:nvSpPr>
          <p:cNvPr id="3" name="object 3"/>
          <p:cNvSpPr/>
          <p:nvPr/>
        </p:nvSpPr>
        <p:spPr>
          <a:xfrm>
            <a:off x="915161" y="5235702"/>
            <a:ext cx="10819130" cy="1316990"/>
          </a:xfrm>
          <a:custGeom>
            <a:avLst/>
            <a:gdLst/>
            <a:ahLst/>
            <a:cxnLst/>
            <a:rect l="l" t="t" r="r" b="b"/>
            <a:pathLst>
              <a:path w="10819130" h="1316990">
                <a:moveTo>
                  <a:pt x="0" y="0"/>
                </a:moveTo>
                <a:lnTo>
                  <a:pt x="10818876" y="0"/>
                </a:lnTo>
                <a:lnTo>
                  <a:pt x="10818876" y="1316736"/>
                </a:lnTo>
                <a:lnTo>
                  <a:pt x="0" y="1316736"/>
                </a:lnTo>
                <a:lnTo>
                  <a:pt x="0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5161" y="5235702"/>
            <a:ext cx="10819130" cy="1316990"/>
          </a:xfrm>
          <a:custGeom>
            <a:avLst/>
            <a:gdLst/>
            <a:ahLst/>
            <a:cxnLst/>
            <a:rect l="l" t="t" r="r" b="b"/>
            <a:pathLst>
              <a:path w="10819130" h="1316990">
                <a:moveTo>
                  <a:pt x="0" y="0"/>
                </a:moveTo>
                <a:lnTo>
                  <a:pt x="10818876" y="0"/>
                </a:lnTo>
                <a:lnTo>
                  <a:pt x="10818876" y="1316736"/>
                </a:lnTo>
                <a:lnTo>
                  <a:pt x="0" y="1316736"/>
                </a:lnTo>
                <a:lnTo>
                  <a:pt x="0" y="0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15161" y="5235702"/>
            <a:ext cx="10819130" cy="711835"/>
          </a:xfrm>
          <a:prstGeom prst="rect">
            <a:avLst/>
          </a:prstGeom>
          <a:solidFill>
            <a:srgbClr val="DDA859"/>
          </a:solidFill>
        </p:spPr>
        <p:txBody>
          <a:bodyPr wrap="square" lIns="0" tIns="106680" rIns="0" bIns="0" rtlCol="0" vert="horz">
            <a:spAutoFit/>
          </a:bodyPr>
          <a:lstStyle/>
          <a:p>
            <a:pPr marL="2793365">
              <a:lnSpc>
                <a:spcPct val="100000"/>
              </a:lnSpc>
              <a:spcBef>
                <a:spcPts val="840"/>
              </a:spcBef>
            </a:pPr>
            <a:r>
              <a:rPr dirty="0" sz="2800" spc="-5" b="1">
                <a:solidFill>
                  <a:srgbClr val="FFFFFF"/>
                </a:solidFill>
                <a:latin typeface="Cambria"/>
                <a:cs typeface="Cambria"/>
              </a:rPr>
              <a:t>Building </a:t>
            </a:r>
            <a:r>
              <a:rPr dirty="0" sz="2800" spc="-10" b="1">
                <a:solidFill>
                  <a:srgbClr val="FFFFFF"/>
                </a:solidFill>
                <a:latin typeface="Cambria"/>
                <a:cs typeface="Cambria"/>
              </a:rPr>
              <a:t>Condition </a:t>
            </a:r>
            <a:r>
              <a:rPr dirty="0" sz="2800" spc="-25" b="1">
                <a:solidFill>
                  <a:srgbClr val="FFFFFF"/>
                </a:solidFill>
                <a:latin typeface="Cambria"/>
                <a:cs typeface="Cambria"/>
              </a:rPr>
              <a:t>Survey</a:t>
            </a:r>
            <a:r>
              <a:rPr dirty="0" sz="2800" spc="3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800" spc="-55" b="1">
                <a:solidFill>
                  <a:srgbClr val="FFFFFF"/>
                </a:solidFill>
                <a:latin typeface="Cambria"/>
                <a:cs typeface="Cambria"/>
              </a:rPr>
              <a:t>Work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5161" y="5947409"/>
            <a:ext cx="5408930" cy="607060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64135" rIns="0" bIns="0" rtlCol="0" vert="horz">
            <a:spAutoFit/>
          </a:bodyPr>
          <a:lstStyle/>
          <a:p>
            <a:pPr marL="1780539">
              <a:lnSpc>
                <a:spcPct val="100000"/>
              </a:lnSpc>
              <a:spcBef>
                <a:spcPts val="505"/>
              </a:spcBef>
            </a:pPr>
            <a:r>
              <a:rPr dirty="0" sz="2400" spc="-5">
                <a:latin typeface="Cambria"/>
                <a:cs typeface="Cambria"/>
              </a:rPr>
              <a:t>Summer</a:t>
            </a:r>
            <a:r>
              <a:rPr dirty="0" sz="2400" spc="10">
                <a:latin typeface="Cambria"/>
                <a:cs typeface="Cambria"/>
              </a:rPr>
              <a:t> </a:t>
            </a:r>
            <a:r>
              <a:rPr dirty="0" sz="2400">
                <a:latin typeface="Cambria"/>
                <a:cs typeface="Cambria"/>
              </a:rPr>
              <a:t>2020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23838" y="5947409"/>
            <a:ext cx="5410200" cy="607060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914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dirty="0" sz="2400" spc="-25">
                <a:latin typeface="Cambria"/>
                <a:cs typeface="Cambria"/>
              </a:rPr>
              <a:t>Fall</a:t>
            </a:r>
            <a:r>
              <a:rPr dirty="0" sz="2400">
                <a:latin typeface="Cambria"/>
                <a:cs typeface="Cambria"/>
              </a:rPr>
              <a:t> 2021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15161" y="3228596"/>
            <a:ext cx="10819130" cy="2026920"/>
          </a:xfrm>
          <a:custGeom>
            <a:avLst/>
            <a:gdLst/>
            <a:ahLst/>
            <a:cxnLst/>
            <a:rect l="l" t="t" r="r" b="b"/>
            <a:pathLst>
              <a:path w="10819130" h="2026920">
                <a:moveTo>
                  <a:pt x="5916168" y="1520190"/>
                </a:moveTo>
                <a:lnTo>
                  <a:pt x="4902708" y="1520190"/>
                </a:lnTo>
                <a:lnTo>
                  <a:pt x="5409438" y="2026920"/>
                </a:lnTo>
                <a:lnTo>
                  <a:pt x="5916168" y="1520190"/>
                </a:lnTo>
                <a:close/>
              </a:path>
              <a:path w="10819130" h="2026920">
                <a:moveTo>
                  <a:pt x="5662803" y="1317028"/>
                </a:moveTo>
                <a:lnTo>
                  <a:pt x="5156073" y="1317028"/>
                </a:lnTo>
                <a:lnTo>
                  <a:pt x="5156073" y="1520190"/>
                </a:lnTo>
                <a:lnTo>
                  <a:pt x="5662803" y="1520190"/>
                </a:lnTo>
                <a:lnTo>
                  <a:pt x="5662803" y="1317028"/>
                </a:lnTo>
                <a:close/>
              </a:path>
              <a:path w="10819130" h="2026920">
                <a:moveTo>
                  <a:pt x="10818876" y="0"/>
                </a:moveTo>
                <a:lnTo>
                  <a:pt x="0" y="0"/>
                </a:lnTo>
                <a:lnTo>
                  <a:pt x="0" y="1317028"/>
                </a:lnTo>
                <a:lnTo>
                  <a:pt x="10818876" y="1317028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5161" y="3228596"/>
            <a:ext cx="10819130" cy="2026920"/>
          </a:xfrm>
          <a:custGeom>
            <a:avLst/>
            <a:gdLst/>
            <a:ahLst/>
            <a:cxnLst/>
            <a:rect l="l" t="t" r="r" b="b"/>
            <a:pathLst>
              <a:path w="10819130" h="2026920">
                <a:moveTo>
                  <a:pt x="10818876" y="1317028"/>
                </a:moveTo>
                <a:lnTo>
                  <a:pt x="5662803" y="1317028"/>
                </a:lnTo>
                <a:lnTo>
                  <a:pt x="5662803" y="1520190"/>
                </a:lnTo>
                <a:lnTo>
                  <a:pt x="5916168" y="1520190"/>
                </a:lnTo>
                <a:lnTo>
                  <a:pt x="5409438" y="2026920"/>
                </a:lnTo>
                <a:lnTo>
                  <a:pt x="4902708" y="1520190"/>
                </a:lnTo>
                <a:lnTo>
                  <a:pt x="5156073" y="1520190"/>
                </a:lnTo>
                <a:lnTo>
                  <a:pt x="5156073" y="1317028"/>
                </a:lnTo>
                <a:lnTo>
                  <a:pt x="0" y="1317028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1317028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374898" y="3323234"/>
            <a:ext cx="7896859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5" b="1">
                <a:solidFill>
                  <a:srgbClr val="FFFFFF"/>
                </a:solidFill>
                <a:latin typeface="Cambria"/>
                <a:cs typeface="Cambria"/>
              </a:rPr>
              <a:t>1</a:t>
            </a:r>
            <a:r>
              <a:rPr dirty="0" baseline="25525" sz="2775" spc="7" b="1">
                <a:solidFill>
                  <a:srgbClr val="FFFFFF"/>
                </a:solidFill>
                <a:latin typeface="Cambria"/>
                <a:cs typeface="Cambria"/>
              </a:rPr>
              <a:t>st </a:t>
            </a:r>
            <a:r>
              <a:rPr dirty="0" sz="2800" spc="-5" b="1">
                <a:solidFill>
                  <a:srgbClr val="FFFFFF"/>
                </a:solidFill>
                <a:latin typeface="Cambria"/>
                <a:cs typeface="Cambria"/>
              </a:rPr>
              <a:t>Floor Student Instructional </a:t>
            </a:r>
            <a:r>
              <a:rPr dirty="0" sz="2800" spc="-10" b="1">
                <a:solidFill>
                  <a:srgbClr val="FFFFFF"/>
                </a:solidFill>
                <a:latin typeface="Cambria"/>
                <a:cs typeface="Cambria"/>
              </a:rPr>
              <a:t>Space</a:t>
            </a:r>
            <a:r>
              <a:rPr dirty="0" sz="2800" spc="-19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800" spc="-25" b="1">
                <a:solidFill>
                  <a:srgbClr val="FFFFFF"/>
                </a:solidFill>
                <a:latin typeface="Cambria"/>
                <a:cs typeface="Cambria"/>
              </a:rPr>
              <a:t>Renovation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15161" y="3938778"/>
            <a:ext cx="10819130" cy="607060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91440" rIns="0" bIns="0" rtlCol="0" vert="horz">
            <a:spAutoFit/>
          </a:bodyPr>
          <a:lstStyle/>
          <a:p>
            <a:pPr marL="1780539">
              <a:lnSpc>
                <a:spcPct val="100000"/>
              </a:lnSpc>
              <a:spcBef>
                <a:spcPts val="720"/>
              </a:spcBef>
              <a:tabLst>
                <a:tab pos="7506970" algn="l"/>
              </a:tabLst>
            </a:pPr>
            <a:r>
              <a:rPr dirty="0" sz="2400" spc="-5">
                <a:latin typeface="Cambria"/>
                <a:cs typeface="Cambria"/>
              </a:rPr>
              <a:t>Summer</a:t>
            </a:r>
            <a:r>
              <a:rPr dirty="0" sz="2400" spc="15">
                <a:latin typeface="Cambria"/>
                <a:cs typeface="Cambria"/>
              </a:rPr>
              <a:t> </a:t>
            </a:r>
            <a:r>
              <a:rPr dirty="0" sz="2400">
                <a:latin typeface="Cambria"/>
                <a:cs typeface="Cambria"/>
              </a:rPr>
              <a:t>2020	</a:t>
            </a:r>
            <a:r>
              <a:rPr dirty="0" sz="2400" spc="-25">
                <a:latin typeface="Cambria"/>
                <a:cs typeface="Cambria"/>
              </a:rPr>
              <a:t>Fall</a:t>
            </a:r>
            <a:r>
              <a:rPr dirty="0" sz="2400">
                <a:latin typeface="Cambria"/>
                <a:cs typeface="Cambria"/>
              </a:rPr>
              <a:t> 2021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15161" y="1221488"/>
            <a:ext cx="10819130" cy="2026920"/>
          </a:xfrm>
          <a:custGeom>
            <a:avLst/>
            <a:gdLst/>
            <a:ahLst/>
            <a:cxnLst/>
            <a:rect l="l" t="t" r="r" b="b"/>
            <a:pathLst>
              <a:path w="10819130" h="2026920">
                <a:moveTo>
                  <a:pt x="5916168" y="1520189"/>
                </a:moveTo>
                <a:lnTo>
                  <a:pt x="4902708" y="1520189"/>
                </a:lnTo>
                <a:lnTo>
                  <a:pt x="5409438" y="2026919"/>
                </a:lnTo>
                <a:lnTo>
                  <a:pt x="5916168" y="1520189"/>
                </a:lnTo>
                <a:close/>
              </a:path>
              <a:path w="10819130" h="2026920">
                <a:moveTo>
                  <a:pt x="5662803" y="1317028"/>
                </a:moveTo>
                <a:lnTo>
                  <a:pt x="5156073" y="1317028"/>
                </a:lnTo>
                <a:lnTo>
                  <a:pt x="5156073" y="1520189"/>
                </a:lnTo>
                <a:lnTo>
                  <a:pt x="5662803" y="1520189"/>
                </a:lnTo>
                <a:lnTo>
                  <a:pt x="5662803" y="1317028"/>
                </a:lnTo>
                <a:close/>
              </a:path>
              <a:path w="10819130" h="2026920">
                <a:moveTo>
                  <a:pt x="10818876" y="0"/>
                </a:moveTo>
                <a:lnTo>
                  <a:pt x="0" y="0"/>
                </a:lnTo>
                <a:lnTo>
                  <a:pt x="0" y="1317028"/>
                </a:lnTo>
                <a:lnTo>
                  <a:pt x="10818876" y="1317028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5161" y="1221488"/>
            <a:ext cx="10819130" cy="2026920"/>
          </a:xfrm>
          <a:custGeom>
            <a:avLst/>
            <a:gdLst/>
            <a:ahLst/>
            <a:cxnLst/>
            <a:rect l="l" t="t" r="r" b="b"/>
            <a:pathLst>
              <a:path w="10819130" h="2026920">
                <a:moveTo>
                  <a:pt x="10818876" y="1317028"/>
                </a:moveTo>
                <a:lnTo>
                  <a:pt x="5662803" y="1317028"/>
                </a:lnTo>
                <a:lnTo>
                  <a:pt x="5662803" y="1520189"/>
                </a:lnTo>
                <a:lnTo>
                  <a:pt x="5916168" y="1520189"/>
                </a:lnTo>
                <a:lnTo>
                  <a:pt x="5409438" y="2026919"/>
                </a:lnTo>
                <a:lnTo>
                  <a:pt x="4902708" y="1520189"/>
                </a:lnTo>
                <a:lnTo>
                  <a:pt x="5156073" y="1520189"/>
                </a:lnTo>
                <a:lnTo>
                  <a:pt x="5156073" y="1317028"/>
                </a:lnTo>
                <a:lnTo>
                  <a:pt x="0" y="1317028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1317028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499098" y="1316113"/>
            <a:ext cx="164973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 b="1">
                <a:solidFill>
                  <a:srgbClr val="FFFFFF"/>
                </a:solidFill>
                <a:latin typeface="Cambria"/>
                <a:cs typeface="Cambria"/>
              </a:rPr>
              <a:t>P</a:t>
            </a:r>
            <a:r>
              <a:rPr dirty="0" sz="2800" spc="-70" b="1">
                <a:solidFill>
                  <a:srgbClr val="FFFFFF"/>
                </a:solidFill>
                <a:latin typeface="Cambria"/>
                <a:cs typeface="Cambria"/>
              </a:rPr>
              <a:t>R</a:t>
            </a:r>
            <a:r>
              <a:rPr dirty="0" sz="2800" spc="-10" b="1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dirty="0" sz="2800" spc="-15" b="1">
                <a:solidFill>
                  <a:srgbClr val="FFFFFF"/>
                </a:solidFill>
                <a:latin typeface="Cambria"/>
                <a:cs typeface="Cambria"/>
              </a:rPr>
              <a:t>J</a:t>
            </a:r>
            <a:r>
              <a:rPr dirty="0" sz="2800" spc="-25" b="1">
                <a:solidFill>
                  <a:srgbClr val="FFFFFF"/>
                </a:solidFill>
                <a:latin typeface="Cambria"/>
                <a:cs typeface="Cambria"/>
              </a:rPr>
              <a:t>E</a:t>
            </a:r>
            <a:r>
              <a:rPr dirty="0" sz="2800" b="1">
                <a:solidFill>
                  <a:srgbClr val="FFFFFF"/>
                </a:solidFill>
                <a:latin typeface="Cambria"/>
                <a:cs typeface="Cambria"/>
              </a:rPr>
              <a:t>C</a:t>
            </a:r>
            <a:r>
              <a:rPr dirty="0" sz="2800" spc="-45" b="1">
                <a:solidFill>
                  <a:srgbClr val="FFFFFF"/>
                </a:solidFill>
                <a:latin typeface="Cambria"/>
                <a:cs typeface="Cambria"/>
              </a:rPr>
              <a:t>T</a:t>
            </a:r>
            <a:r>
              <a:rPr dirty="0" sz="2800" spc="-5" b="1">
                <a:solidFill>
                  <a:srgbClr val="FFFFFF"/>
                </a:solidFill>
                <a:latin typeface="Cambria"/>
                <a:cs typeface="Cambria"/>
              </a:rPr>
              <a:t>S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5255" y="1921764"/>
            <a:ext cx="10838815" cy="626745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101600" rIns="0" bIns="0" rtlCol="0" vert="horz">
            <a:spAutoFit/>
          </a:bodyPr>
          <a:lstStyle/>
          <a:p>
            <a:pPr marL="1887855">
              <a:lnSpc>
                <a:spcPct val="100000"/>
              </a:lnSpc>
              <a:spcBef>
                <a:spcPts val="800"/>
              </a:spcBef>
              <a:tabLst>
                <a:tab pos="7030720" algn="l"/>
              </a:tabLst>
            </a:pPr>
            <a:r>
              <a:rPr dirty="0" sz="2400" spc="-45">
                <a:latin typeface="Cambria"/>
                <a:cs typeface="Cambria"/>
              </a:rPr>
              <a:t>Work</a:t>
            </a:r>
            <a:r>
              <a:rPr dirty="0" sz="2400" spc="5">
                <a:latin typeface="Cambria"/>
                <a:cs typeface="Cambria"/>
              </a:rPr>
              <a:t> </a:t>
            </a:r>
            <a:r>
              <a:rPr dirty="0" sz="2400">
                <a:latin typeface="Cambria"/>
                <a:cs typeface="Cambria"/>
              </a:rPr>
              <a:t>Begins	</a:t>
            </a:r>
            <a:r>
              <a:rPr dirty="0" sz="2400" spc="-45">
                <a:latin typeface="Cambria"/>
                <a:cs typeface="Cambria"/>
              </a:rPr>
              <a:t>Work</a:t>
            </a:r>
            <a:r>
              <a:rPr dirty="0" sz="2400" spc="-5">
                <a:latin typeface="Cambria"/>
                <a:cs typeface="Cambria"/>
              </a:rPr>
              <a:t> Completed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  <p:transition spd="med">
    <p:fade thruBlk="0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3360" y="1067319"/>
            <a:ext cx="806640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/>
              <a:t>DISTRICT </a:t>
            </a:r>
            <a:r>
              <a:rPr dirty="0" sz="3600" spc="-5"/>
              <a:t>WIDE/COMMUNITY</a:t>
            </a:r>
            <a:r>
              <a:rPr dirty="0" sz="3600" spc="-25"/>
              <a:t> </a:t>
            </a:r>
            <a:r>
              <a:rPr dirty="0" sz="3600" spc="-15"/>
              <a:t>PROJECTS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915161" y="1803654"/>
            <a:ext cx="10360660" cy="0"/>
          </a:xfrm>
          <a:custGeom>
            <a:avLst/>
            <a:gdLst/>
            <a:ahLst/>
            <a:cxnLst/>
            <a:rect l="l" t="t" r="r" b="b"/>
            <a:pathLst>
              <a:path w="10360660" h="0">
                <a:moveTo>
                  <a:pt x="0" y="0"/>
                </a:moveTo>
                <a:lnTo>
                  <a:pt x="10360152" y="0"/>
                </a:lnTo>
              </a:path>
            </a:pathLst>
          </a:custGeom>
          <a:ln w="19812">
            <a:solidFill>
              <a:srgbClr val="DDA8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28223" y="1840991"/>
            <a:ext cx="1845310" cy="1442720"/>
          </a:xfrm>
          <a:prstGeom prst="rect">
            <a:avLst/>
          </a:prstGeom>
        </p:spPr>
        <p:txBody>
          <a:bodyPr wrap="square" lIns="0" tIns="71120" rIns="0" bIns="0" rtlCol="0" vert="horz">
            <a:spAutoFit/>
          </a:bodyPr>
          <a:lstStyle/>
          <a:p>
            <a:pPr algn="ctr" marL="262255" marR="255904">
              <a:lnSpc>
                <a:spcPts val="3170"/>
              </a:lnSpc>
              <a:spcBef>
                <a:spcPts val="560"/>
              </a:spcBef>
            </a:pPr>
            <a:r>
              <a:rPr dirty="0" sz="3000" spc="-5">
                <a:solidFill>
                  <a:srgbClr val="FFFFFF"/>
                </a:solidFill>
                <a:latin typeface="Cambria"/>
                <a:cs typeface="Cambria"/>
              </a:rPr>
              <a:t>Capital  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P</a:t>
            </a:r>
            <a:r>
              <a:rPr dirty="0" sz="3000" spc="-55">
                <a:solidFill>
                  <a:srgbClr val="FFFFFF"/>
                </a:solidFill>
                <a:latin typeface="Cambria"/>
                <a:cs typeface="Cambria"/>
              </a:rPr>
              <a:t>r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dirty="0" sz="3000" spc="5">
                <a:solidFill>
                  <a:srgbClr val="FFFFFF"/>
                </a:solidFill>
                <a:latin typeface="Cambria"/>
                <a:cs typeface="Cambria"/>
              </a:rPr>
              <a:t>j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e</a:t>
            </a:r>
            <a:r>
              <a:rPr dirty="0" sz="3000" spc="-5">
                <a:solidFill>
                  <a:srgbClr val="FFFFFF"/>
                </a:solidFill>
                <a:latin typeface="Cambria"/>
                <a:cs typeface="Cambria"/>
              </a:rPr>
              <a:t>c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ts</a:t>
            </a:r>
            <a:endParaRPr sz="300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  <a:spcBef>
                <a:spcPts val="760"/>
              </a:spcBef>
            </a:pPr>
            <a:r>
              <a:rPr dirty="0" sz="3000" spc="-10">
                <a:solidFill>
                  <a:srgbClr val="FFFFFF"/>
                </a:solidFill>
                <a:latin typeface="Cambria"/>
                <a:cs typeface="Cambria"/>
              </a:rPr>
              <a:t>$6</a:t>
            </a:r>
            <a:r>
              <a:rPr dirty="0" sz="3000" spc="-5">
                <a:solidFill>
                  <a:srgbClr val="FFFFFF"/>
                </a:solidFill>
                <a:latin typeface="Cambria"/>
                <a:cs typeface="Cambria"/>
              </a:rPr>
              <a:t>,</a:t>
            </a:r>
            <a:r>
              <a:rPr dirty="0" sz="3000" spc="-10">
                <a:solidFill>
                  <a:srgbClr val="FFFFFF"/>
                </a:solidFill>
                <a:latin typeface="Cambria"/>
                <a:cs typeface="Cambria"/>
              </a:rPr>
              <a:t>744</a:t>
            </a:r>
            <a:r>
              <a:rPr dirty="0" sz="3000" spc="-5">
                <a:solidFill>
                  <a:srgbClr val="FFFFFF"/>
                </a:solidFill>
                <a:latin typeface="Cambria"/>
                <a:cs typeface="Cambria"/>
              </a:rPr>
              <a:t>,</a:t>
            </a:r>
            <a:r>
              <a:rPr dirty="0" sz="3000" spc="-10">
                <a:solidFill>
                  <a:srgbClr val="FFFFFF"/>
                </a:solidFill>
                <a:latin typeface="Cambria"/>
                <a:cs typeface="Cambria"/>
              </a:rPr>
              <a:t>956</a:t>
            </a:r>
            <a:endParaRPr sz="3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81504" y="2581796"/>
            <a:ext cx="764159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15">
                <a:solidFill>
                  <a:srgbClr val="FFFFFF"/>
                </a:solidFill>
                <a:latin typeface="Cambria"/>
                <a:cs typeface="Cambria"/>
              </a:rPr>
              <a:t>Performing </a:t>
            </a:r>
            <a:r>
              <a:rPr dirty="0" sz="4000" spc="-5">
                <a:solidFill>
                  <a:srgbClr val="FFFFFF"/>
                </a:solidFill>
                <a:latin typeface="Cambria"/>
                <a:cs typeface="Cambria"/>
              </a:rPr>
              <a:t>Arts </a:t>
            </a:r>
            <a:r>
              <a:rPr dirty="0" sz="4000" spc="-15">
                <a:solidFill>
                  <a:srgbClr val="FFFFFF"/>
                </a:solidFill>
                <a:latin typeface="Cambria"/>
                <a:cs typeface="Cambria"/>
              </a:rPr>
              <a:t>Center</a:t>
            </a:r>
            <a:r>
              <a:rPr dirty="0" sz="4000" spc="-3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4000" spc="-25">
                <a:solidFill>
                  <a:srgbClr val="FFFFFF"/>
                </a:solidFill>
                <a:latin typeface="Cambria"/>
                <a:cs typeface="Cambria"/>
              </a:rPr>
              <a:t>Renovation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987801" y="3986021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281504" y="4495736"/>
            <a:ext cx="7329805" cy="1169670"/>
          </a:xfrm>
          <a:prstGeom prst="rect">
            <a:avLst/>
          </a:prstGeom>
        </p:spPr>
        <p:txBody>
          <a:bodyPr wrap="square" lIns="0" tIns="92075" rIns="0" bIns="0" rtlCol="0" vert="horz">
            <a:spAutoFit/>
          </a:bodyPr>
          <a:lstStyle/>
          <a:p>
            <a:pPr marL="12700" marR="5080">
              <a:lnSpc>
                <a:spcPts val="4210"/>
              </a:lnSpc>
              <a:spcBef>
                <a:spcPts val="725"/>
              </a:spcBef>
            </a:pPr>
            <a:r>
              <a:rPr dirty="0" sz="4000" spc="-40">
                <a:solidFill>
                  <a:srgbClr val="FFFFFF"/>
                </a:solidFill>
                <a:latin typeface="Cambria"/>
                <a:cs typeface="Cambria"/>
              </a:rPr>
              <a:t>Remove </a:t>
            </a:r>
            <a:r>
              <a:rPr dirty="0" sz="4000" spc="-5">
                <a:solidFill>
                  <a:srgbClr val="FFFFFF"/>
                </a:solidFill>
                <a:latin typeface="Cambria"/>
                <a:cs typeface="Cambria"/>
              </a:rPr>
              <a:t>&amp; </a:t>
            </a:r>
            <a:r>
              <a:rPr dirty="0" sz="4000" spc="-20">
                <a:solidFill>
                  <a:srgbClr val="FFFFFF"/>
                </a:solidFill>
                <a:latin typeface="Cambria"/>
                <a:cs typeface="Cambria"/>
              </a:rPr>
              <a:t>Replace </a:t>
            </a:r>
            <a:r>
              <a:rPr dirty="0" sz="4000" spc="-30">
                <a:solidFill>
                  <a:srgbClr val="FFFFFF"/>
                </a:solidFill>
                <a:latin typeface="Cambria"/>
                <a:cs typeface="Cambria"/>
              </a:rPr>
              <a:t>Turf </a:t>
            </a:r>
            <a:r>
              <a:rPr dirty="0" sz="4000" spc="-5">
                <a:solidFill>
                  <a:srgbClr val="FFFFFF"/>
                </a:solidFill>
                <a:latin typeface="Cambria"/>
                <a:cs typeface="Cambria"/>
              </a:rPr>
              <a:t>and </a:t>
            </a:r>
            <a:r>
              <a:rPr dirty="0" sz="4000" spc="-45">
                <a:solidFill>
                  <a:srgbClr val="FFFFFF"/>
                </a:solidFill>
                <a:latin typeface="Cambria"/>
                <a:cs typeface="Cambria"/>
              </a:rPr>
              <a:t>Track  </a:t>
            </a:r>
            <a:r>
              <a:rPr dirty="0" sz="4000" spc="-5">
                <a:solidFill>
                  <a:srgbClr val="FFFFFF"/>
                </a:solidFill>
                <a:latin typeface="Cambria"/>
                <a:cs typeface="Cambria"/>
              </a:rPr>
              <a:t>and Install </a:t>
            </a:r>
            <a:r>
              <a:rPr dirty="0" sz="4000" spc="-85">
                <a:solidFill>
                  <a:srgbClr val="FFFFFF"/>
                </a:solidFill>
                <a:latin typeface="Cambria"/>
                <a:cs typeface="Cambria"/>
              </a:rPr>
              <a:t>Tarp</a:t>
            </a:r>
            <a:r>
              <a:rPr dirty="0" sz="400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4000" spc="-35">
                <a:solidFill>
                  <a:srgbClr val="FFFFFF"/>
                </a:solidFill>
                <a:latin typeface="Cambria"/>
                <a:cs typeface="Cambria"/>
              </a:rPr>
              <a:t>System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987801" y="6168390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  <p:transition spd="med">
    <p:fade thruBlk="0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8610" y="544079"/>
            <a:ext cx="1106995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DISTRICT WIDE/COMMUNITY </a:t>
            </a:r>
            <a:r>
              <a:rPr dirty="0" spc="-15"/>
              <a:t>WORK </a:t>
            </a:r>
            <a:r>
              <a:rPr dirty="0" spc="-5"/>
              <a:t>COMPLETION</a:t>
            </a:r>
            <a:r>
              <a:rPr dirty="0" spc="-60"/>
              <a:t> </a:t>
            </a:r>
            <a:r>
              <a:rPr dirty="0" spc="-5"/>
              <a:t>SCHEDULE</a:t>
            </a:r>
          </a:p>
        </p:txBody>
      </p:sp>
      <p:sp>
        <p:nvSpPr>
          <p:cNvPr id="3" name="object 3"/>
          <p:cNvSpPr/>
          <p:nvPr/>
        </p:nvSpPr>
        <p:spPr>
          <a:xfrm>
            <a:off x="915161" y="5235702"/>
            <a:ext cx="10819130" cy="1318260"/>
          </a:xfrm>
          <a:custGeom>
            <a:avLst/>
            <a:gdLst/>
            <a:ahLst/>
            <a:cxnLst/>
            <a:rect l="l" t="t" r="r" b="b"/>
            <a:pathLst>
              <a:path w="10819130" h="1318259">
                <a:moveTo>
                  <a:pt x="0" y="0"/>
                </a:moveTo>
                <a:lnTo>
                  <a:pt x="10818876" y="0"/>
                </a:lnTo>
                <a:lnTo>
                  <a:pt x="10818876" y="1318260"/>
                </a:lnTo>
                <a:lnTo>
                  <a:pt x="0" y="1318260"/>
                </a:lnTo>
                <a:lnTo>
                  <a:pt x="0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5161" y="5235702"/>
            <a:ext cx="10819130" cy="1318260"/>
          </a:xfrm>
          <a:custGeom>
            <a:avLst/>
            <a:gdLst/>
            <a:ahLst/>
            <a:cxnLst/>
            <a:rect l="l" t="t" r="r" b="b"/>
            <a:pathLst>
              <a:path w="10819130" h="1318259">
                <a:moveTo>
                  <a:pt x="0" y="0"/>
                </a:moveTo>
                <a:lnTo>
                  <a:pt x="10818876" y="0"/>
                </a:lnTo>
                <a:lnTo>
                  <a:pt x="10818876" y="1318260"/>
                </a:lnTo>
                <a:lnTo>
                  <a:pt x="0" y="1318260"/>
                </a:lnTo>
                <a:lnTo>
                  <a:pt x="0" y="0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15161" y="5235702"/>
            <a:ext cx="10819130" cy="684530"/>
          </a:xfrm>
          <a:prstGeom prst="rect">
            <a:avLst/>
          </a:prstGeom>
          <a:solidFill>
            <a:srgbClr val="DDA859"/>
          </a:solidFill>
        </p:spPr>
        <p:txBody>
          <a:bodyPr wrap="square" lIns="0" tIns="107950" rIns="0" bIns="0" rtlCol="0" vert="horz">
            <a:spAutoFit/>
          </a:bodyPr>
          <a:lstStyle/>
          <a:p>
            <a:pPr marL="713105">
              <a:lnSpc>
                <a:spcPct val="100000"/>
              </a:lnSpc>
              <a:spcBef>
                <a:spcPts val="850"/>
              </a:spcBef>
            </a:pPr>
            <a:r>
              <a:rPr dirty="0" sz="2800" spc="-40" b="1">
                <a:solidFill>
                  <a:srgbClr val="FFFFFF"/>
                </a:solidFill>
                <a:latin typeface="Cambria"/>
                <a:cs typeface="Cambria"/>
              </a:rPr>
              <a:t>Remove </a:t>
            </a:r>
            <a:r>
              <a:rPr dirty="0" sz="2800" spc="-5" b="1">
                <a:solidFill>
                  <a:srgbClr val="FFFFFF"/>
                </a:solidFill>
                <a:latin typeface="Cambria"/>
                <a:cs typeface="Cambria"/>
              </a:rPr>
              <a:t>&amp; </a:t>
            </a:r>
            <a:r>
              <a:rPr dirty="0" sz="2800" spc="-15" b="1">
                <a:solidFill>
                  <a:srgbClr val="FFFFFF"/>
                </a:solidFill>
                <a:latin typeface="Cambria"/>
                <a:cs typeface="Cambria"/>
              </a:rPr>
              <a:t>Replace </a:t>
            </a:r>
            <a:r>
              <a:rPr dirty="0" sz="2800" spc="-25" b="1">
                <a:solidFill>
                  <a:srgbClr val="FFFFFF"/>
                </a:solidFill>
                <a:latin typeface="Cambria"/>
                <a:cs typeface="Cambria"/>
              </a:rPr>
              <a:t>Turf </a:t>
            </a:r>
            <a:r>
              <a:rPr dirty="0" sz="2800" spc="-5" b="1">
                <a:solidFill>
                  <a:srgbClr val="FFFFFF"/>
                </a:solidFill>
                <a:latin typeface="Cambria"/>
                <a:cs typeface="Cambria"/>
              </a:rPr>
              <a:t>and </a:t>
            </a:r>
            <a:r>
              <a:rPr dirty="0" sz="2800" spc="-35" b="1">
                <a:solidFill>
                  <a:srgbClr val="FFFFFF"/>
                </a:solidFill>
                <a:latin typeface="Cambria"/>
                <a:cs typeface="Cambria"/>
              </a:rPr>
              <a:t>Track </a:t>
            </a:r>
            <a:r>
              <a:rPr dirty="0" sz="2800" spc="-5" b="1">
                <a:solidFill>
                  <a:srgbClr val="FFFFFF"/>
                </a:solidFill>
                <a:latin typeface="Cambria"/>
                <a:cs typeface="Cambria"/>
              </a:rPr>
              <a:t>and Install </a:t>
            </a:r>
            <a:r>
              <a:rPr dirty="0" sz="2800" spc="-60" b="1">
                <a:solidFill>
                  <a:srgbClr val="FFFFFF"/>
                </a:solidFill>
                <a:latin typeface="Cambria"/>
                <a:cs typeface="Cambria"/>
              </a:rPr>
              <a:t>Tarp</a:t>
            </a:r>
            <a:r>
              <a:rPr dirty="0" sz="2800" spc="14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800" spc="-30" b="1">
                <a:solidFill>
                  <a:srgbClr val="FFFFFF"/>
                </a:solidFill>
                <a:latin typeface="Cambria"/>
                <a:cs typeface="Cambria"/>
              </a:rPr>
              <a:t>System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5161" y="5919978"/>
            <a:ext cx="5408930" cy="607060"/>
          </a:xfrm>
          <a:custGeom>
            <a:avLst/>
            <a:gdLst/>
            <a:ahLst/>
            <a:cxnLst/>
            <a:rect l="l" t="t" r="r" b="b"/>
            <a:pathLst>
              <a:path w="5408930" h="607059">
                <a:moveTo>
                  <a:pt x="0" y="0"/>
                </a:moveTo>
                <a:lnTo>
                  <a:pt x="5408676" y="0"/>
                </a:lnTo>
                <a:lnTo>
                  <a:pt x="5408676" y="606552"/>
                </a:lnTo>
                <a:lnTo>
                  <a:pt x="0" y="606552"/>
                </a:lnTo>
                <a:lnTo>
                  <a:pt x="0" y="0"/>
                </a:lnTo>
                <a:close/>
              </a:path>
            </a:pathLst>
          </a:custGeom>
          <a:solidFill>
            <a:srgbClr val="F2E1D1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323838" y="5919978"/>
            <a:ext cx="5410200" cy="607060"/>
          </a:xfrm>
          <a:custGeom>
            <a:avLst/>
            <a:gdLst/>
            <a:ahLst/>
            <a:cxnLst/>
            <a:rect l="l" t="t" r="r" b="b"/>
            <a:pathLst>
              <a:path w="5410200" h="607059">
                <a:moveTo>
                  <a:pt x="0" y="0"/>
                </a:moveTo>
                <a:lnTo>
                  <a:pt x="5410200" y="0"/>
                </a:lnTo>
                <a:lnTo>
                  <a:pt x="5410200" y="606552"/>
                </a:lnTo>
                <a:lnTo>
                  <a:pt x="0" y="606552"/>
                </a:lnTo>
                <a:lnTo>
                  <a:pt x="0" y="0"/>
                </a:lnTo>
                <a:close/>
              </a:path>
            </a:pathLst>
          </a:custGeom>
          <a:solidFill>
            <a:srgbClr val="F2E1D1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820971" y="5999014"/>
            <a:ext cx="71977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5227955" algn="l"/>
              </a:tabLst>
            </a:pPr>
            <a:r>
              <a:rPr dirty="0" sz="2400" spc="-5">
                <a:latin typeface="Cambria"/>
                <a:cs typeface="Cambria"/>
              </a:rPr>
              <a:t>Spring</a:t>
            </a:r>
            <a:r>
              <a:rPr dirty="0" sz="2400" spc="-10">
                <a:latin typeface="Cambria"/>
                <a:cs typeface="Cambria"/>
              </a:rPr>
              <a:t> </a:t>
            </a:r>
            <a:r>
              <a:rPr dirty="0" sz="2400">
                <a:latin typeface="Cambria"/>
                <a:cs typeface="Cambria"/>
              </a:rPr>
              <a:t>2020	</a:t>
            </a:r>
            <a:r>
              <a:rPr dirty="0" sz="2400" spc="-15">
                <a:latin typeface="Cambria"/>
                <a:cs typeface="Cambria"/>
              </a:rPr>
              <a:t>Early </a:t>
            </a:r>
            <a:r>
              <a:rPr dirty="0" sz="2400" spc="-25">
                <a:latin typeface="Cambria"/>
                <a:cs typeface="Cambria"/>
              </a:rPr>
              <a:t>Fall</a:t>
            </a:r>
            <a:r>
              <a:rPr dirty="0" sz="2400" spc="-70">
                <a:latin typeface="Cambria"/>
                <a:cs typeface="Cambria"/>
              </a:rPr>
              <a:t> </a:t>
            </a:r>
            <a:r>
              <a:rPr dirty="0" sz="2400">
                <a:latin typeface="Cambria"/>
                <a:cs typeface="Cambria"/>
              </a:rPr>
              <a:t>2020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15161" y="3228596"/>
            <a:ext cx="10819130" cy="2026920"/>
          </a:xfrm>
          <a:custGeom>
            <a:avLst/>
            <a:gdLst/>
            <a:ahLst/>
            <a:cxnLst/>
            <a:rect l="l" t="t" r="r" b="b"/>
            <a:pathLst>
              <a:path w="10819130" h="2026920">
                <a:moveTo>
                  <a:pt x="5916168" y="1520190"/>
                </a:moveTo>
                <a:lnTo>
                  <a:pt x="4902708" y="1520190"/>
                </a:lnTo>
                <a:lnTo>
                  <a:pt x="5409438" y="2026920"/>
                </a:lnTo>
                <a:lnTo>
                  <a:pt x="5916168" y="1520190"/>
                </a:lnTo>
                <a:close/>
              </a:path>
              <a:path w="10819130" h="2026920">
                <a:moveTo>
                  <a:pt x="5662803" y="1317028"/>
                </a:moveTo>
                <a:lnTo>
                  <a:pt x="5156073" y="1317028"/>
                </a:lnTo>
                <a:lnTo>
                  <a:pt x="5156073" y="1520190"/>
                </a:lnTo>
                <a:lnTo>
                  <a:pt x="5662803" y="1520190"/>
                </a:lnTo>
                <a:lnTo>
                  <a:pt x="5662803" y="1317028"/>
                </a:lnTo>
                <a:close/>
              </a:path>
              <a:path w="10819130" h="2026920">
                <a:moveTo>
                  <a:pt x="10818876" y="0"/>
                </a:moveTo>
                <a:lnTo>
                  <a:pt x="0" y="0"/>
                </a:lnTo>
                <a:lnTo>
                  <a:pt x="0" y="1317028"/>
                </a:lnTo>
                <a:lnTo>
                  <a:pt x="10818876" y="1317028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5161" y="3228596"/>
            <a:ext cx="10819130" cy="2026920"/>
          </a:xfrm>
          <a:custGeom>
            <a:avLst/>
            <a:gdLst/>
            <a:ahLst/>
            <a:cxnLst/>
            <a:rect l="l" t="t" r="r" b="b"/>
            <a:pathLst>
              <a:path w="10819130" h="2026920">
                <a:moveTo>
                  <a:pt x="10818876" y="1317028"/>
                </a:moveTo>
                <a:lnTo>
                  <a:pt x="5662803" y="1317028"/>
                </a:lnTo>
                <a:lnTo>
                  <a:pt x="5662803" y="1520190"/>
                </a:lnTo>
                <a:lnTo>
                  <a:pt x="5916168" y="1520190"/>
                </a:lnTo>
                <a:lnTo>
                  <a:pt x="5409438" y="2026920"/>
                </a:lnTo>
                <a:lnTo>
                  <a:pt x="4902708" y="1520190"/>
                </a:lnTo>
                <a:lnTo>
                  <a:pt x="5156073" y="1520190"/>
                </a:lnTo>
                <a:lnTo>
                  <a:pt x="5156073" y="1317028"/>
                </a:lnTo>
                <a:lnTo>
                  <a:pt x="0" y="1317028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1317028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443254" y="3323234"/>
            <a:ext cx="576199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5" b="1">
                <a:solidFill>
                  <a:srgbClr val="FFFFFF"/>
                </a:solidFill>
                <a:latin typeface="Cambria"/>
                <a:cs typeface="Cambria"/>
              </a:rPr>
              <a:t>Performing </a:t>
            </a:r>
            <a:r>
              <a:rPr dirty="0" sz="2800" spc="-5" b="1">
                <a:solidFill>
                  <a:srgbClr val="FFFFFF"/>
                </a:solidFill>
                <a:latin typeface="Cambria"/>
                <a:cs typeface="Cambria"/>
              </a:rPr>
              <a:t>Arts </a:t>
            </a:r>
            <a:r>
              <a:rPr dirty="0" sz="2800" spc="-15" b="1">
                <a:solidFill>
                  <a:srgbClr val="FFFFFF"/>
                </a:solidFill>
                <a:latin typeface="Cambria"/>
                <a:cs typeface="Cambria"/>
              </a:rPr>
              <a:t>Center</a:t>
            </a:r>
            <a:r>
              <a:rPr dirty="0" sz="2800" spc="2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800" spc="-25" b="1">
                <a:solidFill>
                  <a:srgbClr val="FFFFFF"/>
                </a:solidFill>
                <a:latin typeface="Cambria"/>
                <a:cs typeface="Cambria"/>
              </a:rPr>
              <a:t>Renovation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5161" y="3938778"/>
            <a:ext cx="10819130" cy="607060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91440" rIns="0" bIns="0" rtlCol="0" vert="horz">
            <a:spAutoFit/>
          </a:bodyPr>
          <a:lstStyle/>
          <a:p>
            <a:pPr marL="1780539">
              <a:lnSpc>
                <a:spcPct val="100000"/>
              </a:lnSpc>
              <a:spcBef>
                <a:spcPts val="720"/>
              </a:spcBef>
              <a:tabLst>
                <a:tab pos="7190105" algn="l"/>
              </a:tabLst>
            </a:pPr>
            <a:r>
              <a:rPr dirty="0" sz="2400" spc="-5">
                <a:latin typeface="Cambria"/>
                <a:cs typeface="Cambria"/>
              </a:rPr>
              <a:t>Summer</a:t>
            </a:r>
            <a:r>
              <a:rPr dirty="0" sz="2400" spc="15">
                <a:latin typeface="Cambria"/>
                <a:cs typeface="Cambria"/>
              </a:rPr>
              <a:t> </a:t>
            </a:r>
            <a:r>
              <a:rPr dirty="0" sz="2400">
                <a:latin typeface="Cambria"/>
                <a:cs typeface="Cambria"/>
              </a:rPr>
              <a:t>2022	</a:t>
            </a:r>
            <a:r>
              <a:rPr dirty="0" sz="2400" spc="-5">
                <a:latin typeface="Cambria"/>
                <a:cs typeface="Cambria"/>
              </a:rPr>
              <a:t>Summer</a:t>
            </a:r>
            <a:r>
              <a:rPr dirty="0" sz="2400" spc="10">
                <a:latin typeface="Cambria"/>
                <a:cs typeface="Cambria"/>
              </a:rPr>
              <a:t> </a:t>
            </a:r>
            <a:r>
              <a:rPr dirty="0" sz="2400">
                <a:latin typeface="Cambria"/>
                <a:cs typeface="Cambria"/>
              </a:rPr>
              <a:t>2023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15161" y="1221488"/>
            <a:ext cx="10819130" cy="2026920"/>
          </a:xfrm>
          <a:custGeom>
            <a:avLst/>
            <a:gdLst/>
            <a:ahLst/>
            <a:cxnLst/>
            <a:rect l="l" t="t" r="r" b="b"/>
            <a:pathLst>
              <a:path w="10819130" h="2026920">
                <a:moveTo>
                  <a:pt x="5916168" y="1520189"/>
                </a:moveTo>
                <a:lnTo>
                  <a:pt x="4902708" y="1520189"/>
                </a:lnTo>
                <a:lnTo>
                  <a:pt x="5409438" y="2026919"/>
                </a:lnTo>
                <a:lnTo>
                  <a:pt x="5916168" y="1520189"/>
                </a:lnTo>
                <a:close/>
              </a:path>
              <a:path w="10819130" h="2026920">
                <a:moveTo>
                  <a:pt x="5662803" y="1317028"/>
                </a:moveTo>
                <a:lnTo>
                  <a:pt x="5156073" y="1317028"/>
                </a:lnTo>
                <a:lnTo>
                  <a:pt x="5156073" y="1520189"/>
                </a:lnTo>
                <a:lnTo>
                  <a:pt x="5662803" y="1520189"/>
                </a:lnTo>
                <a:lnTo>
                  <a:pt x="5662803" y="1317028"/>
                </a:lnTo>
                <a:close/>
              </a:path>
              <a:path w="10819130" h="2026920">
                <a:moveTo>
                  <a:pt x="10818876" y="0"/>
                </a:moveTo>
                <a:lnTo>
                  <a:pt x="0" y="0"/>
                </a:lnTo>
                <a:lnTo>
                  <a:pt x="0" y="1317028"/>
                </a:lnTo>
                <a:lnTo>
                  <a:pt x="10818876" y="1317028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5161" y="1221488"/>
            <a:ext cx="10819130" cy="2026920"/>
          </a:xfrm>
          <a:custGeom>
            <a:avLst/>
            <a:gdLst/>
            <a:ahLst/>
            <a:cxnLst/>
            <a:rect l="l" t="t" r="r" b="b"/>
            <a:pathLst>
              <a:path w="10819130" h="2026920">
                <a:moveTo>
                  <a:pt x="10818876" y="1317028"/>
                </a:moveTo>
                <a:lnTo>
                  <a:pt x="5662803" y="1317028"/>
                </a:lnTo>
                <a:lnTo>
                  <a:pt x="5662803" y="1520189"/>
                </a:lnTo>
                <a:lnTo>
                  <a:pt x="5916168" y="1520189"/>
                </a:lnTo>
                <a:lnTo>
                  <a:pt x="5409438" y="2026919"/>
                </a:lnTo>
                <a:lnTo>
                  <a:pt x="4902708" y="1520189"/>
                </a:lnTo>
                <a:lnTo>
                  <a:pt x="5156073" y="1520189"/>
                </a:lnTo>
                <a:lnTo>
                  <a:pt x="5156073" y="1317028"/>
                </a:lnTo>
                <a:lnTo>
                  <a:pt x="0" y="1317028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1317028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499098" y="1316113"/>
            <a:ext cx="164973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 b="1">
                <a:solidFill>
                  <a:srgbClr val="FFFFFF"/>
                </a:solidFill>
                <a:latin typeface="Cambria"/>
                <a:cs typeface="Cambria"/>
              </a:rPr>
              <a:t>P</a:t>
            </a:r>
            <a:r>
              <a:rPr dirty="0" sz="2800" spc="-70" b="1">
                <a:solidFill>
                  <a:srgbClr val="FFFFFF"/>
                </a:solidFill>
                <a:latin typeface="Cambria"/>
                <a:cs typeface="Cambria"/>
              </a:rPr>
              <a:t>R</a:t>
            </a:r>
            <a:r>
              <a:rPr dirty="0" sz="2800" spc="-10" b="1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dirty="0" sz="2800" spc="-15" b="1">
                <a:solidFill>
                  <a:srgbClr val="FFFFFF"/>
                </a:solidFill>
                <a:latin typeface="Cambria"/>
                <a:cs typeface="Cambria"/>
              </a:rPr>
              <a:t>J</a:t>
            </a:r>
            <a:r>
              <a:rPr dirty="0" sz="2800" spc="-25" b="1">
                <a:solidFill>
                  <a:srgbClr val="FFFFFF"/>
                </a:solidFill>
                <a:latin typeface="Cambria"/>
                <a:cs typeface="Cambria"/>
              </a:rPr>
              <a:t>E</a:t>
            </a:r>
            <a:r>
              <a:rPr dirty="0" sz="2800" b="1">
                <a:solidFill>
                  <a:srgbClr val="FFFFFF"/>
                </a:solidFill>
                <a:latin typeface="Cambria"/>
                <a:cs typeface="Cambria"/>
              </a:rPr>
              <a:t>C</a:t>
            </a:r>
            <a:r>
              <a:rPr dirty="0" sz="2800" spc="-45" b="1">
                <a:solidFill>
                  <a:srgbClr val="FFFFFF"/>
                </a:solidFill>
                <a:latin typeface="Cambria"/>
                <a:cs typeface="Cambria"/>
              </a:rPr>
              <a:t>T</a:t>
            </a:r>
            <a:r>
              <a:rPr dirty="0" sz="2800" spc="-5" b="1">
                <a:solidFill>
                  <a:srgbClr val="FFFFFF"/>
                </a:solidFill>
                <a:latin typeface="Cambria"/>
                <a:cs typeface="Cambria"/>
              </a:rPr>
              <a:t>S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5255" y="1921764"/>
            <a:ext cx="10838815" cy="626745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101600" rIns="0" bIns="0" rtlCol="0" vert="horz">
            <a:spAutoFit/>
          </a:bodyPr>
          <a:lstStyle/>
          <a:p>
            <a:pPr marL="1887855">
              <a:lnSpc>
                <a:spcPct val="100000"/>
              </a:lnSpc>
              <a:spcBef>
                <a:spcPts val="800"/>
              </a:spcBef>
              <a:tabLst>
                <a:tab pos="7030720" algn="l"/>
              </a:tabLst>
            </a:pPr>
            <a:r>
              <a:rPr dirty="0" sz="2400" spc="-45">
                <a:latin typeface="Cambria"/>
                <a:cs typeface="Cambria"/>
              </a:rPr>
              <a:t>Work</a:t>
            </a:r>
            <a:r>
              <a:rPr dirty="0" sz="2400" spc="5">
                <a:latin typeface="Cambria"/>
                <a:cs typeface="Cambria"/>
              </a:rPr>
              <a:t> </a:t>
            </a:r>
            <a:r>
              <a:rPr dirty="0" sz="2400">
                <a:latin typeface="Cambria"/>
                <a:cs typeface="Cambria"/>
              </a:rPr>
              <a:t>Begins	</a:t>
            </a:r>
            <a:r>
              <a:rPr dirty="0" sz="2400" spc="-45">
                <a:latin typeface="Cambria"/>
                <a:cs typeface="Cambria"/>
              </a:rPr>
              <a:t>Work</a:t>
            </a:r>
            <a:r>
              <a:rPr dirty="0" sz="2400" spc="-5">
                <a:latin typeface="Cambria"/>
                <a:cs typeface="Cambria"/>
              </a:rPr>
              <a:t> Completed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  <p:transition spd="med">
    <p:fade thruBlk="0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3410" y="1067319"/>
            <a:ext cx="1058545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/>
              <a:t>POTENTIAL </a:t>
            </a:r>
            <a:r>
              <a:rPr dirty="0" sz="3600" spc="-5"/>
              <a:t>TIMELINE IF BOND </a:t>
            </a:r>
            <a:r>
              <a:rPr dirty="0" sz="3600" spc="-40"/>
              <a:t>VOTE </a:t>
            </a:r>
            <a:r>
              <a:rPr dirty="0" sz="3600" spc="-5"/>
              <a:t>IS</a:t>
            </a:r>
            <a:r>
              <a:rPr dirty="0" sz="3600" spc="45"/>
              <a:t> </a:t>
            </a:r>
            <a:r>
              <a:rPr dirty="0" sz="3600" spc="-5"/>
              <a:t>SUCCESSFUL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1691639" y="1802889"/>
            <a:ext cx="8806180" cy="4471670"/>
          </a:xfrm>
          <a:custGeom>
            <a:avLst/>
            <a:gdLst/>
            <a:ahLst/>
            <a:cxnLst/>
            <a:rect l="l" t="t" r="r" b="b"/>
            <a:pathLst>
              <a:path w="8806180" h="4471670">
                <a:moveTo>
                  <a:pt x="6569976" y="0"/>
                </a:moveTo>
                <a:lnTo>
                  <a:pt x="6569976" y="1117853"/>
                </a:lnTo>
                <a:lnTo>
                  <a:pt x="0" y="1117853"/>
                </a:lnTo>
                <a:lnTo>
                  <a:pt x="0" y="3353561"/>
                </a:lnTo>
                <a:lnTo>
                  <a:pt x="6569976" y="3353561"/>
                </a:lnTo>
                <a:lnTo>
                  <a:pt x="6569976" y="4471416"/>
                </a:lnTo>
                <a:lnTo>
                  <a:pt x="8805672" y="2235720"/>
                </a:lnTo>
                <a:lnTo>
                  <a:pt x="6569976" y="0"/>
                </a:lnTo>
                <a:close/>
              </a:path>
            </a:pathLst>
          </a:custGeom>
          <a:solidFill>
            <a:srgbClr val="F2E1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9733" y="3144779"/>
            <a:ext cx="2494915" cy="1789430"/>
          </a:xfrm>
          <a:custGeom>
            <a:avLst/>
            <a:gdLst/>
            <a:ahLst/>
            <a:cxnLst/>
            <a:rect l="l" t="t" r="r" b="b"/>
            <a:pathLst>
              <a:path w="2494915" h="1789429">
                <a:moveTo>
                  <a:pt x="2196592" y="0"/>
                </a:moveTo>
                <a:lnTo>
                  <a:pt x="298196" y="0"/>
                </a:lnTo>
                <a:lnTo>
                  <a:pt x="249829" y="3902"/>
                </a:lnTo>
                <a:lnTo>
                  <a:pt x="203946" y="15201"/>
                </a:lnTo>
                <a:lnTo>
                  <a:pt x="161161" y="33283"/>
                </a:lnTo>
                <a:lnTo>
                  <a:pt x="122088" y="57533"/>
                </a:lnTo>
                <a:lnTo>
                  <a:pt x="87342" y="87337"/>
                </a:lnTo>
                <a:lnTo>
                  <a:pt x="57536" y="122083"/>
                </a:lnTo>
                <a:lnTo>
                  <a:pt x="33285" y="161155"/>
                </a:lnTo>
                <a:lnTo>
                  <a:pt x="15203" y="203941"/>
                </a:lnTo>
                <a:lnTo>
                  <a:pt x="3903" y="249825"/>
                </a:lnTo>
                <a:lnTo>
                  <a:pt x="0" y="298196"/>
                </a:lnTo>
                <a:lnTo>
                  <a:pt x="0" y="1490967"/>
                </a:lnTo>
                <a:lnTo>
                  <a:pt x="3903" y="1539337"/>
                </a:lnTo>
                <a:lnTo>
                  <a:pt x="15203" y="1585223"/>
                </a:lnTo>
                <a:lnTo>
                  <a:pt x="33285" y="1628010"/>
                </a:lnTo>
                <a:lnTo>
                  <a:pt x="57536" y="1667084"/>
                </a:lnTo>
                <a:lnTo>
                  <a:pt x="87342" y="1701831"/>
                </a:lnTo>
                <a:lnTo>
                  <a:pt x="122088" y="1731638"/>
                </a:lnTo>
                <a:lnTo>
                  <a:pt x="161161" y="1755890"/>
                </a:lnTo>
                <a:lnTo>
                  <a:pt x="203946" y="1773972"/>
                </a:lnTo>
                <a:lnTo>
                  <a:pt x="249829" y="1785272"/>
                </a:lnTo>
                <a:lnTo>
                  <a:pt x="298196" y="1789176"/>
                </a:lnTo>
                <a:lnTo>
                  <a:pt x="2196592" y="1789176"/>
                </a:lnTo>
                <a:lnTo>
                  <a:pt x="2244958" y="1785272"/>
                </a:lnTo>
                <a:lnTo>
                  <a:pt x="2290841" y="1773972"/>
                </a:lnTo>
                <a:lnTo>
                  <a:pt x="2333626" y="1755890"/>
                </a:lnTo>
                <a:lnTo>
                  <a:pt x="2372699" y="1731638"/>
                </a:lnTo>
                <a:lnTo>
                  <a:pt x="2407445" y="1701831"/>
                </a:lnTo>
                <a:lnTo>
                  <a:pt x="2437251" y="1667084"/>
                </a:lnTo>
                <a:lnTo>
                  <a:pt x="2461502" y="1628010"/>
                </a:lnTo>
                <a:lnTo>
                  <a:pt x="2479584" y="1585223"/>
                </a:lnTo>
                <a:lnTo>
                  <a:pt x="2490884" y="1539337"/>
                </a:lnTo>
                <a:lnTo>
                  <a:pt x="2494788" y="1490967"/>
                </a:lnTo>
                <a:lnTo>
                  <a:pt x="2494788" y="298196"/>
                </a:lnTo>
                <a:lnTo>
                  <a:pt x="2490884" y="249825"/>
                </a:lnTo>
                <a:lnTo>
                  <a:pt x="2479584" y="203941"/>
                </a:lnTo>
                <a:lnTo>
                  <a:pt x="2461502" y="161155"/>
                </a:lnTo>
                <a:lnTo>
                  <a:pt x="2437251" y="122083"/>
                </a:lnTo>
                <a:lnTo>
                  <a:pt x="2407445" y="87337"/>
                </a:lnTo>
                <a:lnTo>
                  <a:pt x="2372699" y="57533"/>
                </a:lnTo>
                <a:lnTo>
                  <a:pt x="2333626" y="33283"/>
                </a:lnTo>
                <a:lnTo>
                  <a:pt x="2290841" y="15201"/>
                </a:lnTo>
                <a:lnTo>
                  <a:pt x="2244958" y="3902"/>
                </a:lnTo>
                <a:lnTo>
                  <a:pt x="2196592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19733" y="3144779"/>
            <a:ext cx="2494915" cy="1789430"/>
          </a:xfrm>
          <a:custGeom>
            <a:avLst/>
            <a:gdLst/>
            <a:ahLst/>
            <a:cxnLst/>
            <a:rect l="l" t="t" r="r" b="b"/>
            <a:pathLst>
              <a:path w="2494915" h="1789429">
                <a:moveTo>
                  <a:pt x="0" y="298196"/>
                </a:moveTo>
                <a:lnTo>
                  <a:pt x="3903" y="249825"/>
                </a:lnTo>
                <a:lnTo>
                  <a:pt x="15203" y="203941"/>
                </a:lnTo>
                <a:lnTo>
                  <a:pt x="33285" y="161155"/>
                </a:lnTo>
                <a:lnTo>
                  <a:pt x="57536" y="122083"/>
                </a:lnTo>
                <a:lnTo>
                  <a:pt x="87342" y="87337"/>
                </a:lnTo>
                <a:lnTo>
                  <a:pt x="122088" y="57533"/>
                </a:lnTo>
                <a:lnTo>
                  <a:pt x="161161" y="33283"/>
                </a:lnTo>
                <a:lnTo>
                  <a:pt x="203946" y="15201"/>
                </a:lnTo>
                <a:lnTo>
                  <a:pt x="249829" y="3902"/>
                </a:lnTo>
                <a:lnTo>
                  <a:pt x="298196" y="0"/>
                </a:lnTo>
                <a:lnTo>
                  <a:pt x="2196592" y="0"/>
                </a:lnTo>
                <a:lnTo>
                  <a:pt x="2244958" y="3902"/>
                </a:lnTo>
                <a:lnTo>
                  <a:pt x="2290841" y="15201"/>
                </a:lnTo>
                <a:lnTo>
                  <a:pt x="2333626" y="33283"/>
                </a:lnTo>
                <a:lnTo>
                  <a:pt x="2372699" y="57533"/>
                </a:lnTo>
                <a:lnTo>
                  <a:pt x="2407445" y="87337"/>
                </a:lnTo>
                <a:lnTo>
                  <a:pt x="2437251" y="122083"/>
                </a:lnTo>
                <a:lnTo>
                  <a:pt x="2461502" y="161155"/>
                </a:lnTo>
                <a:lnTo>
                  <a:pt x="2479584" y="203941"/>
                </a:lnTo>
                <a:lnTo>
                  <a:pt x="2490884" y="249825"/>
                </a:lnTo>
                <a:lnTo>
                  <a:pt x="2494788" y="298196"/>
                </a:lnTo>
                <a:lnTo>
                  <a:pt x="2494788" y="1490967"/>
                </a:lnTo>
                <a:lnTo>
                  <a:pt x="2490884" y="1539337"/>
                </a:lnTo>
                <a:lnTo>
                  <a:pt x="2479584" y="1585223"/>
                </a:lnTo>
                <a:lnTo>
                  <a:pt x="2461502" y="1628010"/>
                </a:lnTo>
                <a:lnTo>
                  <a:pt x="2437251" y="1667084"/>
                </a:lnTo>
                <a:lnTo>
                  <a:pt x="2407445" y="1701831"/>
                </a:lnTo>
                <a:lnTo>
                  <a:pt x="2372699" y="1731638"/>
                </a:lnTo>
                <a:lnTo>
                  <a:pt x="2333626" y="1755890"/>
                </a:lnTo>
                <a:lnTo>
                  <a:pt x="2290841" y="1773972"/>
                </a:lnTo>
                <a:lnTo>
                  <a:pt x="2244958" y="1785272"/>
                </a:lnTo>
                <a:lnTo>
                  <a:pt x="2196592" y="1789176"/>
                </a:lnTo>
                <a:lnTo>
                  <a:pt x="298196" y="1789176"/>
                </a:lnTo>
                <a:lnTo>
                  <a:pt x="249829" y="1785272"/>
                </a:lnTo>
                <a:lnTo>
                  <a:pt x="203946" y="1773972"/>
                </a:lnTo>
                <a:lnTo>
                  <a:pt x="161161" y="1755890"/>
                </a:lnTo>
                <a:lnTo>
                  <a:pt x="122088" y="1731638"/>
                </a:lnTo>
                <a:lnTo>
                  <a:pt x="87342" y="1701831"/>
                </a:lnTo>
                <a:lnTo>
                  <a:pt x="57536" y="1667084"/>
                </a:lnTo>
                <a:lnTo>
                  <a:pt x="33285" y="1628010"/>
                </a:lnTo>
                <a:lnTo>
                  <a:pt x="15203" y="1585223"/>
                </a:lnTo>
                <a:lnTo>
                  <a:pt x="3903" y="1539337"/>
                </a:lnTo>
                <a:lnTo>
                  <a:pt x="0" y="1490967"/>
                </a:lnTo>
                <a:lnTo>
                  <a:pt x="0" y="298196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59548" y="3574794"/>
            <a:ext cx="2015489" cy="857250"/>
          </a:xfrm>
          <a:prstGeom prst="rect">
            <a:avLst/>
          </a:prstGeom>
        </p:spPr>
        <p:txBody>
          <a:bodyPr wrap="square" lIns="0" tIns="70485" rIns="0" bIns="0" rtlCol="0" vert="horz">
            <a:spAutoFit/>
          </a:bodyPr>
          <a:lstStyle/>
          <a:p>
            <a:pPr marL="203200" marR="5080" indent="-191135">
              <a:lnSpc>
                <a:spcPts val="3060"/>
              </a:lnSpc>
              <a:spcBef>
                <a:spcPts val="555"/>
              </a:spcBef>
            </a:pPr>
            <a:r>
              <a:rPr dirty="0" sz="2900" spc="-10">
                <a:solidFill>
                  <a:srgbClr val="FFFFFF"/>
                </a:solidFill>
                <a:latin typeface="Cambria"/>
                <a:cs typeface="Cambria"/>
              </a:rPr>
              <a:t>March</a:t>
            </a:r>
            <a:r>
              <a:rPr dirty="0" sz="2900" spc="-8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900">
                <a:solidFill>
                  <a:srgbClr val="FFFFFF"/>
                </a:solidFill>
                <a:latin typeface="Cambria"/>
                <a:cs typeface="Cambria"/>
              </a:rPr>
              <a:t>2019:  </a:t>
            </a:r>
            <a:r>
              <a:rPr dirty="0" sz="2900" spc="-5">
                <a:solidFill>
                  <a:srgbClr val="FFFFFF"/>
                </a:solidFill>
                <a:latin typeface="Cambria"/>
                <a:cs typeface="Cambria"/>
              </a:rPr>
              <a:t>Bond</a:t>
            </a:r>
            <a:r>
              <a:rPr dirty="0" sz="2900" spc="-3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900" spc="-60">
                <a:solidFill>
                  <a:srgbClr val="FFFFFF"/>
                </a:solidFill>
                <a:latin typeface="Cambria"/>
                <a:cs typeface="Cambria"/>
              </a:rPr>
              <a:t>Vote</a:t>
            </a:r>
            <a:endParaRPr sz="2900">
              <a:latin typeface="Cambria"/>
              <a:cs typeface="Cambr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39490" y="3144780"/>
            <a:ext cx="2493645" cy="1789430"/>
          </a:xfrm>
          <a:custGeom>
            <a:avLst/>
            <a:gdLst/>
            <a:ahLst/>
            <a:cxnLst/>
            <a:rect l="l" t="t" r="r" b="b"/>
            <a:pathLst>
              <a:path w="2493645" h="1789429">
                <a:moveTo>
                  <a:pt x="2195068" y="0"/>
                </a:moveTo>
                <a:lnTo>
                  <a:pt x="298196" y="0"/>
                </a:lnTo>
                <a:lnTo>
                  <a:pt x="249829" y="3902"/>
                </a:lnTo>
                <a:lnTo>
                  <a:pt x="203946" y="15201"/>
                </a:lnTo>
                <a:lnTo>
                  <a:pt x="161161" y="33283"/>
                </a:lnTo>
                <a:lnTo>
                  <a:pt x="122088" y="57533"/>
                </a:lnTo>
                <a:lnTo>
                  <a:pt x="87342" y="87337"/>
                </a:lnTo>
                <a:lnTo>
                  <a:pt x="57536" y="122083"/>
                </a:lnTo>
                <a:lnTo>
                  <a:pt x="33285" y="161155"/>
                </a:lnTo>
                <a:lnTo>
                  <a:pt x="15203" y="203941"/>
                </a:lnTo>
                <a:lnTo>
                  <a:pt x="3903" y="249825"/>
                </a:lnTo>
                <a:lnTo>
                  <a:pt x="0" y="298196"/>
                </a:lnTo>
                <a:lnTo>
                  <a:pt x="0" y="1490967"/>
                </a:lnTo>
                <a:lnTo>
                  <a:pt x="3903" y="1539337"/>
                </a:lnTo>
                <a:lnTo>
                  <a:pt x="15203" y="1585223"/>
                </a:lnTo>
                <a:lnTo>
                  <a:pt x="33285" y="1628010"/>
                </a:lnTo>
                <a:lnTo>
                  <a:pt x="57536" y="1667084"/>
                </a:lnTo>
                <a:lnTo>
                  <a:pt x="87342" y="1701831"/>
                </a:lnTo>
                <a:lnTo>
                  <a:pt x="122088" y="1731638"/>
                </a:lnTo>
                <a:lnTo>
                  <a:pt x="161161" y="1755890"/>
                </a:lnTo>
                <a:lnTo>
                  <a:pt x="203946" y="1773972"/>
                </a:lnTo>
                <a:lnTo>
                  <a:pt x="249829" y="1785272"/>
                </a:lnTo>
                <a:lnTo>
                  <a:pt x="298196" y="1789176"/>
                </a:lnTo>
                <a:lnTo>
                  <a:pt x="2195068" y="1789176"/>
                </a:lnTo>
                <a:lnTo>
                  <a:pt x="2243434" y="1785272"/>
                </a:lnTo>
                <a:lnTo>
                  <a:pt x="2289317" y="1773972"/>
                </a:lnTo>
                <a:lnTo>
                  <a:pt x="2332102" y="1755890"/>
                </a:lnTo>
                <a:lnTo>
                  <a:pt x="2371175" y="1731638"/>
                </a:lnTo>
                <a:lnTo>
                  <a:pt x="2405921" y="1701831"/>
                </a:lnTo>
                <a:lnTo>
                  <a:pt x="2435727" y="1667084"/>
                </a:lnTo>
                <a:lnTo>
                  <a:pt x="2459978" y="1628010"/>
                </a:lnTo>
                <a:lnTo>
                  <a:pt x="2478060" y="1585223"/>
                </a:lnTo>
                <a:lnTo>
                  <a:pt x="2489360" y="1539337"/>
                </a:lnTo>
                <a:lnTo>
                  <a:pt x="2493264" y="1490967"/>
                </a:lnTo>
                <a:lnTo>
                  <a:pt x="2493264" y="298196"/>
                </a:lnTo>
                <a:lnTo>
                  <a:pt x="2489360" y="249825"/>
                </a:lnTo>
                <a:lnTo>
                  <a:pt x="2478060" y="203941"/>
                </a:lnTo>
                <a:lnTo>
                  <a:pt x="2459978" y="161155"/>
                </a:lnTo>
                <a:lnTo>
                  <a:pt x="2435727" y="122083"/>
                </a:lnTo>
                <a:lnTo>
                  <a:pt x="2405921" y="87337"/>
                </a:lnTo>
                <a:lnTo>
                  <a:pt x="2371175" y="57533"/>
                </a:lnTo>
                <a:lnTo>
                  <a:pt x="2332102" y="33283"/>
                </a:lnTo>
                <a:lnTo>
                  <a:pt x="2289317" y="15201"/>
                </a:lnTo>
                <a:lnTo>
                  <a:pt x="2243434" y="3902"/>
                </a:lnTo>
                <a:lnTo>
                  <a:pt x="2195068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539490" y="3144780"/>
            <a:ext cx="2493645" cy="1789430"/>
          </a:xfrm>
          <a:custGeom>
            <a:avLst/>
            <a:gdLst/>
            <a:ahLst/>
            <a:cxnLst/>
            <a:rect l="l" t="t" r="r" b="b"/>
            <a:pathLst>
              <a:path w="2493645" h="1789429">
                <a:moveTo>
                  <a:pt x="0" y="298196"/>
                </a:moveTo>
                <a:lnTo>
                  <a:pt x="3903" y="249825"/>
                </a:lnTo>
                <a:lnTo>
                  <a:pt x="15203" y="203941"/>
                </a:lnTo>
                <a:lnTo>
                  <a:pt x="33285" y="161155"/>
                </a:lnTo>
                <a:lnTo>
                  <a:pt x="57536" y="122083"/>
                </a:lnTo>
                <a:lnTo>
                  <a:pt x="87342" y="87337"/>
                </a:lnTo>
                <a:lnTo>
                  <a:pt x="122088" y="57533"/>
                </a:lnTo>
                <a:lnTo>
                  <a:pt x="161161" y="33283"/>
                </a:lnTo>
                <a:lnTo>
                  <a:pt x="203946" y="15201"/>
                </a:lnTo>
                <a:lnTo>
                  <a:pt x="249829" y="3902"/>
                </a:lnTo>
                <a:lnTo>
                  <a:pt x="298196" y="0"/>
                </a:lnTo>
                <a:lnTo>
                  <a:pt x="2195068" y="0"/>
                </a:lnTo>
                <a:lnTo>
                  <a:pt x="2243434" y="3902"/>
                </a:lnTo>
                <a:lnTo>
                  <a:pt x="2289317" y="15201"/>
                </a:lnTo>
                <a:lnTo>
                  <a:pt x="2332102" y="33283"/>
                </a:lnTo>
                <a:lnTo>
                  <a:pt x="2371175" y="57533"/>
                </a:lnTo>
                <a:lnTo>
                  <a:pt x="2405921" y="87337"/>
                </a:lnTo>
                <a:lnTo>
                  <a:pt x="2435727" y="122083"/>
                </a:lnTo>
                <a:lnTo>
                  <a:pt x="2459978" y="161155"/>
                </a:lnTo>
                <a:lnTo>
                  <a:pt x="2478060" y="203941"/>
                </a:lnTo>
                <a:lnTo>
                  <a:pt x="2489360" y="249825"/>
                </a:lnTo>
                <a:lnTo>
                  <a:pt x="2493264" y="298196"/>
                </a:lnTo>
                <a:lnTo>
                  <a:pt x="2493264" y="1490967"/>
                </a:lnTo>
                <a:lnTo>
                  <a:pt x="2489360" y="1539337"/>
                </a:lnTo>
                <a:lnTo>
                  <a:pt x="2478060" y="1585223"/>
                </a:lnTo>
                <a:lnTo>
                  <a:pt x="2459978" y="1628010"/>
                </a:lnTo>
                <a:lnTo>
                  <a:pt x="2435727" y="1667084"/>
                </a:lnTo>
                <a:lnTo>
                  <a:pt x="2405921" y="1701831"/>
                </a:lnTo>
                <a:lnTo>
                  <a:pt x="2371175" y="1731638"/>
                </a:lnTo>
                <a:lnTo>
                  <a:pt x="2332102" y="1755890"/>
                </a:lnTo>
                <a:lnTo>
                  <a:pt x="2289317" y="1773972"/>
                </a:lnTo>
                <a:lnTo>
                  <a:pt x="2243434" y="1785272"/>
                </a:lnTo>
                <a:lnTo>
                  <a:pt x="2195068" y="1789176"/>
                </a:lnTo>
                <a:lnTo>
                  <a:pt x="298196" y="1789176"/>
                </a:lnTo>
                <a:lnTo>
                  <a:pt x="249829" y="1785272"/>
                </a:lnTo>
                <a:lnTo>
                  <a:pt x="203946" y="1773972"/>
                </a:lnTo>
                <a:lnTo>
                  <a:pt x="161161" y="1755890"/>
                </a:lnTo>
                <a:lnTo>
                  <a:pt x="122088" y="1731638"/>
                </a:lnTo>
                <a:lnTo>
                  <a:pt x="87342" y="1701831"/>
                </a:lnTo>
                <a:lnTo>
                  <a:pt x="57536" y="1667084"/>
                </a:lnTo>
                <a:lnTo>
                  <a:pt x="33285" y="1628010"/>
                </a:lnTo>
                <a:lnTo>
                  <a:pt x="15203" y="1585223"/>
                </a:lnTo>
                <a:lnTo>
                  <a:pt x="3903" y="1539337"/>
                </a:lnTo>
                <a:lnTo>
                  <a:pt x="0" y="1490967"/>
                </a:lnTo>
                <a:lnTo>
                  <a:pt x="0" y="298196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722965" y="3380484"/>
            <a:ext cx="2123440" cy="1245870"/>
          </a:xfrm>
          <a:prstGeom prst="rect">
            <a:avLst/>
          </a:prstGeom>
        </p:spPr>
        <p:txBody>
          <a:bodyPr wrap="square" lIns="0" tIns="70485" rIns="0" bIns="0" rtlCol="0" vert="horz">
            <a:spAutoFit/>
          </a:bodyPr>
          <a:lstStyle/>
          <a:p>
            <a:pPr algn="ctr" marL="12065" marR="5080" indent="1905">
              <a:lnSpc>
                <a:spcPts val="3060"/>
              </a:lnSpc>
              <a:spcBef>
                <a:spcPts val="555"/>
              </a:spcBef>
            </a:pPr>
            <a:r>
              <a:rPr dirty="0" sz="2900" spc="-5">
                <a:solidFill>
                  <a:srgbClr val="FFFFFF"/>
                </a:solidFill>
                <a:latin typeface="Cambria"/>
                <a:cs typeface="Cambria"/>
              </a:rPr>
              <a:t>Spring </a:t>
            </a:r>
            <a:r>
              <a:rPr dirty="0" sz="2900">
                <a:solidFill>
                  <a:srgbClr val="FFFFFF"/>
                </a:solidFill>
                <a:latin typeface="Cambria"/>
                <a:cs typeface="Cambria"/>
              </a:rPr>
              <a:t>2019:  </a:t>
            </a:r>
            <a:r>
              <a:rPr dirty="0" sz="2900" spc="-15">
                <a:solidFill>
                  <a:srgbClr val="FFFFFF"/>
                </a:solidFill>
                <a:latin typeface="Cambria"/>
                <a:cs typeface="Cambria"/>
              </a:rPr>
              <a:t>Project  </a:t>
            </a:r>
            <a:r>
              <a:rPr dirty="0" sz="2900" spc="-5">
                <a:solidFill>
                  <a:srgbClr val="FFFFFF"/>
                </a:solidFill>
                <a:latin typeface="Cambria"/>
                <a:cs typeface="Cambria"/>
              </a:rPr>
              <a:t>D</a:t>
            </a:r>
            <a:r>
              <a:rPr dirty="0" sz="2900" spc="-25">
                <a:solidFill>
                  <a:srgbClr val="FFFFFF"/>
                </a:solidFill>
                <a:latin typeface="Cambria"/>
                <a:cs typeface="Cambria"/>
              </a:rPr>
              <a:t>e</a:t>
            </a:r>
            <a:r>
              <a:rPr dirty="0" sz="2900" spc="-60">
                <a:solidFill>
                  <a:srgbClr val="FFFFFF"/>
                </a:solidFill>
                <a:latin typeface="Cambria"/>
                <a:cs typeface="Cambria"/>
              </a:rPr>
              <a:t>v</a:t>
            </a:r>
            <a:r>
              <a:rPr dirty="0" sz="2900">
                <a:solidFill>
                  <a:srgbClr val="FFFFFF"/>
                </a:solidFill>
                <a:latin typeface="Cambria"/>
                <a:cs typeface="Cambria"/>
              </a:rPr>
              <a:t>e</a:t>
            </a:r>
            <a:r>
              <a:rPr dirty="0" sz="2900" spc="5">
                <a:solidFill>
                  <a:srgbClr val="FFFFFF"/>
                </a:solidFill>
                <a:latin typeface="Cambria"/>
                <a:cs typeface="Cambria"/>
              </a:rPr>
              <a:t>l</a:t>
            </a:r>
            <a:r>
              <a:rPr dirty="0" sz="2900" spc="-10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dirty="0" sz="2900" spc="5">
                <a:solidFill>
                  <a:srgbClr val="FFFFFF"/>
                </a:solidFill>
                <a:latin typeface="Cambria"/>
                <a:cs typeface="Cambria"/>
              </a:rPr>
              <a:t>p</a:t>
            </a:r>
            <a:r>
              <a:rPr dirty="0" sz="2900" spc="-5">
                <a:solidFill>
                  <a:srgbClr val="FFFFFF"/>
                </a:solidFill>
                <a:latin typeface="Cambria"/>
                <a:cs typeface="Cambria"/>
              </a:rPr>
              <a:t>m</a:t>
            </a:r>
            <a:r>
              <a:rPr dirty="0" sz="2900">
                <a:solidFill>
                  <a:srgbClr val="FFFFFF"/>
                </a:solidFill>
                <a:latin typeface="Cambria"/>
                <a:cs typeface="Cambria"/>
              </a:rPr>
              <a:t>ent</a:t>
            </a:r>
            <a:endParaRPr sz="2900">
              <a:latin typeface="Cambria"/>
              <a:cs typeface="Cambri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157721" y="3144780"/>
            <a:ext cx="2493645" cy="1789430"/>
          </a:xfrm>
          <a:custGeom>
            <a:avLst/>
            <a:gdLst/>
            <a:ahLst/>
            <a:cxnLst/>
            <a:rect l="l" t="t" r="r" b="b"/>
            <a:pathLst>
              <a:path w="2493645" h="1789429">
                <a:moveTo>
                  <a:pt x="2195068" y="0"/>
                </a:moveTo>
                <a:lnTo>
                  <a:pt x="298196" y="0"/>
                </a:lnTo>
                <a:lnTo>
                  <a:pt x="249829" y="3902"/>
                </a:lnTo>
                <a:lnTo>
                  <a:pt x="203946" y="15201"/>
                </a:lnTo>
                <a:lnTo>
                  <a:pt x="161161" y="33283"/>
                </a:lnTo>
                <a:lnTo>
                  <a:pt x="122088" y="57533"/>
                </a:lnTo>
                <a:lnTo>
                  <a:pt x="87342" y="87337"/>
                </a:lnTo>
                <a:lnTo>
                  <a:pt x="57536" y="122083"/>
                </a:lnTo>
                <a:lnTo>
                  <a:pt x="33285" y="161155"/>
                </a:lnTo>
                <a:lnTo>
                  <a:pt x="15203" y="203941"/>
                </a:lnTo>
                <a:lnTo>
                  <a:pt x="3903" y="249825"/>
                </a:lnTo>
                <a:lnTo>
                  <a:pt x="0" y="298196"/>
                </a:lnTo>
                <a:lnTo>
                  <a:pt x="0" y="1490967"/>
                </a:lnTo>
                <a:lnTo>
                  <a:pt x="3903" y="1539337"/>
                </a:lnTo>
                <a:lnTo>
                  <a:pt x="15203" y="1585223"/>
                </a:lnTo>
                <a:lnTo>
                  <a:pt x="33285" y="1628010"/>
                </a:lnTo>
                <a:lnTo>
                  <a:pt x="57536" y="1667084"/>
                </a:lnTo>
                <a:lnTo>
                  <a:pt x="87342" y="1701831"/>
                </a:lnTo>
                <a:lnTo>
                  <a:pt x="122088" y="1731638"/>
                </a:lnTo>
                <a:lnTo>
                  <a:pt x="161161" y="1755890"/>
                </a:lnTo>
                <a:lnTo>
                  <a:pt x="203946" y="1773972"/>
                </a:lnTo>
                <a:lnTo>
                  <a:pt x="249829" y="1785272"/>
                </a:lnTo>
                <a:lnTo>
                  <a:pt x="298196" y="1789176"/>
                </a:lnTo>
                <a:lnTo>
                  <a:pt x="2195068" y="1789176"/>
                </a:lnTo>
                <a:lnTo>
                  <a:pt x="2243434" y="1785272"/>
                </a:lnTo>
                <a:lnTo>
                  <a:pt x="2289317" y="1773972"/>
                </a:lnTo>
                <a:lnTo>
                  <a:pt x="2332102" y="1755890"/>
                </a:lnTo>
                <a:lnTo>
                  <a:pt x="2371175" y="1731638"/>
                </a:lnTo>
                <a:lnTo>
                  <a:pt x="2405921" y="1701831"/>
                </a:lnTo>
                <a:lnTo>
                  <a:pt x="2435727" y="1667084"/>
                </a:lnTo>
                <a:lnTo>
                  <a:pt x="2459978" y="1628010"/>
                </a:lnTo>
                <a:lnTo>
                  <a:pt x="2478060" y="1585223"/>
                </a:lnTo>
                <a:lnTo>
                  <a:pt x="2489360" y="1539337"/>
                </a:lnTo>
                <a:lnTo>
                  <a:pt x="2493264" y="1490967"/>
                </a:lnTo>
                <a:lnTo>
                  <a:pt x="2493264" y="298196"/>
                </a:lnTo>
                <a:lnTo>
                  <a:pt x="2489360" y="249825"/>
                </a:lnTo>
                <a:lnTo>
                  <a:pt x="2478060" y="203941"/>
                </a:lnTo>
                <a:lnTo>
                  <a:pt x="2459978" y="161155"/>
                </a:lnTo>
                <a:lnTo>
                  <a:pt x="2435727" y="122083"/>
                </a:lnTo>
                <a:lnTo>
                  <a:pt x="2405921" y="87337"/>
                </a:lnTo>
                <a:lnTo>
                  <a:pt x="2371175" y="57533"/>
                </a:lnTo>
                <a:lnTo>
                  <a:pt x="2332102" y="33283"/>
                </a:lnTo>
                <a:lnTo>
                  <a:pt x="2289317" y="15201"/>
                </a:lnTo>
                <a:lnTo>
                  <a:pt x="2243434" y="3902"/>
                </a:lnTo>
                <a:lnTo>
                  <a:pt x="2195068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157721" y="3144780"/>
            <a:ext cx="2493645" cy="1789430"/>
          </a:xfrm>
          <a:custGeom>
            <a:avLst/>
            <a:gdLst/>
            <a:ahLst/>
            <a:cxnLst/>
            <a:rect l="l" t="t" r="r" b="b"/>
            <a:pathLst>
              <a:path w="2493645" h="1789429">
                <a:moveTo>
                  <a:pt x="0" y="298196"/>
                </a:moveTo>
                <a:lnTo>
                  <a:pt x="3903" y="249825"/>
                </a:lnTo>
                <a:lnTo>
                  <a:pt x="15203" y="203941"/>
                </a:lnTo>
                <a:lnTo>
                  <a:pt x="33285" y="161155"/>
                </a:lnTo>
                <a:lnTo>
                  <a:pt x="57536" y="122083"/>
                </a:lnTo>
                <a:lnTo>
                  <a:pt x="87342" y="87337"/>
                </a:lnTo>
                <a:lnTo>
                  <a:pt x="122088" y="57533"/>
                </a:lnTo>
                <a:lnTo>
                  <a:pt x="161161" y="33283"/>
                </a:lnTo>
                <a:lnTo>
                  <a:pt x="203946" y="15201"/>
                </a:lnTo>
                <a:lnTo>
                  <a:pt x="249829" y="3902"/>
                </a:lnTo>
                <a:lnTo>
                  <a:pt x="298196" y="0"/>
                </a:lnTo>
                <a:lnTo>
                  <a:pt x="2195068" y="0"/>
                </a:lnTo>
                <a:lnTo>
                  <a:pt x="2243434" y="3902"/>
                </a:lnTo>
                <a:lnTo>
                  <a:pt x="2289317" y="15201"/>
                </a:lnTo>
                <a:lnTo>
                  <a:pt x="2332102" y="33283"/>
                </a:lnTo>
                <a:lnTo>
                  <a:pt x="2371175" y="57533"/>
                </a:lnTo>
                <a:lnTo>
                  <a:pt x="2405921" y="87337"/>
                </a:lnTo>
                <a:lnTo>
                  <a:pt x="2435727" y="122083"/>
                </a:lnTo>
                <a:lnTo>
                  <a:pt x="2459978" y="161155"/>
                </a:lnTo>
                <a:lnTo>
                  <a:pt x="2478060" y="203941"/>
                </a:lnTo>
                <a:lnTo>
                  <a:pt x="2489360" y="249825"/>
                </a:lnTo>
                <a:lnTo>
                  <a:pt x="2493264" y="298196"/>
                </a:lnTo>
                <a:lnTo>
                  <a:pt x="2493264" y="1490967"/>
                </a:lnTo>
                <a:lnTo>
                  <a:pt x="2489360" y="1539337"/>
                </a:lnTo>
                <a:lnTo>
                  <a:pt x="2478060" y="1585223"/>
                </a:lnTo>
                <a:lnTo>
                  <a:pt x="2459978" y="1628010"/>
                </a:lnTo>
                <a:lnTo>
                  <a:pt x="2435727" y="1667084"/>
                </a:lnTo>
                <a:lnTo>
                  <a:pt x="2405921" y="1701831"/>
                </a:lnTo>
                <a:lnTo>
                  <a:pt x="2371175" y="1731638"/>
                </a:lnTo>
                <a:lnTo>
                  <a:pt x="2332102" y="1755890"/>
                </a:lnTo>
                <a:lnTo>
                  <a:pt x="2289317" y="1773972"/>
                </a:lnTo>
                <a:lnTo>
                  <a:pt x="2243434" y="1785272"/>
                </a:lnTo>
                <a:lnTo>
                  <a:pt x="2195068" y="1789176"/>
                </a:lnTo>
                <a:lnTo>
                  <a:pt x="298196" y="1789176"/>
                </a:lnTo>
                <a:lnTo>
                  <a:pt x="249829" y="1785272"/>
                </a:lnTo>
                <a:lnTo>
                  <a:pt x="203946" y="1773972"/>
                </a:lnTo>
                <a:lnTo>
                  <a:pt x="161161" y="1755890"/>
                </a:lnTo>
                <a:lnTo>
                  <a:pt x="122088" y="1731638"/>
                </a:lnTo>
                <a:lnTo>
                  <a:pt x="87342" y="1701831"/>
                </a:lnTo>
                <a:lnTo>
                  <a:pt x="57536" y="1667084"/>
                </a:lnTo>
                <a:lnTo>
                  <a:pt x="33285" y="1628010"/>
                </a:lnTo>
                <a:lnTo>
                  <a:pt x="15203" y="1585223"/>
                </a:lnTo>
                <a:lnTo>
                  <a:pt x="3903" y="1539337"/>
                </a:lnTo>
                <a:lnTo>
                  <a:pt x="0" y="1490967"/>
                </a:lnTo>
                <a:lnTo>
                  <a:pt x="0" y="298196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464539" y="3439603"/>
            <a:ext cx="1946275" cy="114046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247015" marR="5080" indent="-234950">
              <a:lnSpc>
                <a:spcPct val="87600"/>
              </a:lnSpc>
              <a:spcBef>
                <a:spcPts val="455"/>
              </a:spcBef>
            </a:pPr>
            <a:r>
              <a:rPr dirty="0" sz="2400" spc="-10">
                <a:solidFill>
                  <a:srgbClr val="FFFFFF"/>
                </a:solidFill>
                <a:latin typeface="Cambria"/>
                <a:cs typeface="Cambria"/>
              </a:rPr>
              <a:t>Late </a:t>
            </a:r>
            <a:r>
              <a:rPr dirty="0" sz="2400" spc="-25">
                <a:solidFill>
                  <a:srgbClr val="FFFFFF"/>
                </a:solidFill>
                <a:latin typeface="Cambria"/>
                <a:cs typeface="Cambria"/>
              </a:rPr>
              <a:t>Fall</a:t>
            </a:r>
            <a:r>
              <a:rPr dirty="0" sz="2400" spc="-8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400">
                <a:solidFill>
                  <a:srgbClr val="FFFFFF"/>
                </a:solidFill>
                <a:latin typeface="Cambria"/>
                <a:cs typeface="Cambria"/>
              </a:rPr>
              <a:t>2019:  </a:t>
            </a:r>
            <a:r>
              <a:rPr dirty="0" sz="2800" spc="-5">
                <a:solidFill>
                  <a:srgbClr val="FFFFFF"/>
                </a:solidFill>
                <a:latin typeface="Cambria"/>
                <a:cs typeface="Cambria"/>
              </a:rPr>
              <a:t>Seek SED  </a:t>
            </a:r>
            <a:r>
              <a:rPr dirty="0" sz="2800" spc="-20">
                <a:solidFill>
                  <a:srgbClr val="FFFFFF"/>
                </a:solidFill>
                <a:latin typeface="Cambria"/>
                <a:cs typeface="Cambria"/>
              </a:rPr>
              <a:t>Approval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775954" y="3144779"/>
            <a:ext cx="2494915" cy="1789430"/>
          </a:xfrm>
          <a:custGeom>
            <a:avLst/>
            <a:gdLst/>
            <a:ahLst/>
            <a:cxnLst/>
            <a:rect l="l" t="t" r="r" b="b"/>
            <a:pathLst>
              <a:path w="2494915" h="1789429">
                <a:moveTo>
                  <a:pt x="2196592" y="0"/>
                </a:moveTo>
                <a:lnTo>
                  <a:pt x="298196" y="0"/>
                </a:lnTo>
                <a:lnTo>
                  <a:pt x="249829" y="3902"/>
                </a:lnTo>
                <a:lnTo>
                  <a:pt x="203946" y="15201"/>
                </a:lnTo>
                <a:lnTo>
                  <a:pt x="161161" y="33283"/>
                </a:lnTo>
                <a:lnTo>
                  <a:pt x="122088" y="57533"/>
                </a:lnTo>
                <a:lnTo>
                  <a:pt x="87342" y="87337"/>
                </a:lnTo>
                <a:lnTo>
                  <a:pt x="57536" y="122083"/>
                </a:lnTo>
                <a:lnTo>
                  <a:pt x="33285" y="161155"/>
                </a:lnTo>
                <a:lnTo>
                  <a:pt x="15203" y="203941"/>
                </a:lnTo>
                <a:lnTo>
                  <a:pt x="3903" y="249825"/>
                </a:lnTo>
                <a:lnTo>
                  <a:pt x="0" y="298196"/>
                </a:lnTo>
                <a:lnTo>
                  <a:pt x="0" y="1490967"/>
                </a:lnTo>
                <a:lnTo>
                  <a:pt x="3903" y="1539337"/>
                </a:lnTo>
                <a:lnTo>
                  <a:pt x="15203" y="1585223"/>
                </a:lnTo>
                <a:lnTo>
                  <a:pt x="33285" y="1628010"/>
                </a:lnTo>
                <a:lnTo>
                  <a:pt x="57536" y="1667084"/>
                </a:lnTo>
                <a:lnTo>
                  <a:pt x="87342" y="1701831"/>
                </a:lnTo>
                <a:lnTo>
                  <a:pt x="122088" y="1731638"/>
                </a:lnTo>
                <a:lnTo>
                  <a:pt x="161161" y="1755890"/>
                </a:lnTo>
                <a:lnTo>
                  <a:pt x="203946" y="1773972"/>
                </a:lnTo>
                <a:lnTo>
                  <a:pt x="249829" y="1785272"/>
                </a:lnTo>
                <a:lnTo>
                  <a:pt x="298196" y="1789176"/>
                </a:lnTo>
                <a:lnTo>
                  <a:pt x="2196592" y="1789176"/>
                </a:lnTo>
                <a:lnTo>
                  <a:pt x="2244958" y="1785272"/>
                </a:lnTo>
                <a:lnTo>
                  <a:pt x="2290841" y="1773972"/>
                </a:lnTo>
                <a:lnTo>
                  <a:pt x="2333626" y="1755890"/>
                </a:lnTo>
                <a:lnTo>
                  <a:pt x="2372699" y="1731638"/>
                </a:lnTo>
                <a:lnTo>
                  <a:pt x="2407445" y="1701831"/>
                </a:lnTo>
                <a:lnTo>
                  <a:pt x="2437251" y="1667084"/>
                </a:lnTo>
                <a:lnTo>
                  <a:pt x="2461502" y="1628010"/>
                </a:lnTo>
                <a:lnTo>
                  <a:pt x="2479584" y="1585223"/>
                </a:lnTo>
                <a:lnTo>
                  <a:pt x="2490884" y="1539337"/>
                </a:lnTo>
                <a:lnTo>
                  <a:pt x="2494788" y="1490967"/>
                </a:lnTo>
                <a:lnTo>
                  <a:pt x="2494788" y="298196"/>
                </a:lnTo>
                <a:lnTo>
                  <a:pt x="2490884" y="249825"/>
                </a:lnTo>
                <a:lnTo>
                  <a:pt x="2479584" y="203941"/>
                </a:lnTo>
                <a:lnTo>
                  <a:pt x="2461502" y="161155"/>
                </a:lnTo>
                <a:lnTo>
                  <a:pt x="2437251" y="122083"/>
                </a:lnTo>
                <a:lnTo>
                  <a:pt x="2407445" y="87337"/>
                </a:lnTo>
                <a:lnTo>
                  <a:pt x="2372699" y="57533"/>
                </a:lnTo>
                <a:lnTo>
                  <a:pt x="2333626" y="33283"/>
                </a:lnTo>
                <a:lnTo>
                  <a:pt x="2290841" y="15201"/>
                </a:lnTo>
                <a:lnTo>
                  <a:pt x="2244958" y="3902"/>
                </a:lnTo>
                <a:lnTo>
                  <a:pt x="2196592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775954" y="3144779"/>
            <a:ext cx="2494915" cy="1789430"/>
          </a:xfrm>
          <a:custGeom>
            <a:avLst/>
            <a:gdLst/>
            <a:ahLst/>
            <a:cxnLst/>
            <a:rect l="l" t="t" r="r" b="b"/>
            <a:pathLst>
              <a:path w="2494915" h="1789429">
                <a:moveTo>
                  <a:pt x="0" y="298196"/>
                </a:moveTo>
                <a:lnTo>
                  <a:pt x="3903" y="249825"/>
                </a:lnTo>
                <a:lnTo>
                  <a:pt x="15203" y="203941"/>
                </a:lnTo>
                <a:lnTo>
                  <a:pt x="33285" y="161155"/>
                </a:lnTo>
                <a:lnTo>
                  <a:pt x="57536" y="122083"/>
                </a:lnTo>
                <a:lnTo>
                  <a:pt x="87342" y="87337"/>
                </a:lnTo>
                <a:lnTo>
                  <a:pt x="122088" y="57533"/>
                </a:lnTo>
                <a:lnTo>
                  <a:pt x="161161" y="33283"/>
                </a:lnTo>
                <a:lnTo>
                  <a:pt x="203946" y="15201"/>
                </a:lnTo>
                <a:lnTo>
                  <a:pt x="249829" y="3902"/>
                </a:lnTo>
                <a:lnTo>
                  <a:pt x="298196" y="0"/>
                </a:lnTo>
                <a:lnTo>
                  <a:pt x="2196592" y="0"/>
                </a:lnTo>
                <a:lnTo>
                  <a:pt x="2244958" y="3902"/>
                </a:lnTo>
                <a:lnTo>
                  <a:pt x="2290841" y="15201"/>
                </a:lnTo>
                <a:lnTo>
                  <a:pt x="2333626" y="33283"/>
                </a:lnTo>
                <a:lnTo>
                  <a:pt x="2372699" y="57533"/>
                </a:lnTo>
                <a:lnTo>
                  <a:pt x="2407445" y="87337"/>
                </a:lnTo>
                <a:lnTo>
                  <a:pt x="2437251" y="122083"/>
                </a:lnTo>
                <a:lnTo>
                  <a:pt x="2461502" y="161155"/>
                </a:lnTo>
                <a:lnTo>
                  <a:pt x="2479584" y="203941"/>
                </a:lnTo>
                <a:lnTo>
                  <a:pt x="2490884" y="249825"/>
                </a:lnTo>
                <a:lnTo>
                  <a:pt x="2494788" y="298196"/>
                </a:lnTo>
                <a:lnTo>
                  <a:pt x="2494788" y="1490967"/>
                </a:lnTo>
                <a:lnTo>
                  <a:pt x="2490884" y="1539337"/>
                </a:lnTo>
                <a:lnTo>
                  <a:pt x="2479584" y="1585223"/>
                </a:lnTo>
                <a:lnTo>
                  <a:pt x="2461502" y="1628010"/>
                </a:lnTo>
                <a:lnTo>
                  <a:pt x="2437251" y="1667084"/>
                </a:lnTo>
                <a:lnTo>
                  <a:pt x="2407445" y="1701831"/>
                </a:lnTo>
                <a:lnTo>
                  <a:pt x="2372699" y="1731638"/>
                </a:lnTo>
                <a:lnTo>
                  <a:pt x="2333626" y="1755890"/>
                </a:lnTo>
                <a:lnTo>
                  <a:pt x="2290841" y="1773972"/>
                </a:lnTo>
                <a:lnTo>
                  <a:pt x="2244958" y="1785272"/>
                </a:lnTo>
                <a:lnTo>
                  <a:pt x="2196592" y="1789176"/>
                </a:lnTo>
                <a:lnTo>
                  <a:pt x="298196" y="1789176"/>
                </a:lnTo>
                <a:lnTo>
                  <a:pt x="249829" y="1785272"/>
                </a:lnTo>
                <a:lnTo>
                  <a:pt x="203946" y="1773972"/>
                </a:lnTo>
                <a:lnTo>
                  <a:pt x="161161" y="1755890"/>
                </a:lnTo>
                <a:lnTo>
                  <a:pt x="122088" y="1731638"/>
                </a:lnTo>
                <a:lnTo>
                  <a:pt x="87342" y="1701831"/>
                </a:lnTo>
                <a:lnTo>
                  <a:pt x="57536" y="1667084"/>
                </a:lnTo>
                <a:lnTo>
                  <a:pt x="33285" y="1628010"/>
                </a:lnTo>
                <a:lnTo>
                  <a:pt x="15203" y="1585223"/>
                </a:lnTo>
                <a:lnTo>
                  <a:pt x="3903" y="1539337"/>
                </a:lnTo>
                <a:lnTo>
                  <a:pt x="0" y="1490967"/>
                </a:lnTo>
                <a:lnTo>
                  <a:pt x="0" y="298196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8989300" y="3380484"/>
            <a:ext cx="2065020" cy="1245870"/>
          </a:xfrm>
          <a:prstGeom prst="rect">
            <a:avLst/>
          </a:prstGeom>
        </p:spPr>
        <p:txBody>
          <a:bodyPr wrap="square" lIns="0" tIns="70485" rIns="0" bIns="0" rtlCol="0" vert="horz">
            <a:spAutoFit/>
          </a:bodyPr>
          <a:lstStyle/>
          <a:p>
            <a:pPr algn="ctr" marL="12700" marR="5080" indent="635">
              <a:lnSpc>
                <a:spcPts val="3060"/>
              </a:lnSpc>
              <a:spcBef>
                <a:spcPts val="555"/>
              </a:spcBef>
            </a:pPr>
            <a:r>
              <a:rPr dirty="0" sz="2900" spc="-5">
                <a:solidFill>
                  <a:srgbClr val="FFFFFF"/>
                </a:solidFill>
                <a:latin typeface="Cambria"/>
                <a:cs typeface="Cambria"/>
              </a:rPr>
              <a:t>June </a:t>
            </a:r>
            <a:r>
              <a:rPr dirty="0" sz="2900">
                <a:solidFill>
                  <a:srgbClr val="FFFFFF"/>
                </a:solidFill>
                <a:latin typeface="Cambria"/>
                <a:cs typeface="Cambria"/>
              </a:rPr>
              <a:t>2020:  </a:t>
            </a:r>
            <a:r>
              <a:rPr dirty="0" sz="2900" spc="-5">
                <a:solidFill>
                  <a:srgbClr val="FFFFFF"/>
                </a:solidFill>
                <a:latin typeface="Cambria"/>
                <a:cs typeface="Cambria"/>
              </a:rPr>
              <a:t>C</a:t>
            </a:r>
            <a:r>
              <a:rPr dirty="0" sz="2900" spc="-10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dirty="0" sz="2900" spc="-5">
                <a:solidFill>
                  <a:srgbClr val="FFFFFF"/>
                </a:solidFill>
                <a:latin typeface="Cambria"/>
                <a:cs typeface="Cambria"/>
              </a:rPr>
              <a:t>ns</a:t>
            </a:r>
            <a:r>
              <a:rPr dirty="0" sz="2900">
                <a:solidFill>
                  <a:srgbClr val="FFFFFF"/>
                </a:solidFill>
                <a:latin typeface="Cambria"/>
                <a:cs typeface="Cambria"/>
              </a:rPr>
              <a:t>t</a:t>
            </a:r>
            <a:r>
              <a:rPr dirty="0" sz="2900" spc="-5">
                <a:solidFill>
                  <a:srgbClr val="FFFFFF"/>
                </a:solidFill>
                <a:latin typeface="Cambria"/>
                <a:cs typeface="Cambria"/>
              </a:rPr>
              <a:t>r</a:t>
            </a:r>
            <a:r>
              <a:rPr dirty="0" sz="2900">
                <a:solidFill>
                  <a:srgbClr val="FFFFFF"/>
                </a:solidFill>
                <a:latin typeface="Cambria"/>
                <a:cs typeface="Cambria"/>
              </a:rPr>
              <a:t>uct</a:t>
            </a:r>
            <a:r>
              <a:rPr dirty="0" sz="2900" spc="-5">
                <a:solidFill>
                  <a:srgbClr val="FFFFFF"/>
                </a:solidFill>
                <a:latin typeface="Cambria"/>
                <a:cs typeface="Cambria"/>
              </a:rPr>
              <a:t>i</a:t>
            </a:r>
            <a:r>
              <a:rPr dirty="0" sz="2900" spc="-10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dirty="0" sz="2900">
                <a:solidFill>
                  <a:srgbClr val="FFFFFF"/>
                </a:solidFill>
                <a:latin typeface="Cambria"/>
                <a:cs typeface="Cambria"/>
              </a:rPr>
              <a:t>n  </a:t>
            </a:r>
            <a:r>
              <a:rPr dirty="0" sz="2900">
                <a:solidFill>
                  <a:srgbClr val="FFFFFF"/>
                </a:solidFill>
                <a:latin typeface="Cambria"/>
                <a:cs typeface="Cambria"/>
              </a:rPr>
              <a:t>Begins</a:t>
            </a:r>
            <a:endParaRPr sz="29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15352" y="5333491"/>
            <a:ext cx="725741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5">
                <a:solidFill>
                  <a:srgbClr val="FFFFFF"/>
                </a:solidFill>
                <a:latin typeface="Cambria"/>
                <a:cs typeface="Cambria"/>
              </a:rPr>
              <a:t>*Turf </a:t>
            </a:r>
            <a:r>
              <a:rPr dirty="0" sz="1800">
                <a:solidFill>
                  <a:srgbClr val="FFFFFF"/>
                </a:solidFill>
                <a:latin typeface="Cambria"/>
                <a:cs typeface="Cambria"/>
              </a:rPr>
              <a:t>&amp; </a:t>
            </a:r>
            <a:r>
              <a:rPr dirty="0" sz="1800" spc="-10">
                <a:solidFill>
                  <a:srgbClr val="FFFFFF"/>
                </a:solidFill>
                <a:latin typeface="Cambria"/>
                <a:cs typeface="Cambria"/>
              </a:rPr>
              <a:t>track </a:t>
            </a:r>
            <a:r>
              <a:rPr dirty="0" sz="1800" spc="-15">
                <a:solidFill>
                  <a:srgbClr val="FFFFFF"/>
                </a:solidFill>
                <a:latin typeface="Cambria"/>
                <a:cs typeface="Cambria"/>
              </a:rPr>
              <a:t>removal </a:t>
            </a:r>
            <a:r>
              <a:rPr dirty="0" sz="1800" spc="-5">
                <a:solidFill>
                  <a:srgbClr val="FFFFFF"/>
                </a:solidFill>
                <a:latin typeface="Cambria"/>
                <a:cs typeface="Cambria"/>
              </a:rPr>
              <a:t>and replacement anticipated to begin Summer</a:t>
            </a:r>
            <a:r>
              <a:rPr dirty="0" sz="1800" spc="4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ambria"/>
                <a:cs typeface="Cambria"/>
              </a:rPr>
              <a:t>2020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  <p:transition spd="med">
    <p:fade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316979" y="172212"/>
            <a:ext cx="5035295" cy="64571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352" y="2695578"/>
            <a:ext cx="4925060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200" spc="-210"/>
              <a:t>We</a:t>
            </a:r>
            <a:r>
              <a:rPr dirty="0" sz="7200" spc="-90"/>
              <a:t> </a:t>
            </a:r>
            <a:r>
              <a:rPr dirty="0" sz="7200" spc="-30"/>
              <a:t>believe…</a:t>
            </a:r>
            <a:endParaRPr sz="7200"/>
          </a:p>
        </p:txBody>
      </p:sp>
    </p:spTree>
  </p:cSld>
  <p:clrMapOvr>
    <a:masterClrMapping/>
  </p:clrMapOvr>
  <p:transition spd="med">
    <p:fade thruBlk="0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" y="0"/>
            <a:ext cx="12188952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1905000"/>
            <a:ext cx="12189460" cy="2148840"/>
          </a:xfrm>
          <a:custGeom>
            <a:avLst/>
            <a:gdLst/>
            <a:ahLst/>
            <a:cxnLst/>
            <a:rect l="l" t="t" r="r" b="b"/>
            <a:pathLst>
              <a:path w="12189460" h="2148840">
                <a:moveTo>
                  <a:pt x="0" y="2148840"/>
                </a:moveTo>
                <a:lnTo>
                  <a:pt x="12188952" y="2148840"/>
                </a:lnTo>
                <a:lnTo>
                  <a:pt x="12188952" y="0"/>
                </a:lnTo>
                <a:lnTo>
                  <a:pt x="0" y="0"/>
                </a:lnTo>
                <a:lnTo>
                  <a:pt x="0" y="21488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74305" y="2548689"/>
            <a:ext cx="3241040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 spc="-5"/>
              <a:t>QUESTIONS</a:t>
            </a:r>
            <a:r>
              <a:rPr dirty="0" sz="4400" spc="-105"/>
              <a:t> </a:t>
            </a:r>
            <a:r>
              <a:rPr dirty="0" sz="4400"/>
              <a:t>?</a:t>
            </a:r>
            <a:endParaRPr sz="4400"/>
          </a:p>
        </p:txBody>
      </p:sp>
    </p:spTree>
  </p:cSld>
  <p:clrMapOvr>
    <a:masterClrMapping/>
  </p:clrMapOvr>
  <p:transition spd="med">
    <p:fade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3360" y="279919"/>
            <a:ext cx="97802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60"/>
              <a:t>RYE </a:t>
            </a:r>
            <a:r>
              <a:rPr dirty="0" sz="3600" spc="-5"/>
              <a:t>CITY SCHOOL </a:t>
            </a:r>
            <a:r>
              <a:rPr dirty="0" sz="3600" spc="-10"/>
              <a:t>DISTRICT </a:t>
            </a:r>
            <a:r>
              <a:rPr dirty="0" sz="3600" spc="-5"/>
              <a:t>BOND</a:t>
            </a:r>
            <a:r>
              <a:rPr dirty="0" sz="3600" spc="35"/>
              <a:t> </a:t>
            </a:r>
            <a:r>
              <a:rPr dirty="0" sz="3600" spc="-10"/>
              <a:t>PROPOSITION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3158489" y="1299210"/>
            <a:ext cx="1632585" cy="1630680"/>
          </a:xfrm>
          <a:custGeom>
            <a:avLst/>
            <a:gdLst/>
            <a:ahLst/>
            <a:cxnLst/>
            <a:rect l="l" t="t" r="r" b="b"/>
            <a:pathLst>
              <a:path w="1632585" h="1630680">
                <a:moveTo>
                  <a:pt x="816102" y="0"/>
                </a:moveTo>
                <a:lnTo>
                  <a:pt x="768149" y="1384"/>
                </a:lnTo>
                <a:lnTo>
                  <a:pt x="720926" y="5485"/>
                </a:lnTo>
                <a:lnTo>
                  <a:pt x="674510" y="12227"/>
                </a:lnTo>
                <a:lnTo>
                  <a:pt x="628976" y="21533"/>
                </a:lnTo>
                <a:lnTo>
                  <a:pt x="584402" y="33327"/>
                </a:lnTo>
                <a:lnTo>
                  <a:pt x="540863" y="47532"/>
                </a:lnTo>
                <a:lnTo>
                  <a:pt x="498437" y="64072"/>
                </a:lnTo>
                <a:lnTo>
                  <a:pt x="457199" y="82871"/>
                </a:lnTo>
                <a:lnTo>
                  <a:pt x="417228" y="103851"/>
                </a:lnTo>
                <a:lnTo>
                  <a:pt x="378598" y="126937"/>
                </a:lnTo>
                <a:lnTo>
                  <a:pt x="341387" y="152052"/>
                </a:lnTo>
                <a:lnTo>
                  <a:pt x="305670" y="179119"/>
                </a:lnTo>
                <a:lnTo>
                  <a:pt x="271526" y="208063"/>
                </a:lnTo>
                <a:lnTo>
                  <a:pt x="239029" y="238806"/>
                </a:lnTo>
                <a:lnTo>
                  <a:pt x="208258" y="271272"/>
                </a:lnTo>
                <a:lnTo>
                  <a:pt x="179287" y="305384"/>
                </a:lnTo>
                <a:lnTo>
                  <a:pt x="152195" y="341067"/>
                </a:lnTo>
                <a:lnTo>
                  <a:pt x="127056" y="378244"/>
                </a:lnTo>
                <a:lnTo>
                  <a:pt x="103949" y="416837"/>
                </a:lnTo>
                <a:lnTo>
                  <a:pt x="82949" y="456772"/>
                </a:lnTo>
                <a:lnTo>
                  <a:pt x="64133" y="497971"/>
                </a:lnTo>
                <a:lnTo>
                  <a:pt x="47577" y="540357"/>
                </a:lnTo>
                <a:lnTo>
                  <a:pt x="33358" y="583855"/>
                </a:lnTo>
                <a:lnTo>
                  <a:pt x="21553" y="628388"/>
                </a:lnTo>
                <a:lnTo>
                  <a:pt x="12238" y="673880"/>
                </a:lnTo>
                <a:lnTo>
                  <a:pt x="5490" y="720253"/>
                </a:lnTo>
                <a:lnTo>
                  <a:pt x="1385" y="767432"/>
                </a:lnTo>
                <a:lnTo>
                  <a:pt x="0" y="815339"/>
                </a:lnTo>
                <a:lnTo>
                  <a:pt x="1385" y="863247"/>
                </a:lnTo>
                <a:lnTo>
                  <a:pt x="5490" y="910426"/>
                </a:lnTo>
                <a:lnTo>
                  <a:pt x="12238" y="956799"/>
                </a:lnTo>
                <a:lnTo>
                  <a:pt x="21553" y="1002291"/>
                </a:lnTo>
                <a:lnTo>
                  <a:pt x="33358" y="1046824"/>
                </a:lnTo>
                <a:lnTo>
                  <a:pt x="47577" y="1090322"/>
                </a:lnTo>
                <a:lnTo>
                  <a:pt x="64133" y="1132708"/>
                </a:lnTo>
                <a:lnTo>
                  <a:pt x="82949" y="1173907"/>
                </a:lnTo>
                <a:lnTo>
                  <a:pt x="103949" y="1213842"/>
                </a:lnTo>
                <a:lnTo>
                  <a:pt x="127056" y="1252435"/>
                </a:lnTo>
                <a:lnTo>
                  <a:pt x="152195" y="1289612"/>
                </a:lnTo>
                <a:lnTo>
                  <a:pt x="179287" y="1325295"/>
                </a:lnTo>
                <a:lnTo>
                  <a:pt x="208258" y="1359407"/>
                </a:lnTo>
                <a:lnTo>
                  <a:pt x="239029" y="1391873"/>
                </a:lnTo>
                <a:lnTo>
                  <a:pt x="271526" y="1422616"/>
                </a:lnTo>
                <a:lnTo>
                  <a:pt x="305670" y="1451560"/>
                </a:lnTo>
                <a:lnTo>
                  <a:pt x="341387" y="1478627"/>
                </a:lnTo>
                <a:lnTo>
                  <a:pt x="378598" y="1503742"/>
                </a:lnTo>
                <a:lnTo>
                  <a:pt x="417228" y="1526828"/>
                </a:lnTo>
                <a:lnTo>
                  <a:pt x="457200" y="1547808"/>
                </a:lnTo>
                <a:lnTo>
                  <a:pt x="498437" y="1566607"/>
                </a:lnTo>
                <a:lnTo>
                  <a:pt x="540863" y="1583147"/>
                </a:lnTo>
                <a:lnTo>
                  <a:pt x="584402" y="1597352"/>
                </a:lnTo>
                <a:lnTo>
                  <a:pt x="628976" y="1609146"/>
                </a:lnTo>
                <a:lnTo>
                  <a:pt x="674510" y="1618452"/>
                </a:lnTo>
                <a:lnTo>
                  <a:pt x="720926" y="1625194"/>
                </a:lnTo>
                <a:lnTo>
                  <a:pt x="768149" y="1629295"/>
                </a:lnTo>
                <a:lnTo>
                  <a:pt x="816102" y="1630679"/>
                </a:lnTo>
                <a:lnTo>
                  <a:pt x="864054" y="1629295"/>
                </a:lnTo>
                <a:lnTo>
                  <a:pt x="911277" y="1625194"/>
                </a:lnTo>
                <a:lnTo>
                  <a:pt x="957693" y="1618452"/>
                </a:lnTo>
                <a:lnTo>
                  <a:pt x="1003227" y="1609146"/>
                </a:lnTo>
                <a:lnTo>
                  <a:pt x="1047801" y="1597352"/>
                </a:lnTo>
                <a:lnTo>
                  <a:pt x="1091340" y="1583147"/>
                </a:lnTo>
                <a:lnTo>
                  <a:pt x="1133766" y="1566607"/>
                </a:lnTo>
                <a:lnTo>
                  <a:pt x="1175004" y="1547808"/>
                </a:lnTo>
                <a:lnTo>
                  <a:pt x="1214975" y="1526828"/>
                </a:lnTo>
                <a:lnTo>
                  <a:pt x="1253605" y="1503742"/>
                </a:lnTo>
                <a:lnTo>
                  <a:pt x="1290816" y="1478627"/>
                </a:lnTo>
                <a:lnTo>
                  <a:pt x="1326533" y="1451560"/>
                </a:lnTo>
                <a:lnTo>
                  <a:pt x="1360677" y="1422616"/>
                </a:lnTo>
                <a:lnTo>
                  <a:pt x="1393174" y="1391873"/>
                </a:lnTo>
                <a:lnTo>
                  <a:pt x="1423945" y="1359407"/>
                </a:lnTo>
                <a:lnTo>
                  <a:pt x="1452916" y="1325295"/>
                </a:lnTo>
                <a:lnTo>
                  <a:pt x="1480008" y="1289612"/>
                </a:lnTo>
                <a:lnTo>
                  <a:pt x="1505147" y="1252435"/>
                </a:lnTo>
                <a:lnTo>
                  <a:pt x="1528254" y="1213842"/>
                </a:lnTo>
                <a:lnTo>
                  <a:pt x="1549254" y="1173907"/>
                </a:lnTo>
                <a:lnTo>
                  <a:pt x="1568070" y="1132708"/>
                </a:lnTo>
                <a:lnTo>
                  <a:pt x="1584626" y="1090322"/>
                </a:lnTo>
                <a:lnTo>
                  <a:pt x="1598845" y="1046824"/>
                </a:lnTo>
                <a:lnTo>
                  <a:pt x="1610650" y="1002291"/>
                </a:lnTo>
                <a:lnTo>
                  <a:pt x="1619965" y="956799"/>
                </a:lnTo>
                <a:lnTo>
                  <a:pt x="1626713" y="910426"/>
                </a:lnTo>
                <a:lnTo>
                  <a:pt x="1630818" y="863247"/>
                </a:lnTo>
                <a:lnTo>
                  <a:pt x="1632204" y="815339"/>
                </a:lnTo>
                <a:lnTo>
                  <a:pt x="1630818" y="767432"/>
                </a:lnTo>
                <a:lnTo>
                  <a:pt x="1626713" y="720253"/>
                </a:lnTo>
                <a:lnTo>
                  <a:pt x="1619965" y="673880"/>
                </a:lnTo>
                <a:lnTo>
                  <a:pt x="1610650" y="628388"/>
                </a:lnTo>
                <a:lnTo>
                  <a:pt x="1598845" y="583855"/>
                </a:lnTo>
                <a:lnTo>
                  <a:pt x="1584626" y="540357"/>
                </a:lnTo>
                <a:lnTo>
                  <a:pt x="1568070" y="497971"/>
                </a:lnTo>
                <a:lnTo>
                  <a:pt x="1549254" y="456772"/>
                </a:lnTo>
                <a:lnTo>
                  <a:pt x="1528254" y="416837"/>
                </a:lnTo>
                <a:lnTo>
                  <a:pt x="1505147" y="378244"/>
                </a:lnTo>
                <a:lnTo>
                  <a:pt x="1480008" y="341067"/>
                </a:lnTo>
                <a:lnTo>
                  <a:pt x="1452916" y="305384"/>
                </a:lnTo>
                <a:lnTo>
                  <a:pt x="1423945" y="271272"/>
                </a:lnTo>
                <a:lnTo>
                  <a:pt x="1393174" y="238806"/>
                </a:lnTo>
                <a:lnTo>
                  <a:pt x="1360677" y="208063"/>
                </a:lnTo>
                <a:lnTo>
                  <a:pt x="1326533" y="179119"/>
                </a:lnTo>
                <a:lnTo>
                  <a:pt x="1290816" y="152052"/>
                </a:lnTo>
                <a:lnTo>
                  <a:pt x="1253605" y="126937"/>
                </a:lnTo>
                <a:lnTo>
                  <a:pt x="1214975" y="103851"/>
                </a:lnTo>
                <a:lnTo>
                  <a:pt x="1175003" y="82871"/>
                </a:lnTo>
                <a:lnTo>
                  <a:pt x="1133766" y="64072"/>
                </a:lnTo>
                <a:lnTo>
                  <a:pt x="1091340" y="47532"/>
                </a:lnTo>
                <a:lnTo>
                  <a:pt x="1047801" y="33327"/>
                </a:lnTo>
                <a:lnTo>
                  <a:pt x="1003227" y="21533"/>
                </a:lnTo>
                <a:lnTo>
                  <a:pt x="957693" y="12227"/>
                </a:lnTo>
                <a:lnTo>
                  <a:pt x="911277" y="5485"/>
                </a:lnTo>
                <a:lnTo>
                  <a:pt x="864054" y="1384"/>
                </a:lnTo>
                <a:lnTo>
                  <a:pt x="816102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158489" y="1299210"/>
            <a:ext cx="1632585" cy="1630680"/>
          </a:xfrm>
          <a:custGeom>
            <a:avLst/>
            <a:gdLst/>
            <a:ahLst/>
            <a:cxnLst/>
            <a:rect l="l" t="t" r="r" b="b"/>
            <a:pathLst>
              <a:path w="1632585" h="1630680">
                <a:moveTo>
                  <a:pt x="0" y="815339"/>
                </a:moveTo>
                <a:lnTo>
                  <a:pt x="1385" y="767432"/>
                </a:lnTo>
                <a:lnTo>
                  <a:pt x="5490" y="720253"/>
                </a:lnTo>
                <a:lnTo>
                  <a:pt x="12238" y="673880"/>
                </a:lnTo>
                <a:lnTo>
                  <a:pt x="21553" y="628388"/>
                </a:lnTo>
                <a:lnTo>
                  <a:pt x="33358" y="583855"/>
                </a:lnTo>
                <a:lnTo>
                  <a:pt x="47577" y="540357"/>
                </a:lnTo>
                <a:lnTo>
                  <a:pt x="64133" y="497971"/>
                </a:lnTo>
                <a:lnTo>
                  <a:pt x="82949" y="456772"/>
                </a:lnTo>
                <a:lnTo>
                  <a:pt x="103949" y="416837"/>
                </a:lnTo>
                <a:lnTo>
                  <a:pt x="127056" y="378244"/>
                </a:lnTo>
                <a:lnTo>
                  <a:pt x="152195" y="341067"/>
                </a:lnTo>
                <a:lnTo>
                  <a:pt x="179287" y="305384"/>
                </a:lnTo>
                <a:lnTo>
                  <a:pt x="208258" y="271272"/>
                </a:lnTo>
                <a:lnTo>
                  <a:pt x="239029" y="238806"/>
                </a:lnTo>
                <a:lnTo>
                  <a:pt x="271526" y="208063"/>
                </a:lnTo>
                <a:lnTo>
                  <a:pt x="305670" y="179119"/>
                </a:lnTo>
                <a:lnTo>
                  <a:pt x="341387" y="152052"/>
                </a:lnTo>
                <a:lnTo>
                  <a:pt x="378598" y="126937"/>
                </a:lnTo>
                <a:lnTo>
                  <a:pt x="417228" y="103851"/>
                </a:lnTo>
                <a:lnTo>
                  <a:pt x="457199" y="82871"/>
                </a:lnTo>
                <a:lnTo>
                  <a:pt x="498437" y="64072"/>
                </a:lnTo>
                <a:lnTo>
                  <a:pt x="540863" y="47532"/>
                </a:lnTo>
                <a:lnTo>
                  <a:pt x="584402" y="33327"/>
                </a:lnTo>
                <a:lnTo>
                  <a:pt x="628976" y="21533"/>
                </a:lnTo>
                <a:lnTo>
                  <a:pt x="674510" y="12227"/>
                </a:lnTo>
                <a:lnTo>
                  <a:pt x="720926" y="5485"/>
                </a:lnTo>
                <a:lnTo>
                  <a:pt x="768149" y="1384"/>
                </a:lnTo>
                <a:lnTo>
                  <a:pt x="816102" y="0"/>
                </a:lnTo>
                <a:lnTo>
                  <a:pt x="864054" y="1384"/>
                </a:lnTo>
                <a:lnTo>
                  <a:pt x="911277" y="5485"/>
                </a:lnTo>
                <a:lnTo>
                  <a:pt x="957693" y="12227"/>
                </a:lnTo>
                <a:lnTo>
                  <a:pt x="1003227" y="21533"/>
                </a:lnTo>
                <a:lnTo>
                  <a:pt x="1047801" y="33327"/>
                </a:lnTo>
                <a:lnTo>
                  <a:pt x="1091340" y="47532"/>
                </a:lnTo>
                <a:lnTo>
                  <a:pt x="1133766" y="64072"/>
                </a:lnTo>
                <a:lnTo>
                  <a:pt x="1175003" y="82871"/>
                </a:lnTo>
                <a:lnTo>
                  <a:pt x="1214975" y="103851"/>
                </a:lnTo>
                <a:lnTo>
                  <a:pt x="1253605" y="126937"/>
                </a:lnTo>
                <a:lnTo>
                  <a:pt x="1290816" y="152052"/>
                </a:lnTo>
                <a:lnTo>
                  <a:pt x="1326533" y="179119"/>
                </a:lnTo>
                <a:lnTo>
                  <a:pt x="1360677" y="208063"/>
                </a:lnTo>
                <a:lnTo>
                  <a:pt x="1393174" y="238806"/>
                </a:lnTo>
                <a:lnTo>
                  <a:pt x="1423945" y="271272"/>
                </a:lnTo>
                <a:lnTo>
                  <a:pt x="1452916" y="305384"/>
                </a:lnTo>
                <a:lnTo>
                  <a:pt x="1480008" y="341067"/>
                </a:lnTo>
                <a:lnTo>
                  <a:pt x="1505147" y="378244"/>
                </a:lnTo>
                <a:lnTo>
                  <a:pt x="1528254" y="416837"/>
                </a:lnTo>
                <a:lnTo>
                  <a:pt x="1549254" y="456772"/>
                </a:lnTo>
                <a:lnTo>
                  <a:pt x="1568070" y="497971"/>
                </a:lnTo>
                <a:lnTo>
                  <a:pt x="1584626" y="540357"/>
                </a:lnTo>
                <a:lnTo>
                  <a:pt x="1598845" y="583855"/>
                </a:lnTo>
                <a:lnTo>
                  <a:pt x="1610650" y="628388"/>
                </a:lnTo>
                <a:lnTo>
                  <a:pt x="1619965" y="673880"/>
                </a:lnTo>
                <a:lnTo>
                  <a:pt x="1626713" y="720253"/>
                </a:lnTo>
                <a:lnTo>
                  <a:pt x="1630818" y="767432"/>
                </a:lnTo>
                <a:lnTo>
                  <a:pt x="1632204" y="815339"/>
                </a:lnTo>
                <a:lnTo>
                  <a:pt x="1630818" y="863247"/>
                </a:lnTo>
                <a:lnTo>
                  <a:pt x="1626713" y="910426"/>
                </a:lnTo>
                <a:lnTo>
                  <a:pt x="1619965" y="956799"/>
                </a:lnTo>
                <a:lnTo>
                  <a:pt x="1610650" y="1002291"/>
                </a:lnTo>
                <a:lnTo>
                  <a:pt x="1598845" y="1046824"/>
                </a:lnTo>
                <a:lnTo>
                  <a:pt x="1584626" y="1090322"/>
                </a:lnTo>
                <a:lnTo>
                  <a:pt x="1568070" y="1132708"/>
                </a:lnTo>
                <a:lnTo>
                  <a:pt x="1549254" y="1173907"/>
                </a:lnTo>
                <a:lnTo>
                  <a:pt x="1528254" y="1213842"/>
                </a:lnTo>
                <a:lnTo>
                  <a:pt x="1505147" y="1252435"/>
                </a:lnTo>
                <a:lnTo>
                  <a:pt x="1480008" y="1289612"/>
                </a:lnTo>
                <a:lnTo>
                  <a:pt x="1452916" y="1325295"/>
                </a:lnTo>
                <a:lnTo>
                  <a:pt x="1423945" y="1359407"/>
                </a:lnTo>
                <a:lnTo>
                  <a:pt x="1393174" y="1391873"/>
                </a:lnTo>
                <a:lnTo>
                  <a:pt x="1360677" y="1422616"/>
                </a:lnTo>
                <a:lnTo>
                  <a:pt x="1326533" y="1451560"/>
                </a:lnTo>
                <a:lnTo>
                  <a:pt x="1290816" y="1478627"/>
                </a:lnTo>
                <a:lnTo>
                  <a:pt x="1253605" y="1503742"/>
                </a:lnTo>
                <a:lnTo>
                  <a:pt x="1214975" y="1526828"/>
                </a:lnTo>
                <a:lnTo>
                  <a:pt x="1175004" y="1547808"/>
                </a:lnTo>
                <a:lnTo>
                  <a:pt x="1133766" y="1566607"/>
                </a:lnTo>
                <a:lnTo>
                  <a:pt x="1091340" y="1583147"/>
                </a:lnTo>
                <a:lnTo>
                  <a:pt x="1047801" y="1597352"/>
                </a:lnTo>
                <a:lnTo>
                  <a:pt x="1003227" y="1609146"/>
                </a:lnTo>
                <a:lnTo>
                  <a:pt x="957693" y="1618452"/>
                </a:lnTo>
                <a:lnTo>
                  <a:pt x="911277" y="1625194"/>
                </a:lnTo>
                <a:lnTo>
                  <a:pt x="864054" y="1629295"/>
                </a:lnTo>
                <a:lnTo>
                  <a:pt x="816102" y="1630679"/>
                </a:lnTo>
                <a:lnTo>
                  <a:pt x="768149" y="1629295"/>
                </a:lnTo>
                <a:lnTo>
                  <a:pt x="720926" y="1625194"/>
                </a:lnTo>
                <a:lnTo>
                  <a:pt x="674510" y="1618452"/>
                </a:lnTo>
                <a:lnTo>
                  <a:pt x="628976" y="1609146"/>
                </a:lnTo>
                <a:lnTo>
                  <a:pt x="584402" y="1597352"/>
                </a:lnTo>
                <a:lnTo>
                  <a:pt x="540863" y="1583147"/>
                </a:lnTo>
                <a:lnTo>
                  <a:pt x="498437" y="1566607"/>
                </a:lnTo>
                <a:lnTo>
                  <a:pt x="457200" y="1547808"/>
                </a:lnTo>
                <a:lnTo>
                  <a:pt x="417228" y="1526828"/>
                </a:lnTo>
                <a:lnTo>
                  <a:pt x="378598" y="1503742"/>
                </a:lnTo>
                <a:lnTo>
                  <a:pt x="341387" y="1478627"/>
                </a:lnTo>
                <a:lnTo>
                  <a:pt x="305670" y="1451560"/>
                </a:lnTo>
                <a:lnTo>
                  <a:pt x="271526" y="1422616"/>
                </a:lnTo>
                <a:lnTo>
                  <a:pt x="239029" y="1391873"/>
                </a:lnTo>
                <a:lnTo>
                  <a:pt x="208258" y="1359407"/>
                </a:lnTo>
                <a:lnTo>
                  <a:pt x="179287" y="1325295"/>
                </a:lnTo>
                <a:lnTo>
                  <a:pt x="152195" y="1289612"/>
                </a:lnTo>
                <a:lnTo>
                  <a:pt x="127056" y="1252435"/>
                </a:lnTo>
                <a:lnTo>
                  <a:pt x="103949" y="1213842"/>
                </a:lnTo>
                <a:lnTo>
                  <a:pt x="82949" y="1173907"/>
                </a:lnTo>
                <a:lnTo>
                  <a:pt x="64133" y="1132708"/>
                </a:lnTo>
                <a:lnTo>
                  <a:pt x="47577" y="1090322"/>
                </a:lnTo>
                <a:lnTo>
                  <a:pt x="33358" y="1046824"/>
                </a:lnTo>
                <a:lnTo>
                  <a:pt x="21553" y="1002291"/>
                </a:lnTo>
                <a:lnTo>
                  <a:pt x="12238" y="956799"/>
                </a:lnTo>
                <a:lnTo>
                  <a:pt x="5490" y="910426"/>
                </a:lnTo>
                <a:lnTo>
                  <a:pt x="1385" y="863247"/>
                </a:lnTo>
                <a:lnTo>
                  <a:pt x="0" y="815339"/>
                </a:lnTo>
                <a:close/>
              </a:path>
            </a:pathLst>
          </a:custGeom>
          <a:ln w="1981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411552" y="1697736"/>
            <a:ext cx="1125220" cy="801370"/>
          </a:xfrm>
          <a:prstGeom prst="rect">
            <a:avLst/>
          </a:prstGeom>
        </p:spPr>
        <p:txBody>
          <a:bodyPr wrap="square" lIns="0" tIns="35560" rIns="0" bIns="0" rtlCol="0" vert="horz">
            <a:spAutoFit/>
          </a:bodyPr>
          <a:lstStyle/>
          <a:p>
            <a:pPr marL="62865" marR="5080" indent="-50800">
              <a:lnSpc>
                <a:spcPct val="88100"/>
              </a:lnSpc>
              <a:spcBef>
                <a:spcPts val="280"/>
              </a:spcBef>
            </a:pP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Capital </a:t>
            </a:r>
            <a:r>
              <a:rPr dirty="0" sz="1300" spc="-10">
                <a:solidFill>
                  <a:srgbClr val="FFFFFF"/>
                </a:solidFill>
                <a:latin typeface="Cambria"/>
                <a:cs typeface="Cambria"/>
              </a:rPr>
              <a:t>Projects  </a:t>
            </a: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(includes </a:t>
            </a:r>
            <a:r>
              <a:rPr dirty="0" sz="1300" spc="-10">
                <a:solidFill>
                  <a:srgbClr val="FFFFFF"/>
                </a:solidFill>
                <a:latin typeface="Cambria"/>
                <a:cs typeface="Cambria"/>
              </a:rPr>
              <a:t>RHS  </a:t>
            </a: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Athletic</a:t>
            </a:r>
            <a:r>
              <a:rPr dirty="0" sz="1300" spc="-3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300" spc="-5">
                <a:solidFill>
                  <a:srgbClr val="FFFFFF"/>
                </a:solidFill>
                <a:latin typeface="Cambria"/>
                <a:cs typeface="Cambria"/>
              </a:rPr>
              <a:t>Field)</a:t>
            </a:r>
            <a:endParaRPr sz="1300">
              <a:latin typeface="Cambria"/>
              <a:cs typeface="Cambria"/>
            </a:endParaRPr>
          </a:p>
          <a:p>
            <a:pPr marL="182880" indent="-114300">
              <a:lnSpc>
                <a:spcPct val="100000"/>
              </a:lnSpc>
              <a:spcBef>
                <a:spcPts val="365"/>
              </a:spcBef>
              <a:buFont typeface="Cambria"/>
              <a:buChar char="•"/>
              <a:tabLst>
                <a:tab pos="183515" algn="l"/>
              </a:tabLst>
            </a:pPr>
            <a:r>
              <a:rPr dirty="0" sz="1200" spc="-5" b="1">
                <a:solidFill>
                  <a:srgbClr val="FFFFFF"/>
                </a:solidFill>
                <a:latin typeface="Cambria"/>
                <a:cs typeface="Cambria"/>
              </a:rPr>
              <a:t>$41,142,597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62534" y="3646214"/>
            <a:ext cx="222885" cy="236854"/>
          </a:xfrm>
          <a:custGeom>
            <a:avLst/>
            <a:gdLst/>
            <a:ahLst/>
            <a:cxnLst/>
            <a:rect l="l" t="t" r="r" b="b"/>
            <a:pathLst>
              <a:path w="222885" h="236854">
                <a:moveTo>
                  <a:pt x="222592" y="0"/>
                </a:moveTo>
                <a:lnTo>
                  <a:pt x="0" y="0"/>
                </a:lnTo>
                <a:lnTo>
                  <a:pt x="0" y="236461"/>
                </a:lnTo>
                <a:lnTo>
                  <a:pt x="222592" y="236461"/>
                </a:lnTo>
                <a:lnTo>
                  <a:pt x="222592" y="0"/>
                </a:lnTo>
                <a:close/>
              </a:path>
            </a:pathLst>
          </a:custGeom>
          <a:solidFill>
            <a:srgbClr val="EBD1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26073" y="3423621"/>
            <a:ext cx="695960" cy="222885"/>
          </a:xfrm>
          <a:custGeom>
            <a:avLst/>
            <a:gdLst/>
            <a:ahLst/>
            <a:cxnLst/>
            <a:rect l="l" t="t" r="r" b="b"/>
            <a:pathLst>
              <a:path w="695960" h="222885">
                <a:moveTo>
                  <a:pt x="695515" y="0"/>
                </a:moveTo>
                <a:lnTo>
                  <a:pt x="0" y="0"/>
                </a:lnTo>
                <a:lnTo>
                  <a:pt x="0" y="222592"/>
                </a:lnTo>
                <a:lnTo>
                  <a:pt x="695515" y="222592"/>
                </a:lnTo>
                <a:lnTo>
                  <a:pt x="695515" y="0"/>
                </a:lnTo>
                <a:close/>
              </a:path>
            </a:pathLst>
          </a:custGeom>
          <a:solidFill>
            <a:srgbClr val="EBD1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862534" y="3187160"/>
            <a:ext cx="222885" cy="236854"/>
          </a:xfrm>
          <a:custGeom>
            <a:avLst/>
            <a:gdLst/>
            <a:ahLst/>
            <a:cxnLst/>
            <a:rect l="l" t="t" r="r" b="b"/>
            <a:pathLst>
              <a:path w="222885" h="236854">
                <a:moveTo>
                  <a:pt x="222592" y="0"/>
                </a:moveTo>
                <a:lnTo>
                  <a:pt x="0" y="0"/>
                </a:lnTo>
                <a:lnTo>
                  <a:pt x="0" y="236461"/>
                </a:lnTo>
                <a:lnTo>
                  <a:pt x="222592" y="236461"/>
                </a:lnTo>
                <a:lnTo>
                  <a:pt x="222592" y="0"/>
                </a:lnTo>
                <a:close/>
              </a:path>
            </a:pathLst>
          </a:custGeom>
          <a:solidFill>
            <a:srgbClr val="EBD1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158489" y="4141470"/>
            <a:ext cx="1632585" cy="1630680"/>
          </a:xfrm>
          <a:custGeom>
            <a:avLst/>
            <a:gdLst/>
            <a:ahLst/>
            <a:cxnLst/>
            <a:rect l="l" t="t" r="r" b="b"/>
            <a:pathLst>
              <a:path w="1632585" h="1630679">
                <a:moveTo>
                  <a:pt x="816102" y="0"/>
                </a:moveTo>
                <a:lnTo>
                  <a:pt x="768149" y="1384"/>
                </a:lnTo>
                <a:lnTo>
                  <a:pt x="720926" y="5485"/>
                </a:lnTo>
                <a:lnTo>
                  <a:pt x="674510" y="12227"/>
                </a:lnTo>
                <a:lnTo>
                  <a:pt x="628976" y="21533"/>
                </a:lnTo>
                <a:lnTo>
                  <a:pt x="584402" y="33327"/>
                </a:lnTo>
                <a:lnTo>
                  <a:pt x="540863" y="47532"/>
                </a:lnTo>
                <a:lnTo>
                  <a:pt x="498437" y="64072"/>
                </a:lnTo>
                <a:lnTo>
                  <a:pt x="457199" y="82871"/>
                </a:lnTo>
                <a:lnTo>
                  <a:pt x="417228" y="103851"/>
                </a:lnTo>
                <a:lnTo>
                  <a:pt x="378598" y="126937"/>
                </a:lnTo>
                <a:lnTo>
                  <a:pt x="341387" y="152052"/>
                </a:lnTo>
                <a:lnTo>
                  <a:pt x="305670" y="179119"/>
                </a:lnTo>
                <a:lnTo>
                  <a:pt x="271526" y="208063"/>
                </a:lnTo>
                <a:lnTo>
                  <a:pt x="239029" y="238806"/>
                </a:lnTo>
                <a:lnTo>
                  <a:pt x="208258" y="271272"/>
                </a:lnTo>
                <a:lnTo>
                  <a:pt x="179287" y="305384"/>
                </a:lnTo>
                <a:lnTo>
                  <a:pt x="152195" y="341067"/>
                </a:lnTo>
                <a:lnTo>
                  <a:pt x="127056" y="378244"/>
                </a:lnTo>
                <a:lnTo>
                  <a:pt x="103949" y="416837"/>
                </a:lnTo>
                <a:lnTo>
                  <a:pt x="82949" y="456772"/>
                </a:lnTo>
                <a:lnTo>
                  <a:pt x="64133" y="497971"/>
                </a:lnTo>
                <a:lnTo>
                  <a:pt x="47577" y="540357"/>
                </a:lnTo>
                <a:lnTo>
                  <a:pt x="33358" y="583855"/>
                </a:lnTo>
                <a:lnTo>
                  <a:pt x="21553" y="628388"/>
                </a:lnTo>
                <a:lnTo>
                  <a:pt x="12238" y="673880"/>
                </a:lnTo>
                <a:lnTo>
                  <a:pt x="5490" y="720253"/>
                </a:lnTo>
                <a:lnTo>
                  <a:pt x="1385" y="767432"/>
                </a:lnTo>
                <a:lnTo>
                  <a:pt x="0" y="815339"/>
                </a:lnTo>
                <a:lnTo>
                  <a:pt x="1385" y="863247"/>
                </a:lnTo>
                <a:lnTo>
                  <a:pt x="5490" y="910426"/>
                </a:lnTo>
                <a:lnTo>
                  <a:pt x="12238" y="956799"/>
                </a:lnTo>
                <a:lnTo>
                  <a:pt x="21553" y="1002291"/>
                </a:lnTo>
                <a:lnTo>
                  <a:pt x="33358" y="1046824"/>
                </a:lnTo>
                <a:lnTo>
                  <a:pt x="47577" y="1090322"/>
                </a:lnTo>
                <a:lnTo>
                  <a:pt x="64133" y="1132708"/>
                </a:lnTo>
                <a:lnTo>
                  <a:pt x="82949" y="1173907"/>
                </a:lnTo>
                <a:lnTo>
                  <a:pt x="103949" y="1213842"/>
                </a:lnTo>
                <a:lnTo>
                  <a:pt x="127056" y="1252435"/>
                </a:lnTo>
                <a:lnTo>
                  <a:pt x="152195" y="1289612"/>
                </a:lnTo>
                <a:lnTo>
                  <a:pt x="179287" y="1325295"/>
                </a:lnTo>
                <a:lnTo>
                  <a:pt x="208258" y="1359407"/>
                </a:lnTo>
                <a:lnTo>
                  <a:pt x="239029" y="1391873"/>
                </a:lnTo>
                <a:lnTo>
                  <a:pt x="271526" y="1422616"/>
                </a:lnTo>
                <a:lnTo>
                  <a:pt x="305670" y="1451560"/>
                </a:lnTo>
                <a:lnTo>
                  <a:pt x="341387" y="1478627"/>
                </a:lnTo>
                <a:lnTo>
                  <a:pt x="378598" y="1503742"/>
                </a:lnTo>
                <a:lnTo>
                  <a:pt x="417228" y="1526828"/>
                </a:lnTo>
                <a:lnTo>
                  <a:pt x="457200" y="1547808"/>
                </a:lnTo>
                <a:lnTo>
                  <a:pt x="498437" y="1566607"/>
                </a:lnTo>
                <a:lnTo>
                  <a:pt x="540863" y="1583147"/>
                </a:lnTo>
                <a:lnTo>
                  <a:pt x="584402" y="1597352"/>
                </a:lnTo>
                <a:lnTo>
                  <a:pt x="628976" y="1609146"/>
                </a:lnTo>
                <a:lnTo>
                  <a:pt x="674510" y="1618452"/>
                </a:lnTo>
                <a:lnTo>
                  <a:pt x="720926" y="1625194"/>
                </a:lnTo>
                <a:lnTo>
                  <a:pt x="768149" y="1629295"/>
                </a:lnTo>
                <a:lnTo>
                  <a:pt x="816102" y="1630679"/>
                </a:lnTo>
                <a:lnTo>
                  <a:pt x="864054" y="1629295"/>
                </a:lnTo>
                <a:lnTo>
                  <a:pt x="911277" y="1625194"/>
                </a:lnTo>
                <a:lnTo>
                  <a:pt x="957693" y="1618452"/>
                </a:lnTo>
                <a:lnTo>
                  <a:pt x="1003227" y="1609146"/>
                </a:lnTo>
                <a:lnTo>
                  <a:pt x="1047801" y="1597352"/>
                </a:lnTo>
                <a:lnTo>
                  <a:pt x="1091340" y="1583147"/>
                </a:lnTo>
                <a:lnTo>
                  <a:pt x="1133766" y="1566607"/>
                </a:lnTo>
                <a:lnTo>
                  <a:pt x="1175004" y="1547808"/>
                </a:lnTo>
                <a:lnTo>
                  <a:pt x="1214975" y="1526828"/>
                </a:lnTo>
                <a:lnTo>
                  <a:pt x="1253605" y="1503742"/>
                </a:lnTo>
                <a:lnTo>
                  <a:pt x="1290816" y="1478627"/>
                </a:lnTo>
                <a:lnTo>
                  <a:pt x="1326533" y="1451560"/>
                </a:lnTo>
                <a:lnTo>
                  <a:pt x="1360677" y="1422616"/>
                </a:lnTo>
                <a:lnTo>
                  <a:pt x="1393174" y="1391873"/>
                </a:lnTo>
                <a:lnTo>
                  <a:pt x="1423945" y="1359407"/>
                </a:lnTo>
                <a:lnTo>
                  <a:pt x="1452916" y="1325295"/>
                </a:lnTo>
                <a:lnTo>
                  <a:pt x="1480008" y="1289612"/>
                </a:lnTo>
                <a:lnTo>
                  <a:pt x="1505147" y="1252435"/>
                </a:lnTo>
                <a:lnTo>
                  <a:pt x="1528254" y="1213842"/>
                </a:lnTo>
                <a:lnTo>
                  <a:pt x="1549254" y="1173907"/>
                </a:lnTo>
                <a:lnTo>
                  <a:pt x="1568070" y="1132708"/>
                </a:lnTo>
                <a:lnTo>
                  <a:pt x="1584626" y="1090322"/>
                </a:lnTo>
                <a:lnTo>
                  <a:pt x="1598845" y="1046824"/>
                </a:lnTo>
                <a:lnTo>
                  <a:pt x="1610650" y="1002291"/>
                </a:lnTo>
                <a:lnTo>
                  <a:pt x="1619965" y="956799"/>
                </a:lnTo>
                <a:lnTo>
                  <a:pt x="1626713" y="910426"/>
                </a:lnTo>
                <a:lnTo>
                  <a:pt x="1630818" y="863247"/>
                </a:lnTo>
                <a:lnTo>
                  <a:pt x="1632204" y="815339"/>
                </a:lnTo>
                <a:lnTo>
                  <a:pt x="1630818" y="767432"/>
                </a:lnTo>
                <a:lnTo>
                  <a:pt x="1626713" y="720253"/>
                </a:lnTo>
                <a:lnTo>
                  <a:pt x="1619965" y="673880"/>
                </a:lnTo>
                <a:lnTo>
                  <a:pt x="1610650" y="628388"/>
                </a:lnTo>
                <a:lnTo>
                  <a:pt x="1598845" y="583855"/>
                </a:lnTo>
                <a:lnTo>
                  <a:pt x="1584626" y="540357"/>
                </a:lnTo>
                <a:lnTo>
                  <a:pt x="1568070" y="497971"/>
                </a:lnTo>
                <a:lnTo>
                  <a:pt x="1549254" y="456772"/>
                </a:lnTo>
                <a:lnTo>
                  <a:pt x="1528254" y="416837"/>
                </a:lnTo>
                <a:lnTo>
                  <a:pt x="1505147" y="378244"/>
                </a:lnTo>
                <a:lnTo>
                  <a:pt x="1480008" y="341067"/>
                </a:lnTo>
                <a:lnTo>
                  <a:pt x="1452916" y="305384"/>
                </a:lnTo>
                <a:lnTo>
                  <a:pt x="1423945" y="271272"/>
                </a:lnTo>
                <a:lnTo>
                  <a:pt x="1393174" y="238806"/>
                </a:lnTo>
                <a:lnTo>
                  <a:pt x="1360677" y="208063"/>
                </a:lnTo>
                <a:lnTo>
                  <a:pt x="1326533" y="179119"/>
                </a:lnTo>
                <a:lnTo>
                  <a:pt x="1290816" y="152052"/>
                </a:lnTo>
                <a:lnTo>
                  <a:pt x="1253605" y="126937"/>
                </a:lnTo>
                <a:lnTo>
                  <a:pt x="1214975" y="103851"/>
                </a:lnTo>
                <a:lnTo>
                  <a:pt x="1175003" y="82871"/>
                </a:lnTo>
                <a:lnTo>
                  <a:pt x="1133766" y="64072"/>
                </a:lnTo>
                <a:lnTo>
                  <a:pt x="1091340" y="47532"/>
                </a:lnTo>
                <a:lnTo>
                  <a:pt x="1047801" y="33327"/>
                </a:lnTo>
                <a:lnTo>
                  <a:pt x="1003227" y="21533"/>
                </a:lnTo>
                <a:lnTo>
                  <a:pt x="957693" y="12227"/>
                </a:lnTo>
                <a:lnTo>
                  <a:pt x="911277" y="5485"/>
                </a:lnTo>
                <a:lnTo>
                  <a:pt x="864054" y="1384"/>
                </a:lnTo>
                <a:lnTo>
                  <a:pt x="816102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158489" y="4141470"/>
            <a:ext cx="1632585" cy="1630680"/>
          </a:xfrm>
          <a:custGeom>
            <a:avLst/>
            <a:gdLst/>
            <a:ahLst/>
            <a:cxnLst/>
            <a:rect l="l" t="t" r="r" b="b"/>
            <a:pathLst>
              <a:path w="1632585" h="1630679">
                <a:moveTo>
                  <a:pt x="0" y="815339"/>
                </a:moveTo>
                <a:lnTo>
                  <a:pt x="1385" y="767432"/>
                </a:lnTo>
                <a:lnTo>
                  <a:pt x="5490" y="720253"/>
                </a:lnTo>
                <a:lnTo>
                  <a:pt x="12238" y="673880"/>
                </a:lnTo>
                <a:lnTo>
                  <a:pt x="21553" y="628388"/>
                </a:lnTo>
                <a:lnTo>
                  <a:pt x="33358" y="583855"/>
                </a:lnTo>
                <a:lnTo>
                  <a:pt x="47577" y="540357"/>
                </a:lnTo>
                <a:lnTo>
                  <a:pt x="64133" y="497971"/>
                </a:lnTo>
                <a:lnTo>
                  <a:pt x="82949" y="456772"/>
                </a:lnTo>
                <a:lnTo>
                  <a:pt x="103949" y="416837"/>
                </a:lnTo>
                <a:lnTo>
                  <a:pt x="127056" y="378244"/>
                </a:lnTo>
                <a:lnTo>
                  <a:pt x="152195" y="341067"/>
                </a:lnTo>
                <a:lnTo>
                  <a:pt x="179287" y="305384"/>
                </a:lnTo>
                <a:lnTo>
                  <a:pt x="208258" y="271272"/>
                </a:lnTo>
                <a:lnTo>
                  <a:pt x="239029" y="238806"/>
                </a:lnTo>
                <a:lnTo>
                  <a:pt x="271526" y="208063"/>
                </a:lnTo>
                <a:lnTo>
                  <a:pt x="305670" y="179119"/>
                </a:lnTo>
                <a:lnTo>
                  <a:pt x="341387" y="152052"/>
                </a:lnTo>
                <a:lnTo>
                  <a:pt x="378598" y="126937"/>
                </a:lnTo>
                <a:lnTo>
                  <a:pt x="417228" y="103851"/>
                </a:lnTo>
                <a:lnTo>
                  <a:pt x="457199" y="82871"/>
                </a:lnTo>
                <a:lnTo>
                  <a:pt x="498437" y="64072"/>
                </a:lnTo>
                <a:lnTo>
                  <a:pt x="540863" y="47532"/>
                </a:lnTo>
                <a:lnTo>
                  <a:pt x="584402" y="33327"/>
                </a:lnTo>
                <a:lnTo>
                  <a:pt x="628976" y="21533"/>
                </a:lnTo>
                <a:lnTo>
                  <a:pt x="674510" y="12227"/>
                </a:lnTo>
                <a:lnTo>
                  <a:pt x="720926" y="5485"/>
                </a:lnTo>
                <a:lnTo>
                  <a:pt x="768149" y="1384"/>
                </a:lnTo>
                <a:lnTo>
                  <a:pt x="816102" y="0"/>
                </a:lnTo>
                <a:lnTo>
                  <a:pt x="864054" y="1384"/>
                </a:lnTo>
                <a:lnTo>
                  <a:pt x="911277" y="5485"/>
                </a:lnTo>
                <a:lnTo>
                  <a:pt x="957693" y="12227"/>
                </a:lnTo>
                <a:lnTo>
                  <a:pt x="1003227" y="21533"/>
                </a:lnTo>
                <a:lnTo>
                  <a:pt x="1047801" y="33327"/>
                </a:lnTo>
                <a:lnTo>
                  <a:pt x="1091340" y="47532"/>
                </a:lnTo>
                <a:lnTo>
                  <a:pt x="1133766" y="64072"/>
                </a:lnTo>
                <a:lnTo>
                  <a:pt x="1175003" y="82871"/>
                </a:lnTo>
                <a:lnTo>
                  <a:pt x="1214975" y="103851"/>
                </a:lnTo>
                <a:lnTo>
                  <a:pt x="1253605" y="126937"/>
                </a:lnTo>
                <a:lnTo>
                  <a:pt x="1290816" y="152052"/>
                </a:lnTo>
                <a:lnTo>
                  <a:pt x="1326533" y="179119"/>
                </a:lnTo>
                <a:lnTo>
                  <a:pt x="1360677" y="208063"/>
                </a:lnTo>
                <a:lnTo>
                  <a:pt x="1393174" y="238806"/>
                </a:lnTo>
                <a:lnTo>
                  <a:pt x="1423945" y="271272"/>
                </a:lnTo>
                <a:lnTo>
                  <a:pt x="1452916" y="305384"/>
                </a:lnTo>
                <a:lnTo>
                  <a:pt x="1480008" y="341067"/>
                </a:lnTo>
                <a:lnTo>
                  <a:pt x="1505147" y="378244"/>
                </a:lnTo>
                <a:lnTo>
                  <a:pt x="1528254" y="416837"/>
                </a:lnTo>
                <a:lnTo>
                  <a:pt x="1549254" y="456772"/>
                </a:lnTo>
                <a:lnTo>
                  <a:pt x="1568070" y="497971"/>
                </a:lnTo>
                <a:lnTo>
                  <a:pt x="1584626" y="540357"/>
                </a:lnTo>
                <a:lnTo>
                  <a:pt x="1598845" y="583855"/>
                </a:lnTo>
                <a:lnTo>
                  <a:pt x="1610650" y="628388"/>
                </a:lnTo>
                <a:lnTo>
                  <a:pt x="1619965" y="673880"/>
                </a:lnTo>
                <a:lnTo>
                  <a:pt x="1626713" y="720253"/>
                </a:lnTo>
                <a:lnTo>
                  <a:pt x="1630818" y="767432"/>
                </a:lnTo>
                <a:lnTo>
                  <a:pt x="1632204" y="815339"/>
                </a:lnTo>
                <a:lnTo>
                  <a:pt x="1630818" y="863247"/>
                </a:lnTo>
                <a:lnTo>
                  <a:pt x="1626713" y="910426"/>
                </a:lnTo>
                <a:lnTo>
                  <a:pt x="1619965" y="956799"/>
                </a:lnTo>
                <a:lnTo>
                  <a:pt x="1610650" y="1002291"/>
                </a:lnTo>
                <a:lnTo>
                  <a:pt x="1598845" y="1046824"/>
                </a:lnTo>
                <a:lnTo>
                  <a:pt x="1584626" y="1090322"/>
                </a:lnTo>
                <a:lnTo>
                  <a:pt x="1568070" y="1132708"/>
                </a:lnTo>
                <a:lnTo>
                  <a:pt x="1549254" y="1173907"/>
                </a:lnTo>
                <a:lnTo>
                  <a:pt x="1528254" y="1213842"/>
                </a:lnTo>
                <a:lnTo>
                  <a:pt x="1505147" y="1252435"/>
                </a:lnTo>
                <a:lnTo>
                  <a:pt x="1480008" y="1289612"/>
                </a:lnTo>
                <a:lnTo>
                  <a:pt x="1452916" y="1325295"/>
                </a:lnTo>
                <a:lnTo>
                  <a:pt x="1423945" y="1359407"/>
                </a:lnTo>
                <a:lnTo>
                  <a:pt x="1393174" y="1391873"/>
                </a:lnTo>
                <a:lnTo>
                  <a:pt x="1360677" y="1422616"/>
                </a:lnTo>
                <a:lnTo>
                  <a:pt x="1326533" y="1451560"/>
                </a:lnTo>
                <a:lnTo>
                  <a:pt x="1290816" y="1478627"/>
                </a:lnTo>
                <a:lnTo>
                  <a:pt x="1253605" y="1503742"/>
                </a:lnTo>
                <a:lnTo>
                  <a:pt x="1214975" y="1526828"/>
                </a:lnTo>
                <a:lnTo>
                  <a:pt x="1175004" y="1547808"/>
                </a:lnTo>
                <a:lnTo>
                  <a:pt x="1133766" y="1566607"/>
                </a:lnTo>
                <a:lnTo>
                  <a:pt x="1091340" y="1583147"/>
                </a:lnTo>
                <a:lnTo>
                  <a:pt x="1047801" y="1597352"/>
                </a:lnTo>
                <a:lnTo>
                  <a:pt x="1003227" y="1609146"/>
                </a:lnTo>
                <a:lnTo>
                  <a:pt x="957693" y="1618452"/>
                </a:lnTo>
                <a:lnTo>
                  <a:pt x="911277" y="1625194"/>
                </a:lnTo>
                <a:lnTo>
                  <a:pt x="864054" y="1629295"/>
                </a:lnTo>
                <a:lnTo>
                  <a:pt x="816102" y="1630679"/>
                </a:lnTo>
                <a:lnTo>
                  <a:pt x="768149" y="1629295"/>
                </a:lnTo>
                <a:lnTo>
                  <a:pt x="720926" y="1625194"/>
                </a:lnTo>
                <a:lnTo>
                  <a:pt x="674510" y="1618452"/>
                </a:lnTo>
                <a:lnTo>
                  <a:pt x="628976" y="1609146"/>
                </a:lnTo>
                <a:lnTo>
                  <a:pt x="584402" y="1597352"/>
                </a:lnTo>
                <a:lnTo>
                  <a:pt x="540863" y="1583147"/>
                </a:lnTo>
                <a:lnTo>
                  <a:pt x="498437" y="1566607"/>
                </a:lnTo>
                <a:lnTo>
                  <a:pt x="457200" y="1547808"/>
                </a:lnTo>
                <a:lnTo>
                  <a:pt x="417228" y="1526828"/>
                </a:lnTo>
                <a:lnTo>
                  <a:pt x="378598" y="1503742"/>
                </a:lnTo>
                <a:lnTo>
                  <a:pt x="341387" y="1478627"/>
                </a:lnTo>
                <a:lnTo>
                  <a:pt x="305670" y="1451560"/>
                </a:lnTo>
                <a:lnTo>
                  <a:pt x="271526" y="1422616"/>
                </a:lnTo>
                <a:lnTo>
                  <a:pt x="239029" y="1391873"/>
                </a:lnTo>
                <a:lnTo>
                  <a:pt x="208258" y="1359407"/>
                </a:lnTo>
                <a:lnTo>
                  <a:pt x="179287" y="1325295"/>
                </a:lnTo>
                <a:lnTo>
                  <a:pt x="152195" y="1289612"/>
                </a:lnTo>
                <a:lnTo>
                  <a:pt x="127056" y="1252435"/>
                </a:lnTo>
                <a:lnTo>
                  <a:pt x="103949" y="1213842"/>
                </a:lnTo>
                <a:lnTo>
                  <a:pt x="82949" y="1173907"/>
                </a:lnTo>
                <a:lnTo>
                  <a:pt x="64133" y="1132708"/>
                </a:lnTo>
                <a:lnTo>
                  <a:pt x="47577" y="1090322"/>
                </a:lnTo>
                <a:lnTo>
                  <a:pt x="33358" y="1046824"/>
                </a:lnTo>
                <a:lnTo>
                  <a:pt x="21553" y="1002291"/>
                </a:lnTo>
                <a:lnTo>
                  <a:pt x="12238" y="956799"/>
                </a:lnTo>
                <a:lnTo>
                  <a:pt x="5490" y="910426"/>
                </a:lnTo>
                <a:lnTo>
                  <a:pt x="1385" y="863247"/>
                </a:lnTo>
                <a:lnTo>
                  <a:pt x="0" y="815339"/>
                </a:lnTo>
                <a:close/>
              </a:path>
            </a:pathLst>
          </a:custGeom>
          <a:ln w="19811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402408" y="4484217"/>
            <a:ext cx="1143635" cy="914400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algn="ctr" marL="12700" marR="5080">
              <a:lnSpc>
                <a:spcPct val="88100"/>
              </a:lnSpc>
              <a:spcBef>
                <a:spcPts val="270"/>
              </a:spcBef>
            </a:pPr>
            <a:r>
              <a:rPr dirty="0" sz="1200" spc="-5">
                <a:solidFill>
                  <a:srgbClr val="FFFFFF"/>
                </a:solidFill>
                <a:latin typeface="Cambria"/>
                <a:cs typeface="Cambria"/>
              </a:rPr>
              <a:t>Building  Condition</a:t>
            </a:r>
            <a:r>
              <a:rPr dirty="0" sz="1200" spc="-6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200" spc="-10">
                <a:solidFill>
                  <a:srgbClr val="FFFFFF"/>
                </a:solidFill>
                <a:latin typeface="Cambria"/>
                <a:cs typeface="Cambria"/>
              </a:rPr>
              <a:t>Survey  </a:t>
            </a:r>
            <a:r>
              <a:rPr dirty="0" sz="1200" spc="-5">
                <a:solidFill>
                  <a:srgbClr val="FFFFFF"/>
                </a:solidFill>
                <a:latin typeface="Cambria"/>
                <a:cs typeface="Cambria"/>
              </a:rPr>
              <a:t>(includes A/C </a:t>
            </a:r>
            <a:r>
              <a:rPr dirty="0" sz="1200">
                <a:solidFill>
                  <a:srgbClr val="FFFFFF"/>
                </a:solidFill>
                <a:latin typeface="Cambria"/>
                <a:cs typeface="Cambria"/>
              </a:rPr>
              <a:t>in  </a:t>
            </a:r>
            <a:r>
              <a:rPr dirty="0" sz="1200" spc="-5">
                <a:solidFill>
                  <a:srgbClr val="FFFFFF"/>
                </a:solidFill>
                <a:latin typeface="Cambria"/>
                <a:cs typeface="Cambria"/>
              </a:rPr>
              <a:t>select</a:t>
            </a:r>
            <a:r>
              <a:rPr dirty="0" sz="1200" spc="-1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200" spc="-5">
                <a:solidFill>
                  <a:srgbClr val="FFFFFF"/>
                </a:solidFill>
                <a:latin typeface="Cambria"/>
                <a:cs typeface="Cambria"/>
              </a:rPr>
              <a:t>spaces)</a:t>
            </a:r>
            <a:endParaRPr sz="1200">
              <a:latin typeface="Cambria"/>
              <a:cs typeface="Cambria"/>
            </a:endParaRPr>
          </a:p>
          <a:p>
            <a:pPr marL="192405" indent="-114300">
              <a:lnSpc>
                <a:spcPct val="100000"/>
              </a:lnSpc>
              <a:spcBef>
                <a:spcPts val="310"/>
              </a:spcBef>
              <a:buFont typeface="Cambria"/>
              <a:buChar char="•"/>
              <a:tabLst>
                <a:tab pos="193040" algn="l"/>
              </a:tabLst>
            </a:pPr>
            <a:r>
              <a:rPr dirty="0" sz="1200" spc="-5" b="1">
                <a:solidFill>
                  <a:srgbClr val="FFFFFF"/>
                </a:solidFill>
                <a:latin typeface="Cambria"/>
                <a:cs typeface="Cambria"/>
              </a:rPr>
              <a:t>$38,847,403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33771" y="3230879"/>
            <a:ext cx="520065" cy="608330"/>
          </a:xfrm>
          <a:custGeom>
            <a:avLst/>
            <a:gdLst/>
            <a:ahLst/>
            <a:cxnLst/>
            <a:rect l="l" t="t" r="r" b="b"/>
            <a:pathLst>
              <a:path w="520064" h="608329">
                <a:moveTo>
                  <a:pt x="259842" y="0"/>
                </a:moveTo>
                <a:lnTo>
                  <a:pt x="259842" y="121615"/>
                </a:lnTo>
                <a:lnTo>
                  <a:pt x="0" y="121615"/>
                </a:lnTo>
                <a:lnTo>
                  <a:pt x="0" y="486460"/>
                </a:lnTo>
                <a:lnTo>
                  <a:pt x="259842" y="486460"/>
                </a:lnTo>
                <a:lnTo>
                  <a:pt x="259842" y="608076"/>
                </a:lnTo>
                <a:lnTo>
                  <a:pt x="519684" y="304038"/>
                </a:lnTo>
                <a:lnTo>
                  <a:pt x="259842" y="0"/>
                </a:lnTo>
                <a:close/>
              </a:path>
            </a:pathLst>
          </a:custGeom>
          <a:solidFill>
            <a:srgbClr val="EBD1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769102" y="1904238"/>
            <a:ext cx="3263265" cy="3263265"/>
          </a:xfrm>
          <a:custGeom>
            <a:avLst/>
            <a:gdLst/>
            <a:ahLst/>
            <a:cxnLst/>
            <a:rect l="l" t="t" r="r" b="b"/>
            <a:pathLst>
              <a:path w="3263265" h="3263265">
                <a:moveTo>
                  <a:pt x="1631442" y="0"/>
                </a:moveTo>
                <a:lnTo>
                  <a:pt x="1583339" y="695"/>
                </a:lnTo>
                <a:lnTo>
                  <a:pt x="1535581" y="2769"/>
                </a:lnTo>
                <a:lnTo>
                  <a:pt x="1488189" y="6202"/>
                </a:lnTo>
                <a:lnTo>
                  <a:pt x="1441180" y="10975"/>
                </a:lnTo>
                <a:lnTo>
                  <a:pt x="1394574" y="17070"/>
                </a:lnTo>
                <a:lnTo>
                  <a:pt x="1348390" y="24466"/>
                </a:lnTo>
                <a:lnTo>
                  <a:pt x="1302647" y="33144"/>
                </a:lnTo>
                <a:lnTo>
                  <a:pt x="1257365" y="43087"/>
                </a:lnTo>
                <a:lnTo>
                  <a:pt x="1212562" y="54274"/>
                </a:lnTo>
                <a:lnTo>
                  <a:pt x="1168257" y="66686"/>
                </a:lnTo>
                <a:lnTo>
                  <a:pt x="1124471" y="80304"/>
                </a:lnTo>
                <a:lnTo>
                  <a:pt x="1081221" y="95110"/>
                </a:lnTo>
                <a:lnTo>
                  <a:pt x="1038527" y="111083"/>
                </a:lnTo>
                <a:lnTo>
                  <a:pt x="996408" y="128205"/>
                </a:lnTo>
                <a:lnTo>
                  <a:pt x="954883" y="146457"/>
                </a:lnTo>
                <a:lnTo>
                  <a:pt x="913972" y="165820"/>
                </a:lnTo>
                <a:lnTo>
                  <a:pt x="873693" y="186274"/>
                </a:lnTo>
                <a:lnTo>
                  <a:pt x="834065" y="207801"/>
                </a:lnTo>
                <a:lnTo>
                  <a:pt x="795109" y="230380"/>
                </a:lnTo>
                <a:lnTo>
                  <a:pt x="756842" y="253994"/>
                </a:lnTo>
                <a:lnTo>
                  <a:pt x="719284" y="278622"/>
                </a:lnTo>
                <a:lnTo>
                  <a:pt x="682454" y="304247"/>
                </a:lnTo>
                <a:lnTo>
                  <a:pt x="646371" y="330848"/>
                </a:lnTo>
                <a:lnTo>
                  <a:pt x="611055" y="358407"/>
                </a:lnTo>
                <a:lnTo>
                  <a:pt x="576524" y="386904"/>
                </a:lnTo>
                <a:lnTo>
                  <a:pt x="542798" y="416321"/>
                </a:lnTo>
                <a:lnTo>
                  <a:pt x="509895" y="446638"/>
                </a:lnTo>
                <a:lnTo>
                  <a:pt x="477835" y="477835"/>
                </a:lnTo>
                <a:lnTo>
                  <a:pt x="446638" y="509895"/>
                </a:lnTo>
                <a:lnTo>
                  <a:pt x="416321" y="542798"/>
                </a:lnTo>
                <a:lnTo>
                  <a:pt x="386904" y="576524"/>
                </a:lnTo>
                <a:lnTo>
                  <a:pt x="358407" y="611055"/>
                </a:lnTo>
                <a:lnTo>
                  <a:pt x="330848" y="646371"/>
                </a:lnTo>
                <a:lnTo>
                  <a:pt x="304247" y="682454"/>
                </a:lnTo>
                <a:lnTo>
                  <a:pt x="278622" y="719284"/>
                </a:lnTo>
                <a:lnTo>
                  <a:pt x="253994" y="756842"/>
                </a:lnTo>
                <a:lnTo>
                  <a:pt x="230380" y="795109"/>
                </a:lnTo>
                <a:lnTo>
                  <a:pt x="207801" y="834065"/>
                </a:lnTo>
                <a:lnTo>
                  <a:pt x="186274" y="873693"/>
                </a:lnTo>
                <a:lnTo>
                  <a:pt x="165820" y="913972"/>
                </a:lnTo>
                <a:lnTo>
                  <a:pt x="146457" y="954883"/>
                </a:lnTo>
                <a:lnTo>
                  <a:pt x="128205" y="996408"/>
                </a:lnTo>
                <a:lnTo>
                  <a:pt x="111083" y="1038527"/>
                </a:lnTo>
                <a:lnTo>
                  <a:pt x="95110" y="1081221"/>
                </a:lnTo>
                <a:lnTo>
                  <a:pt x="80304" y="1124471"/>
                </a:lnTo>
                <a:lnTo>
                  <a:pt x="66686" y="1168257"/>
                </a:lnTo>
                <a:lnTo>
                  <a:pt x="54274" y="1212562"/>
                </a:lnTo>
                <a:lnTo>
                  <a:pt x="43087" y="1257365"/>
                </a:lnTo>
                <a:lnTo>
                  <a:pt x="33144" y="1302647"/>
                </a:lnTo>
                <a:lnTo>
                  <a:pt x="24466" y="1348390"/>
                </a:lnTo>
                <a:lnTo>
                  <a:pt x="17070" y="1394574"/>
                </a:lnTo>
                <a:lnTo>
                  <a:pt x="10975" y="1441180"/>
                </a:lnTo>
                <a:lnTo>
                  <a:pt x="6202" y="1488189"/>
                </a:lnTo>
                <a:lnTo>
                  <a:pt x="2769" y="1535581"/>
                </a:lnTo>
                <a:lnTo>
                  <a:pt x="695" y="1583339"/>
                </a:lnTo>
                <a:lnTo>
                  <a:pt x="0" y="1631442"/>
                </a:lnTo>
                <a:lnTo>
                  <a:pt x="695" y="1679544"/>
                </a:lnTo>
                <a:lnTo>
                  <a:pt x="2769" y="1727300"/>
                </a:lnTo>
                <a:lnTo>
                  <a:pt x="6202" y="1774693"/>
                </a:lnTo>
                <a:lnTo>
                  <a:pt x="10975" y="1821701"/>
                </a:lnTo>
                <a:lnTo>
                  <a:pt x="17070" y="1868306"/>
                </a:lnTo>
                <a:lnTo>
                  <a:pt x="24466" y="1914490"/>
                </a:lnTo>
                <a:lnTo>
                  <a:pt x="33144" y="1960232"/>
                </a:lnTo>
                <a:lnTo>
                  <a:pt x="43087" y="2005514"/>
                </a:lnTo>
                <a:lnTo>
                  <a:pt x="54274" y="2050317"/>
                </a:lnTo>
                <a:lnTo>
                  <a:pt x="66686" y="2094621"/>
                </a:lnTo>
                <a:lnTo>
                  <a:pt x="80304" y="2138407"/>
                </a:lnTo>
                <a:lnTo>
                  <a:pt x="95110" y="2181657"/>
                </a:lnTo>
                <a:lnTo>
                  <a:pt x="111083" y="2224351"/>
                </a:lnTo>
                <a:lnTo>
                  <a:pt x="128205" y="2266470"/>
                </a:lnTo>
                <a:lnTo>
                  <a:pt x="146457" y="2307994"/>
                </a:lnTo>
                <a:lnTo>
                  <a:pt x="165820" y="2348906"/>
                </a:lnTo>
                <a:lnTo>
                  <a:pt x="186274" y="2389185"/>
                </a:lnTo>
                <a:lnTo>
                  <a:pt x="207801" y="2428812"/>
                </a:lnTo>
                <a:lnTo>
                  <a:pt x="230380" y="2467769"/>
                </a:lnTo>
                <a:lnTo>
                  <a:pt x="253994" y="2506035"/>
                </a:lnTo>
                <a:lnTo>
                  <a:pt x="278622" y="2543593"/>
                </a:lnTo>
                <a:lnTo>
                  <a:pt x="304247" y="2580423"/>
                </a:lnTo>
                <a:lnTo>
                  <a:pt x="330848" y="2616506"/>
                </a:lnTo>
                <a:lnTo>
                  <a:pt x="358407" y="2651823"/>
                </a:lnTo>
                <a:lnTo>
                  <a:pt x="386904" y="2686354"/>
                </a:lnTo>
                <a:lnTo>
                  <a:pt x="416321" y="2720080"/>
                </a:lnTo>
                <a:lnTo>
                  <a:pt x="446638" y="2752983"/>
                </a:lnTo>
                <a:lnTo>
                  <a:pt x="477835" y="2785043"/>
                </a:lnTo>
                <a:lnTo>
                  <a:pt x="509895" y="2816241"/>
                </a:lnTo>
                <a:lnTo>
                  <a:pt x="542798" y="2846558"/>
                </a:lnTo>
                <a:lnTo>
                  <a:pt x="576524" y="2875975"/>
                </a:lnTo>
                <a:lnTo>
                  <a:pt x="611055" y="2904472"/>
                </a:lnTo>
                <a:lnTo>
                  <a:pt x="646371" y="2932031"/>
                </a:lnTo>
                <a:lnTo>
                  <a:pt x="682454" y="2958632"/>
                </a:lnTo>
                <a:lnTo>
                  <a:pt x="719284" y="2984257"/>
                </a:lnTo>
                <a:lnTo>
                  <a:pt x="756842" y="3008886"/>
                </a:lnTo>
                <a:lnTo>
                  <a:pt x="795109" y="3032500"/>
                </a:lnTo>
                <a:lnTo>
                  <a:pt x="834065" y="3055080"/>
                </a:lnTo>
                <a:lnTo>
                  <a:pt x="873693" y="3076606"/>
                </a:lnTo>
                <a:lnTo>
                  <a:pt x="913972" y="3097061"/>
                </a:lnTo>
                <a:lnTo>
                  <a:pt x="954883" y="3116424"/>
                </a:lnTo>
                <a:lnTo>
                  <a:pt x="996408" y="3134676"/>
                </a:lnTo>
                <a:lnTo>
                  <a:pt x="1038527" y="3151798"/>
                </a:lnTo>
                <a:lnTo>
                  <a:pt x="1081221" y="3167772"/>
                </a:lnTo>
                <a:lnTo>
                  <a:pt x="1124471" y="3182578"/>
                </a:lnTo>
                <a:lnTo>
                  <a:pt x="1168257" y="3196196"/>
                </a:lnTo>
                <a:lnTo>
                  <a:pt x="1212562" y="3208609"/>
                </a:lnTo>
                <a:lnTo>
                  <a:pt x="1257365" y="3219796"/>
                </a:lnTo>
                <a:lnTo>
                  <a:pt x="1302647" y="3229738"/>
                </a:lnTo>
                <a:lnTo>
                  <a:pt x="1348390" y="3238417"/>
                </a:lnTo>
                <a:lnTo>
                  <a:pt x="1394574" y="3245813"/>
                </a:lnTo>
                <a:lnTo>
                  <a:pt x="1441180" y="3251908"/>
                </a:lnTo>
                <a:lnTo>
                  <a:pt x="1488189" y="3256681"/>
                </a:lnTo>
                <a:lnTo>
                  <a:pt x="1535581" y="3260114"/>
                </a:lnTo>
                <a:lnTo>
                  <a:pt x="1583339" y="3262188"/>
                </a:lnTo>
                <a:lnTo>
                  <a:pt x="1631442" y="3262884"/>
                </a:lnTo>
                <a:lnTo>
                  <a:pt x="1679544" y="3262188"/>
                </a:lnTo>
                <a:lnTo>
                  <a:pt x="1727302" y="3260114"/>
                </a:lnTo>
                <a:lnTo>
                  <a:pt x="1774694" y="3256681"/>
                </a:lnTo>
                <a:lnTo>
                  <a:pt x="1821703" y="3251908"/>
                </a:lnTo>
                <a:lnTo>
                  <a:pt x="1868309" y="3245813"/>
                </a:lnTo>
                <a:lnTo>
                  <a:pt x="1914493" y="3238417"/>
                </a:lnTo>
                <a:lnTo>
                  <a:pt x="1960236" y="3229738"/>
                </a:lnTo>
                <a:lnTo>
                  <a:pt x="2005518" y="3219796"/>
                </a:lnTo>
                <a:lnTo>
                  <a:pt x="2050321" y="3208609"/>
                </a:lnTo>
                <a:lnTo>
                  <a:pt x="2094626" y="3196196"/>
                </a:lnTo>
                <a:lnTo>
                  <a:pt x="2138412" y="3182578"/>
                </a:lnTo>
                <a:lnTo>
                  <a:pt x="2181662" y="3167772"/>
                </a:lnTo>
                <a:lnTo>
                  <a:pt x="2224356" y="3151798"/>
                </a:lnTo>
                <a:lnTo>
                  <a:pt x="2266475" y="3134676"/>
                </a:lnTo>
                <a:lnTo>
                  <a:pt x="2308000" y="3116424"/>
                </a:lnTo>
                <a:lnTo>
                  <a:pt x="2348911" y="3097061"/>
                </a:lnTo>
                <a:lnTo>
                  <a:pt x="2389190" y="3076606"/>
                </a:lnTo>
                <a:lnTo>
                  <a:pt x="2428818" y="3055080"/>
                </a:lnTo>
                <a:lnTo>
                  <a:pt x="2467774" y="3032500"/>
                </a:lnTo>
                <a:lnTo>
                  <a:pt x="2506041" y="3008886"/>
                </a:lnTo>
                <a:lnTo>
                  <a:pt x="2543599" y="2984257"/>
                </a:lnTo>
                <a:lnTo>
                  <a:pt x="2580429" y="2958632"/>
                </a:lnTo>
                <a:lnTo>
                  <a:pt x="2616512" y="2932031"/>
                </a:lnTo>
                <a:lnTo>
                  <a:pt x="2651828" y="2904472"/>
                </a:lnTo>
                <a:lnTo>
                  <a:pt x="2686359" y="2875975"/>
                </a:lnTo>
                <a:lnTo>
                  <a:pt x="2720085" y="2846558"/>
                </a:lnTo>
                <a:lnTo>
                  <a:pt x="2752988" y="2816241"/>
                </a:lnTo>
                <a:lnTo>
                  <a:pt x="2785048" y="2785043"/>
                </a:lnTo>
                <a:lnTo>
                  <a:pt x="2816245" y="2752983"/>
                </a:lnTo>
                <a:lnTo>
                  <a:pt x="2846562" y="2720080"/>
                </a:lnTo>
                <a:lnTo>
                  <a:pt x="2875979" y="2686354"/>
                </a:lnTo>
                <a:lnTo>
                  <a:pt x="2904476" y="2651823"/>
                </a:lnTo>
                <a:lnTo>
                  <a:pt x="2932035" y="2616506"/>
                </a:lnTo>
                <a:lnTo>
                  <a:pt x="2958636" y="2580423"/>
                </a:lnTo>
                <a:lnTo>
                  <a:pt x="2984261" y="2543593"/>
                </a:lnTo>
                <a:lnTo>
                  <a:pt x="3008889" y="2506035"/>
                </a:lnTo>
                <a:lnTo>
                  <a:pt x="3032503" y="2467769"/>
                </a:lnTo>
                <a:lnTo>
                  <a:pt x="3055082" y="2428812"/>
                </a:lnTo>
                <a:lnTo>
                  <a:pt x="3076609" y="2389185"/>
                </a:lnTo>
                <a:lnTo>
                  <a:pt x="3097063" y="2348906"/>
                </a:lnTo>
                <a:lnTo>
                  <a:pt x="3116426" y="2307994"/>
                </a:lnTo>
                <a:lnTo>
                  <a:pt x="3134678" y="2266470"/>
                </a:lnTo>
                <a:lnTo>
                  <a:pt x="3151800" y="2224351"/>
                </a:lnTo>
                <a:lnTo>
                  <a:pt x="3167773" y="2181657"/>
                </a:lnTo>
                <a:lnTo>
                  <a:pt x="3182579" y="2138407"/>
                </a:lnTo>
                <a:lnTo>
                  <a:pt x="3196197" y="2094621"/>
                </a:lnTo>
                <a:lnTo>
                  <a:pt x="3208609" y="2050317"/>
                </a:lnTo>
                <a:lnTo>
                  <a:pt x="3219796" y="2005514"/>
                </a:lnTo>
                <a:lnTo>
                  <a:pt x="3229739" y="1960232"/>
                </a:lnTo>
                <a:lnTo>
                  <a:pt x="3238417" y="1914490"/>
                </a:lnTo>
                <a:lnTo>
                  <a:pt x="3245813" y="1868306"/>
                </a:lnTo>
                <a:lnTo>
                  <a:pt x="3251908" y="1821701"/>
                </a:lnTo>
                <a:lnTo>
                  <a:pt x="3256681" y="1774693"/>
                </a:lnTo>
                <a:lnTo>
                  <a:pt x="3260114" y="1727300"/>
                </a:lnTo>
                <a:lnTo>
                  <a:pt x="3262188" y="1679544"/>
                </a:lnTo>
                <a:lnTo>
                  <a:pt x="3262884" y="1631442"/>
                </a:lnTo>
                <a:lnTo>
                  <a:pt x="3262188" y="1583339"/>
                </a:lnTo>
                <a:lnTo>
                  <a:pt x="3260114" y="1535581"/>
                </a:lnTo>
                <a:lnTo>
                  <a:pt x="3256681" y="1488189"/>
                </a:lnTo>
                <a:lnTo>
                  <a:pt x="3251908" y="1441180"/>
                </a:lnTo>
                <a:lnTo>
                  <a:pt x="3245813" y="1394574"/>
                </a:lnTo>
                <a:lnTo>
                  <a:pt x="3238417" y="1348390"/>
                </a:lnTo>
                <a:lnTo>
                  <a:pt x="3229739" y="1302647"/>
                </a:lnTo>
                <a:lnTo>
                  <a:pt x="3219796" y="1257365"/>
                </a:lnTo>
                <a:lnTo>
                  <a:pt x="3208609" y="1212562"/>
                </a:lnTo>
                <a:lnTo>
                  <a:pt x="3196197" y="1168257"/>
                </a:lnTo>
                <a:lnTo>
                  <a:pt x="3182579" y="1124471"/>
                </a:lnTo>
                <a:lnTo>
                  <a:pt x="3167773" y="1081221"/>
                </a:lnTo>
                <a:lnTo>
                  <a:pt x="3151800" y="1038527"/>
                </a:lnTo>
                <a:lnTo>
                  <a:pt x="3134678" y="996408"/>
                </a:lnTo>
                <a:lnTo>
                  <a:pt x="3116426" y="954883"/>
                </a:lnTo>
                <a:lnTo>
                  <a:pt x="3097063" y="913972"/>
                </a:lnTo>
                <a:lnTo>
                  <a:pt x="3076609" y="873693"/>
                </a:lnTo>
                <a:lnTo>
                  <a:pt x="3055082" y="834065"/>
                </a:lnTo>
                <a:lnTo>
                  <a:pt x="3032503" y="795109"/>
                </a:lnTo>
                <a:lnTo>
                  <a:pt x="3008889" y="756842"/>
                </a:lnTo>
                <a:lnTo>
                  <a:pt x="2984261" y="719284"/>
                </a:lnTo>
                <a:lnTo>
                  <a:pt x="2958636" y="682454"/>
                </a:lnTo>
                <a:lnTo>
                  <a:pt x="2932035" y="646371"/>
                </a:lnTo>
                <a:lnTo>
                  <a:pt x="2904476" y="611055"/>
                </a:lnTo>
                <a:lnTo>
                  <a:pt x="2875979" y="576524"/>
                </a:lnTo>
                <a:lnTo>
                  <a:pt x="2846562" y="542798"/>
                </a:lnTo>
                <a:lnTo>
                  <a:pt x="2816245" y="509895"/>
                </a:lnTo>
                <a:lnTo>
                  <a:pt x="2785048" y="477835"/>
                </a:lnTo>
                <a:lnTo>
                  <a:pt x="2752988" y="446638"/>
                </a:lnTo>
                <a:lnTo>
                  <a:pt x="2720085" y="416321"/>
                </a:lnTo>
                <a:lnTo>
                  <a:pt x="2686359" y="386904"/>
                </a:lnTo>
                <a:lnTo>
                  <a:pt x="2651828" y="358407"/>
                </a:lnTo>
                <a:lnTo>
                  <a:pt x="2616512" y="330848"/>
                </a:lnTo>
                <a:lnTo>
                  <a:pt x="2580429" y="304247"/>
                </a:lnTo>
                <a:lnTo>
                  <a:pt x="2543599" y="278622"/>
                </a:lnTo>
                <a:lnTo>
                  <a:pt x="2506041" y="253994"/>
                </a:lnTo>
                <a:lnTo>
                  <a:pt x="2467774" y="230380"/>
                </a:lnTo>
                <a:lnTo>
                  <a:pt x="2428818" y="207801"/>
                </a:lnTo>
                <a:lnTo>
                  <a:pt x="2389190" y="186274"/>
                </a:lnTo>
                <a:lnTo>
                  <a:pt x="2348911" y="165820"/>
                </a:lnTo>
                <a:lnTo>
                  <a:pt x="2308000" y="146457"/>
                </a:lnTo>
                <a:lnTo>
                  <a:pt x="2266475" y="128205"/>
                </a:lnTo>
                <a:lnTo>
                  <a:pt x="2224356" y="111083"/>
                </a:lnTo>
                <a:lnTo>
                  <a:pt x="2181662" y="95110"/>
                </a:lnTo>
                <a:lnTo>
                  <a:pt x="2138412" y="80304"/>
                </a:lnTo>
                <a:lnTo>
                  <a:pt x="2094626" y="66686"/>
                </a:lnTo>
                <a:lnTo>
                  <a:pt x="2050321" y="54274"/>
                </a:lnTo>
                <a:lnTo>
                  <a:pt x="2005518" y="43087"/>
                </a:lnTo>
                <a:lnTo>
                  <a:pt x="1960236" y="33144"/>
                </a:lnTo>
                <a:lnTo>
                  <a:pt x="1914493" y="24466"/>
                </a:lnTo>
                <a:lnTo>
                  <a:pt x="1868309" y="17070"/>
                </a:lnTo>
                <a:lnTo>
                  <a:pt x="1821703" y="10975"/>
                </a:lnTo>
                <a:lnTo>
                  <a:pt x="1774694" y="6202"/>
                </a:lnTo>
                <a:lnTo>
                  <a:pt x="1727302" y="2769"/>
                </a:lnTo>
                <a:lnTo>
                  <a:pt x="1679544" y="695"/>
                </a:lnTo>
                <a:lnTo>
                  <a:pt x="1631442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769102" y="1904238"/>
            <a:ext cx="3263265" cy="3263265"/>
          </a:xfrm>
          <a:custGeom>
            <a:avLst/>
            <a:gdLst/>
            <a:ahLst/>
            <a:cxnLst/>
            <a:rect l="l" t="t" r="r" b="b"/>
            <a:pathLst>
              <a:path w="3263265" h="3263265">
                <a:moveTo>
                  <a:pt x="0" y="1631442"/>
                </a:moveTo>
                <a:lnTo>
                  <a:pt x="695" y="1583339"/>
                </a:lnTo>
                <a:lnTo>
                  <a:pt x="2769" y="1535581"/>
                </a:lnTo>
                <a:lnTo>
                  <a:pt x="6202" y="1488189"/>
                </a:lnTo>
                <a:lnTo>
                  <a:pt x="10975" y="1441180"/>
                </a:lnTo>
                <a:lnTo>
                  <a:pt x="17070" y="1394574"/>
                </a:lnTo>
                <a:lnTo>
                  <a:pt x="24466" y="1348390"/>
                </a:lnTo>
                <a:lnTo>
                  <a:pt x="33144" y="1302647"/>
                </a:lnTo>
                <a:lnTo>
                  <a:pt x="43087" y="1257365"/>
                </a:lnTo>
                <a:lnTo>
                  <a:pt x="54274" y="1212562"/>
                </a:lnTo>
                <a:lnTo>
                  <a:pt x="66686" y="1168257"/>
                </a:lnTo>
                <a:lnTo>
                  <a:pt x="80304" y="1124471"/>
                </a:lnTo>
                <a:lnTo>
                  <a:pt x="95110" y="1081221"/>
                </a:lnTo>
                <a:lnTo>
                  <a:pt x="111083" y="1038527"/>
                </a:lnTo>
                <a:lnTo>
                  <a:pt x="128205" y="996408"/>
                </a:lnTo>
                <a:lnTo>
                  <a:pt x="146457" y="954883"/>
                </a:lnTo>
                <a:lnTo>
                  <a:pt x="165820" y="913972"/>
                </a:lnTo>
                <a:lnTo>
                  <a:pt x="186274" y="873693"/>
                </a:lnTo>
                <a:lnTo>
                  <a:pt x="207801" y="834065"/>
                </a:lnTo>
                <a:lnTo>
                  <a:pt x="230380" y="795109"/>
                </a:lnTo>
                <a:lnTo>
                  <a:pt x="253994" y="756842"/>
                </a:lnTo>
                <a:lnTo>
                  <a:pt x="278622" y="719284"/>
                </a:lnTo>
                <a:lnTo>
                  <a:pt x="304247" y="682454"/>
                </a:lnTo>
                <a:lnTo>
                  <a:pt x="330848" y="646371"/>
                </a:lnTo>
                <a:lnTo>
                  <a:pt x="358407" y="611055"/>
                </a:lnTo>
                <a:lnTo>
                  <a:pt x="386904" y="576524"/>
                </a:lnTo>
                <a:lnTo>
                  <a:pt x="416321" y="542798"/>
                </a:lnTo>
                <a:lnTo>
                  <a:pt x="446638" y="509895"/>
                </a:lnTo>
                <a:lnTo>
                  <a:pt x="477835" y="477835"/>
                </a:lnTo>
                <a:lnTo>
                  <a:pt x="509895" y="446638"/>
                </a:lnTo>
                <a:lnTo>
                  <a:pt x="542798" y="416321"/>
                </a:lnTo>
                <a:lnTo>
                  <a:pt x="576524" y="386904"/>
                </a:lnTo>
                <a:lnTo>
                  <a:pt x="611055" y="358407"/>
                </a:lnTo>
                <a:lnTo>
                  <a:pt x="646371" y="330848"/>
                </a:lnTo>
                <a:lnTo>
                  <a:pt x="682454" y="304247"/>
                </a:lnTo>
                <a:lnTo>
                  <a:pt x="719284" y="278622"/>
                </a:lnTo>
                <a:lnTo>
                  <a:pt x="756842" y="253994"/>
                </a:lnTo>
                <a:lnTo>
                  <a:pt x="795109" y="230380"/>
                </a:lnTo>
                <a:lnTo>
                  <a:pt x="834065" y="207801"/>
                </a:lnTo>
                <a:lnTo>
                  <a:pt x="873693" y="186274"/>
                </a:lnTo>
                <a:lnTo>
                  <a:pt x="913972" y="165820"/>
                </a:lnTo>
                <a:lnTo>
                  <a:pt x="954883" y="146457"/>
                </a:lnTo>
                <a:lnTo>
                  <a:pt x="996408" y="128205"/>
                </a:lnTo>
                <a:lnTo>
                  <a:pt x="1038527" y="111083"/>
                </a:lnTo>
                <a:lnTo>
                  <a:pt x="1081221" y="95110"/>
                </a:lnTo>
                <a:lnTo>
                  <a:pt x="1124471" y="80304"/>
                </a:lnTo>
                <a:lnTo>
                  <a:pt x="1168257" y="66686"/>
                </a:lnTo>
                <a:lnTo>
                  <a:pt x="1212562" y="54274"/>
                </a:lnTo>
                <a:lnTo>
                  <a:pt x="1257365" y="43087"/>
                </a:lnTo>
                <a:lnTo>
                  <a:pt x="1302647" y="33144"/>
                </a:lnTo>
                <a:lnTo>
                  <a:pt x="1348390" y="24466"/>
                </a:lnTo>
                <a:lnTo>
                  <a:pt x="1394574" y="17070"/>
                </a:lnTo>
                <a:lnTo>
                  <a:pt x="1441180" y="10975"/>
                </a:lnTo>
                <a:lnTo>
                  <a:pt x="1488189" y="6202"/>
                </a:lnTo>
                <a:lnTo>
                  <a:pt x="1535581" y="2769"/>
                </a:lnTo>
                <a:lnTo>
                  <a:pt x="1583339" y="695"/>
                </a:lnTo>
                <a:lnTo>
                  <a:pt x="1631442" y="0"/>
                </a:lnTo>
                <a:lnTo>
                  <a:pt x="1679544" y="695"/>
                </a:lnTo>
                <a:lnTo>
                  <a:pt x="1727302" y="2769"/>
                </a:lnTo>
                <a:lnTo>
                  <a:pt x="1774694" y="6202"/>
                </a:lnTo>
                <a:lnTo>
                  <a:pt x="1821703" y="10975"/>
                </a:lnTo>
                <a:lnTo>
                  <a:pt x="1868309" y="17070"/>
                </a:lnTo>
                <a:lnTo>
                  <a:pt x="1914493" y="24466"/>
                </a:lnTo>
                <a:lnTo>
                  <a:pt x="1960236" y="33144"/>
                </a:lnTo>
                <a:lnTo>
                  <a:pt x="2005518" y="43087"/>
                </a:lnTo>
                <a:lnTo>
                  <a:pt x="2050321" y="54274"/>
                </a:lnTo>
                <a:lnTo>
                  <a:pt x="2094626" y="66686"/>
                </a:lnTo>
                <a:lnTo>
                  <a:pt x="2138412" y="80304"/>
                </a:lnTo>
                <a:lnTo>
                  <a:pt x="2181662" y="95110"/>
                </a:lnTo>
                <a:lnTo>
                  <a:pt x="2224356" y="111083"/>
                </a:lnTo>
                <a:lnTo>
                  <a:pt x="2266475" y="128205"/>
                </a:lnTo>
                <a:lnTo>
                  <a:pt x="2308000" y="146457"/>
                </a:lnTo>
                <a:lnTo>
                  <a:pt x="2348911" y="165820"/>
                </a:lnTo>
                <a:lnTo>
                  <a:pt x="2389190" y="186274"/>
                </a:lnTo>
                <a:lnTo>
                  <a:pt x="2428818" y="207801"/>
                </a:lnTo>
                <a:lnTo>
                  <a:pt x="2467774" y="230380"/>
                </a:lnTo>
                <a:lnTo>
                  <a:pt x="2506041" y="253994"/>
                </a:lnTo>
                <a:lnTo>
                  <a:pt x="2543599" y="278622"/>
                </a:lnTo>
                <a:lnTo>
                  <a:pt x="2580429" y="304247"/>
                </a:lnTo>
                <a:lnTo>
                  <a:pt x="2616512" y="330848"/>
                </a:lnTo>
                <a:lnTo>
                  <a:pt x="2651828" y="358407"/>
                </a:lnTo>
                <a:lnTo>
                  <a:pt x="2686359" y="386904"/>
                </a:lnTo>
                <a:lnTo>
                  <a:pt x="2720085" y="416321"/>
                </a:lnTo>
                <a:lnTo>
                  <a:pt x="2752988" y="446638"/>
                </a:lnTo>
                <a:lnTo>
                  <a:pt x="2785048" y="477835"/>
                </a:lnTo>
                <a:lnTo>
                  <a:pt x="2816245" y="509895"/>
                </a:lnTo>
                <a:lnTo>
                  <a:pt x="2846562" y="542798"/>
                </a:lnTo>
                <a:lnTo>
                  <a:pt x="2875979" y="576524"/>
                </a:lnTo>
                <a:lnTo>
                  <a:pt x="2904476" y="611055"/>
                </a:lnTo>
                <a:lnTo>
                  <a:pt x="2932035" y="646371"/>
                </a:lnTo>
                <a:lnTo>
                  <a:pt x="2958636" y="682454"/>
                </a:lnTo>
                <a:lnTo>
                  <a:pt x="2984261" y="719284"/>
                </a:lnTo>
                <a:lnTo>
                  <a:pt x="3008889" y="756842"/>
                </a:lnTo>
                <a:lnTo>
                  <a:pt x="3032503" y="795109"/>
                </a:lnTo>
                <a:lnTo>
                  <a:pt x="3055082" y="834065"/>
                </a:lnTo>
                <a:lnTo>
                  <a:pt x="3076609" y="873693"/>
                </a:lnTo>
                <a:lnTo>
                  <a:pt x="3097063" y="913972"/>
                </a:lnTo>
                <a:lnTo>
                  <a:pt x="3116426" y="954883"/>
                </a:lnTo>
                <a:lnTo>
                  <a:pt x="3134678" y="996408"/>
                </a:lnTo>
                <a:lnTo>
                  <a:pt x="3151800" y="1038527"/>
                </a:lnTo>
                <a:lnTo>
                  <a:pt x="3167773" y="1081221"/>
                </a:lnTo>
                <a:lnTo>
                  <a:pt x="3182579" y="1124471"/>
                </a:lnTo>
                <a:lnTo>
                  <a:pt x="3196197" y="1168257"/>
                </a:lnTo>
                <a:lnTo>
                  <a:pt x="3208609" y="1212562"/>
                </a:lnTo>
                <a:lnTo>
                  <a:pt x="3219796" y="1257365"/>
                </a:lnTo>
                <a:lnTo>
                  <a:pt x="3229739" y="1302647"/>
                </a:lnTo>
                <a:lnTo>
                  <a:pt x="3238417" y="1348390"/>
                </a:lnTo>
                <a:lnTo>
                  <a:pt x="3245813" y="1394574"/>
                </a:lnTo>
                <a:lnTo>
                  <a:pt x="3251908" y="1441180"/>
                </a:lnTo>
                <a:lnTo>
                  <a:pt x="3256681" y="1488189"/>
                </a:lnTo>
                <a:lnTo>
                  <a:pt x="3260114" y="1535581"/>
                </a:lnTo>
                <a:lnTo>
                  <a:pt x="3262188" y="1583339"/>
                </a:lnTo>
                <a:lnTo>
                  <a:pt x="3262884" y="1631442"/>
                </a:lnTo>
                <a:lnTo>
                  <a:pt x="3262188" y="1679544"/>
                </a:lnTo>
                <a:lnTo>
                  <a:pt x="3260114" y="1727300"/>
                </a:lnTo>
                <a:lnTo>
                  <a:pt x="3256681" y="1774693"/>
                </a:lnTo>
                <a:lnTo>
                  <a:pt x="3251908" y="1821701"/>
                </a:lnTo>
                <a:lnTo>
                  <a:pt x="3245813" y="1868306"/>
                </a:lnTo>
                <a:lnTo>
                  <a:pt x="3238417" y="1914490"/>
                </a:lnTo>
                <a:lnTo>
                  <a:pt x="3229739" y="1960232"/>
                </a:lnTo>
                <a:lnTo>
                  <a:pt x="3219796" y="2005514"/>
                </a:lnTo>
                <a:lnTo>
                  <a:pt x="3208609" y="2050317"/>
                </a:lnTo>
                <a:lnTo>
                  <a:pt x="3196197" y="2094621"/>
                </a:lnTo>
                <a:lnTo>
                  <a:pt x="3182579" y="2138407"/>
                </a:lnTo>
                <a:lnTo>
                  <a:pt x="3167773" y="2181657"/>
                </a:lnTo>
                <a:lnTo>
                  <a:pt x="3151800" y="2224351"/>
                </a:lnTo>
                <a:lnTo>
                  <a:pt x="3134678" y="2266470"/>
                </a:lnTo>
                <a:lnTo>
                  <a:pt x="3116426" y="2307994"/>
                </a:lnTo>
                <a:lnTo>
                  <a:pt x="3097063" y="2348906"/>
                </a:lnTo>
                <a:lnTo>
                  <a:pt x="3076609" y="2389185"/>
                </a:lnTo>
                <a:lnTo>
                  <a:pt x="3055082" y="2428812"/>
                </a:lnTo>
                <a:lnTo>
                  <a:pt x="3032503" y="2467769"/>
                </a:lnTo>
                <a:lnTo>
                  <a:pt x="3008889" y="2506035"/>
                </a:lnTo>
                <a:lnTo>
                  <a:pt x="2984261" y="2543593"/>
                </a:lnTo>
                <a:lnTo>
                  <a:pt x="2958636" y="2580423"/>
                </a:lnTo>
                <a:lnTo>
                  <a:pt x="2932035" y="2616506"/>
                </a:lnTo>
                <a:lnTo>
                  <a:pt x="2904476" y="2651823"/>
                </a:lnTo>
                <a:lnTo>
                  <a:pt x="2875979" y="2686354"/>
                </a:lnTo>
                <a:lnTo>
                  <a:pt x="2846562" y="2720080"/>
                </a:lnTo>
                <a:lnTo>
                  <a:pt x="2816245" y="2752983"/>
                </a:lnTo>
                <a:lnTo>
                  <a:pt x="2785048" y="2785043"/>
                </a:lnTo>
                <a:lnTo>
                  <a:pt x="2752988" y="2816241"/>
                </a:lnTo>
                <a:lnTo>
                  <a:pt x="2720085" y="2846558"/>
                </a:lnTo>
                <a:lnTo>
                  <a:pt x="2686359" y="2875975"/>
                </a:lnTo>
                <a:lnTo>
                  <a:pt x="2651828" y="2904472"/>
                </a:lnTo>
                <a:lnTo>
                  <a:pt x="2616512" y="2932031"/>
                </a:lnTo>
                <a:lnTo>
                  <a:pt x="2580429" y="2958632"/>
                </a:lnTo>
                <a:lnTo>
                  <a:pt x="2543599" y="2984257"/>
                </a:lnTo>
                <a:lnTo>
                  <a:pt x="2506041" y="3008886"/>
                </a:lnTo>
                <a:lnTo>
                  <a:pt x="2467774" y="3032500"/>
                </a:lnTo>
                <a:lnTo>
                  <a:pt x="2428818" y="3055080"/>
                </a:lnTo>
                <a:lnTo>
                  <a:pt x="2389190" y="3076606"/>
                </a:lnTo>
                <a:lnTo>
                  <a:pt x="2348911" y="3097061"/>
                </a:lnTo>
                <a:lnTo>
                  <a:pt x="2308000" y="3116424"/>
                </a:lnTo>
                <a:lnTo>
                  <a:pt x="2266475" y="3134676"/>
                </a:lnTo>
                <a:lnTo>
                  <a:pt x="2224356" y="3151798"/>
                </a:lnTo>
                <a:lnTo>
                  <a:pt x="2181662" y="3167772"/>
                </a:lnTo>
                <a:lnTo>
                  <a:pt x="2138412" y="3182578"/>
                </a:lnTo>
                <a:lnTo>
                  <a:pt x="2094626" y="3196196"/>
                </a:lnTo>
                <a:lnTo>
                  <a:pt x="2050321" y="3208609"/>
                </a:lnTo>
                <a:lnTo>
                  <a:pt x="2005518" y="3219796"/>
                </a:lnTo>
                <a:lnTo>
                  <a:pt x="1960236" y="3229738"/>
                </a:lnTo>
                <a:lnTo>
                  <a:pt x="1914493" y="3238417"/>
                </a:lnTo>
                <a:lnTo>
                  <a:pt x="1868309" y="3245813"/>
                </a:lnTo>
                <a:lnTo>
                  <a:pt x="1821703" y="3251908"/>
                </a:lnTo>
                <a:lnTo>
                  <a:pt x="1774694" y="3256681"/>
                </a:lnTo>
                <a:lnTo>
                  <a:pt x="1727302" y="3260114"/>
                </a:lnTo>
                <a:lnTo>
                  <a:pt x="1679544" y="3262188"/>
                </a:lnTo>
                <a:lnTo>
                  <a:pt x="1631442" y="3262884"/>
                </a:lnTo>
                <a:lnTo>
                  <a:pt x="1583339" y="3262188"/>
                </a:lnTo>
                <a:lnTo>
                  <a:pt x="1535581" y="3260114"/>
                </a:lnTo>
                <a:lnTo>
                  <a:pt x="1488189" y="3256681"/>
                </a:lnTo>
                <a:lnTo>
                  <a:pt x="1441180" y="3251908"/>
                </a:lnTo>
                <a:lnTo>
                  <a:pt x="1394574" y="3245813"/>
                </a:lnTo>
                <a:lnTo>
                  <a:pt x="1348390" y="3238417"/>
                </a:lnTo>
                <a:lnTo>
                  <a:pt x="1302647" y="3229738"/>
                </a:lnTo>
                <a:lnTo>
                  <a:pt x="1257365" y="3219796"/>
                </a:lnTo>
                <a:lnTo>
                  <a:pt x="1212562" y="3208609"/>
                </a:lnTo>
                <a:lnTo>
                  <a:pt x="1168257" y="3196196"/>
                </a:lnTo>
                <a:lnTo>
                  <a:pt x="1124471" y="3182578"/>
                </a:lnTo>
                <a:lnTo>
                  <a:pt x="1081221" y="3167772"/>
                </a:lnTo>
                <a:lnTo>
                  <a:pt x="1038527" y="3151798"/>
                </a:lnTo>
                <a:lnTo>
                  <a:pt x="996408" y="3134676"/>
                </a:lnTo>
                <a:lnTo>
                  <a:pt x="954883" y="3116424"/>
                </a:lnTo>
                <a:lnTo>
                  <a:pt x="913972" y="3097061"/>
                </a:lnTo>
                <a:lnTo>
                  <a:pt x="873693" y="3076606"/>
                </a:lnTo>
                <a:lnTo>
                  <a:pt x="834065" y="3055080"/>
                </a:lnTo>
                <a:lnTo>
                  <a:pt x="795109" y="3032500"/>
                </a:lnTo>
                <a:lnTo>
                  <a:pt x="756842" y="3008886"/>
                </a:lnTo>
                <a:lnTo>
                  <a:pt x="719284" y="2984257"/>
                </a:lnTo>
                <a:lnTo>
                  <a:pt x="682454" y="2958632"/>
                </a:lnTo>
                <a:lnTo>
                  <a:pt x="646371" y="2932031"/>
                </a:lnTo>
                <a:lnTo>
                  <a:pt x="611055" y="2904472"/>
                </a:lnTo>
                <a:lnTo>
                  <a:pt x="576524" y="2875975"/>
                </a:lnTo>
                <a:lnTo>
                  <a:pt x="542798" y="2846558"/>
                </a:lnTo>
                <a:lnTo>
                  <a:pt x="509895" y="2816241"/>
                </a:lnTo>
                <a:lnTo>
                  <a:pt x="477835" y="2785043"/>
                </a:lnTo>
                <a:lnTo>
                  <a:pt x="446638" y="2752983"/>
                </a:lnTo>
                <a:lnTo>
                  <a:pt x="416321" y="2720080"/>
                </a:lnTo>
                <a:lnTo>
                  <a:pt x="386904" y="2686354"/>
                </a:lnTo>
                <a:lnTo>
                  <a:pt x="358407" y="2651823"/>
                </a:lnTo>
                <a:lnTo>
                  <a:pt x="330848" y="2616506"/>
                </a:lnTo>
                <a:lnTo>
                  <a:pt x="304247" y="2580423"/>
                </a:lnTo>
                <a:lnTo>
                  <a:pt x="278622" y="2543593"/>
                </a:lnTo>
                <a:lnTo>
                  <a:pt x="253994" y="2506035"/>
                </a:lnTo>
                <a:lnTo>
                  <a:pt x="230380" y="2467769"/>
                </a:lnTo>
                <a:lnTo>
                  <a:pt x="207801" y="2428812"/>
                </a:lnTo>
                <a:lnTo>
                  <a:pt x="186274" y="2389185"/>
                </a:lnTo>
                <a:lnTo>
                  <a:pt x="165820" y="2348906"/>
                </a:lnTo>
                <a:lnTo>
                  <a:pt x="146457" y="2307994"/>
                </a:lnTo>
                <a:lnTo>
                  <a:pt x="128205" y="2266470"/>
                </a:lnTo>
                <a:lnTo>
                  <a:pt x="111083" y="2224351"/>
                </a:lnTo>
                <a:lnTo>
                  <a:pt x="95110" y="2181657"/>
                </a:lnTo>
                <a:lnTo>
                  <a:pt x="80304" y="2138407"/>
                </a:lnTo>
                <a:lnTo>
                  <a:pt x="66686" y="2094621"/>
                </a:lnTo>
                <a:lnTo>
                  <a:pt x="54274" y="2050317"/>
                </a:lnTo>
                <a:lnTo>
                  <a:pt x="43087" y="2005514"/>
                </a:lnTo>
                <a:lnTo>
                  <a:pt x="33144" y="1960232"/>
                </a:lnTo>
                <a:lnTo>
                  <a:pt x="24466" y="1914490"/>
                </a:lnTo>
                <a:lnTo>
                  <a:pt x="17070" y="1868306"/>
                </a:lnTo>
                <a:lnTo>
                  <a:pt x="10975" y="1821701"/>
                </a:lnTo>
                <a:lnTo>
                  <a:pt x="6202" y="1774693"/>
                </a:lnTo>
                <a:lnTo>
                  <a:pt x="2769" y="1727300"/>
                </a:lnTo>
                <a:lnTo>
                  <a:pt x="695" y="1679544"/>
                </a:lnTo>
                <a:lnTo>
                  <a:pt x="0" y="1631442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6288662" y="2725343"/>
            <a:ext cx="2220595" cy="1540510"/>
          </a:xfrm>
          <a:prstGeom prst="rect">
            <a:avLst/>
          </a:prstGeom>
        </p:spPr>
        <p:txBody>
          <a:bodyPr wrap="square" lIns="0" tIns="78740" rIns="0" bIns="0" rtlCol="0" vert="horz">
            <a:spAutoFit/>
          </a:bodyPr>
          <a:lstStyle/>
          <a:p>
            <a:pPr algn="ctr" marL="32384" marR="23495" indent="-2540">
              <a:lnSpc>
                <a:spcPts val="3590"/>
              </a:lnSpc>
              <a:spcBef>
                <a:spcPts val="620"/>
              </a:spcBef>
            </a:pPr>
            <a:r>
              <a:rPr dirty="0" sz="3400" spc="-10">
                <a:solidFill>
                  <a:srgbClr val="FFFFFF"/>
                </a:solidFill>
                <a:latin typeface="Cambria"/>
                <a:cs typeface="Cambria"/>
              </a:rPr>
              <a:t>Bond  </a:t>
            </a:r>
            <a:r>
              <a:rPr dirty="0" sz="3400" spc="-5">
                <a:solidFill>
                  <a:srgbClr val="FFFFFF"/>
                </a:solidFill>
                <a:latin typeface="Cambria"/>
                <a:cs typeface="Cambria"/>
              </a:rPr>
              <a:t>P</a:t>
            </a:r>
            <a:r>
              <a:rPr dirty="0" sz="3400" spc="-55">
                <a:solidFill>
                  <a:srgbClr val="FFFFFF"/>
                </a:solidFill>
                <a:latin typeface="Cambria"/>
                <a:cs typeface="Cambria"/>
              </a:rPr>
              <a:t>r</a:t>
            </a:r>
            <a:r>
              <a:rPr dirty="0" sz="3400" spc="-10">
                <a:solidFill>
                  <a:srgbClr val="FFFFFF"/>
                </a:solidFill>
                <a:latin typeface="Cambria"/>
                <a:cs typeface="Cambria"/>
              </a:rPr>
              <a:t>opo</a:t>
            </a:r>
            <a:r>
              <a:rPr dirty="0" sz="3400" spc="-5">
                <a:solidFill>
                  <a:srgbClr val="FFFFFF"/>
                </a:solidFill>
                <a:latin typeface="Cambria"/>
                <a:cs typeface="Cambria"/>
              </a:rPr>
              <a:t>siti</a:t>
            </a:r>
            <a:r>
              <a:rPr dirty="0" sz="3400" spc="-10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dirty="0" sz="3400" spc="-5">
                <a:solidFill>
                  <a:srgbClr val="FFFFFF"/>
                </a:solidFill>
                <a:latin typeface="Cambria"/>
                <a:cs typeface="Cambria"/>
              </a:rPr>
              <a:t>n</a:t>
            </a:r>
            <a:endParaRPr sz="340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985"/>
              </a:spcBef>
              <a:buFont typeface="Cambria"/>
              <a:buChar char="•"/>
              <a:tabLst>
                <a:tab pos="241935" algn="l"/>
              </a:tabLst>
            </a:pPr>
            <a:r>
              <a:rPr dirty="0" sz="2700" spc="-5" b="1">
                <a:solidFill>
                  <a:srgbClr val="FFFFFF"/>
                </a:solidFill>
                <a:latin typeface="Cambria"/>
                <a:cs typeface="Cambria"/>
              </a:rPr>
              <a:t>$79,990,000</a:t>
            </a:r>
            <a:endParaRPr sz="27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05115" y="5932423"/>
            <a:ext cx="8379459" cy="72072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467995" marR="5080" indent="-455930">
              <a:lnSpc>
                <a:spcPts val="2590"/>
              </a:lnSpc>
              <a:spcBef>
                <a:spcPts val="425"/>
              </a:spcBef>
            </a:pPr>
            <a:r>
              <a:rPr dirty="0" sz="2400">
                <a:solidFill>
                  <a:srgbClr val="FFFFFF"/>
                </a:solidFill>
                <a:latin typeface="Cambria"/>
                <a:cs typeface="Cambria"/>
              </a:rPr>
              <a:t>The District is </a:t>
            </a:r>
            <a:r>
              <a:rPr dirty="0" sz="2400" spc="-10">
                <a:solidFill>
                  <a:srgbClr val="FFFFFF"/>
                </a:solidFill>
                <a:latin typeface="Cambria"/>
                <a:cs typeface="Cambria"/>
              </a:rPr>
              <a:t>currently </a:t>
            </a:r>
            <a:r>
              <a:rPr dirty="0" sz="2400" spc="-5">
                <a:solidFill>
                  <a:srgbClr val="FFFFFF"/>
                </a:solidFill>
                <a:latin typeface="Cambria"/>
                <a:cs typeface="Cambria"/>
              </a:rPr>
              <a:t>engaged </a:t>
            </a:r>
            <a:r>
              <a:rPr dirty="0" sz="2400">
                <a:solidFill>
                  <a:srgbClr val="FFFFFF"/>
                </a:solidFill>
                <a:latin typeface="Cambria"/>
                <a:cs typeface="Cambria"/>
              </a:rPr>
              <a:t>in </a:t>
            </a:r>
            <a:r>
              <a:rPr dirty="0" sz="2400" spc="-5">
                <a:solidFill>
                  <a:srgbClr val="FFFFFF"/>
                </a:solidFill>
                <a:latin typeface="Cambria"/>
                <a:cs typeface="Cambria"/>
              </a:rPr>
              <a:t>the </a:t>
            </a:r>
            <a:r>
              <a:rPr dirty="0" sz="2400" spc="-10">
                <a:solidFill>
                  <a:srgbClr val="FFFFFF"/>
                </a:solidFill>
                <a:latin typeface="Cambria"/>
                <a:cs typeface="Cambria"/>
              </a:rPr>
              <a:t>process </a:t>
            </a:r>
            <a:r>
              <a:rPr dirty="0" sz="2400" spc="-5">
                <a:solidFill>
                  <a:srgbClr val="FFFFFF"/>
                </a:solidFill>
                <a:latin typeface="Cambria"/>
                <a:cs typeface="Cambria"/>
              </a:rPr>
              <a:t>of </a:t>
            </a:r>
            <a:r>
              <a:rPr dirty="0" sz="2400">
                <a:solidFill>
                  <a:srgbClr val="FFFFFF"/>
                </a:solidFill>
                <a:latin typeface="Cambria"/>
                <a:cs typeface="Cambria"/>
              </a:rPr>
              <a:t>determining </a:t>
            </a:r>
            <a:r>
              <a:rPr dirty="0" sz="2400" spc="5">
                <a:solidFill>
                  <a:srgbClr val="FFFFFF"/>
                </a:solidFill>
                <a:latin typeface="Cambria"/>
                <a:cs typeface="Cambria"/>
              </a:rPr>
              <a:t>if  </a:t>
            </a:r>
            <a:r>
              <a:rPr dirty="0" sz="2400" spc="-5">
                <a:solidFill>
                  <a:srgbClr val="FFFFFF"/>
                </a:solidFill>
                <a:latin typeface="Cambria"/>
                <a:cs typeface="Cambria"/>
              </a:rPr>
              <a:t>participation </a:t>
            </a:r>
            <a:r>
              <a:rPr dirty="0" sz="2400">
                <a:solidFill>
                  <a:srgbClr val="FFFFFF"/>
                </a:solidFill>
                <a:latin typeface="Cambria"/>
                <a:cs typeface="Cambria"/>
              </a:rPr>
              <a:t>in an </a:t>
            </a:r>
            <a:r>
              <a:rPr dirty="0" sz="2400" spc="-5">
                <a:solidFill>
                  <a:srgbClr val="FFFFFF"/>
                </a:solidFill>
                <a:latin typeface="Cambria"/>
                <a:cs typeface="Cambria"/>
              </a:rPr>
              <a:t>Energy </a:t>
            </a:r>
            <a:r>
              <a:rPr dirty="0" sz="2400" spc="-10">
                <a:solidFill>
                  <a:srgbClr val="FFFFFF"/>
                </a:solidFill>
                <a:latin typeface="Cambria"/>
                <a:cs typeface="Cambria"/>
              </a:rPr>
              <a:t>Performance </a:t>
            </a:r>
            <a:r>
              <a:rPr dirty="0" sz="2400" spc="-5">
                <a:solidFill>
                  <a:srgbClr val="FFFFFF"/>
                </a:solidFill>
                <a:latin typeface="Cambria"/>
                <a:cs typeface="Cambria"/>
              </a:rPr>
              <a:t>Contract </a:t>
            </a:r>
            <a:r>
              <a:rPr dirty="0" sz="2400">
                <a:solidFill>
                  <a:srgbClr val="FFFFFF"/>
                </a:solidFill>
                <a:latin typeface="Cambria"/>
                <a:cs typeface="Cambria"/>
              </a:rPr>
              <a:t>is</a:t>
            </a:r>
            <a:r>
              <a:rPr dirty="0" sz="2400" spc="-114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400">
                <a:solidFill>
                  <a:srgbClr val="FFFFFF"/>
                </a:solidFill>
                <a:latin typeface="Cambria"/>
                <a:cs typeface="Cambria"/>
              </a:rPr>
              <a:t>viable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  <p:transition spd="med">
    <p:fade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3360" y="737119"/>
            <a:ext cx="731710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0"/>
              <a:t>PROJECTED </a:t>
            </a:r>
            <a:r>
              <a:rPr dirty="0" sz="3600" spc="-20"/>
              <a:t>BORROWING</a:t>
            </a:r>
            <a:r>
              <a:rPr dirty="0" sz="3600" spc="-15"/>
              <a:t> </a:t>
            </a:r>
            <a:r>
              <a:rPr dirty="0" sz="3600" spc="-5"/>
              <a:t>SCHEDULE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919733" y="3010661"/>
            <a:ext cx="1633855" cy="1347470"/>
          </a:xfrm>
          <a:custGeom>
            <a:avLst/>
            <a:gdLst/>
            <a:ahLst/>
            <a:cxnLst/>
            <a:rect l="l" t="t" r="r" b="b"/>
            <a:pathLst>
              <a:path w="1633855" h="1347470">
                <a:moveTo>
                  <a:pt x="1499006" y="0"/>
                </a:moveTo>
                <a:lnTo>
                  <a:pt x="134721" y="0"/>
                </a:lnTo>
                <a:lnTo>
                  <a:pt x="92137" y="6867"/>
                </a:lnTo>
                <a:lnTo>
                  <a:pt x="55154" y="25992"/>
                </a:lnTo>
                <a:lnTo>
                  <a:pt x="25992" y="55154"/>
                </a:lnTo>
                <a:lnTo>
                  <a:pt x="6867" y="92137"/>
                </a:lnTo>
                <a:lnTo>
                  <a:pt x="0" y="134721"/>
                </a:lnTo>
                <a:lnTo>
                  <a:pt x="0" y="1212494"/>
                </a:lnTo>
                <a:lnTo>
                  <a:pt x="6867" y="1255078"/>
                </a:lnTo>
                <a:lnTo>
                  <a:pt x="25992" y="1292061"/>
                </a:lnTo>
                <a:lnTo>
                  <a:pt x="55154" y="1321223"/>
                </a:lnTo>
                <a:lnTo>
                  <a:pt x="92137" y="1340348"/>
                </a:lnTo>
                <a:lnTo>
                  <a:pt x="134721" y="1347216"/>
                </a:lnTo>
                <a:lnTo>
                  <a:pt x="1499006" y="1347216"/>
                </a:lnTo>
                <a:lnTo>
                  <a:pt x="1541590" y="1340348"/>
                </a:lnTo>
                <a:lnTo>
                  <a:pt x="1578573" y="1321223"/>
                </a:lnTo>
                <a:lnTo>
                  <a:pt x="1607735" y="1292061"/>
                </a:lnTo>
                <a:lnTo>
                  <a:pt x="1626860" y="1255078"/>
                </a:lnTo>
                <a:lnTo>
                  <a:pt x="1633727" y="1212494"/>
                </a:lnTo>
                <a:lnTo>
                  <a:pt x="1633727" y="134721"/>
                </a:lnTo>
                <a:lnTo>
                  <a:pt x="1626860" y="92137"/>
                </a:lnTo>
                <a:lnTo>
                  <a:pt x="1607735" y="55154"/>
                </a:lnTo>
                <a:lnTo>
                  <a:pt x="1578573" y="25992"/>
                </a:lnTo>
                <a:lnTo>
                  <a:pt x="1541590" y="6867"/>
                </a:lnTo>
                <a:lnTo>
                  <a:pt x="1499006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9733" y="3010661"/>
            <a:ext cx="1633855" cy="1347470"/>
          </a:xfrm>
          <a:custGeom>
            <a:avLst/>
            <a:gdLst/>
            <a:ahLst/>
            <a:cxnLst/>
            <a:rect l="l" t="t" r="r" b="b"/>
            <a:pathLst>
              <a:path w="1633855" h="1347470">
                <a:moveTo>
                  <a:pt x="0" y="134721"/>
                </a:moveTo>
                <a:lnTo>
                  <a:pt x="6867" y="92137"/>
                </a:lnTo>
                <a:lnTo>
                  <a:pt x="25992" y="55154"/>
                </a:lnTo>
                <a:lnTo>
                  <a:pt x="55154" y="25992"/>
                </a:lnTo>
                <a:lnTo>
                  <a:pt x="92137" y="6867"/>
                </a:lnTo>
                <a:lnTo>
                  <a:pt x="134721" y="0"/>
                </a:lnTo>
                <a:lnTo>
                  <a:pt x="1499006" y="0"/>
                </a:lnTo>
                <a:lnTo>
                  <a:pt x="1541590" y="6867"/>
                </a:lnTo>
                <a:lnTo>
                  <a:pt x="1578573" y="25992"/>
                </a:lnTo>
                <a:lnTo>
                  <a:pt x="1607735" y="55154"/>
                </a:lnTo>
                <a:lnTo>
                  <a:pt x="1626860" y="92137"/>
                </a:lnTo>
                <a:lnTo>
                  <a:pt x="1633727" y="134721"/>
                </a:lnTo>
                <a:lnTo>
                  <a:pt x="1633727" y="1212494"/>
                </a:lnTo>
                <a:lnTo>
                  <a:pt x="1626860" y="1255078"/>
                </a:lnTo>
                <a:lnTo>
                  <a:pt x="1607735" y="1292061"/>
                </a:lnTo>
                <a:lnTo>
                  <a:pt x="1578573" y="1321223"/>
                </a:lnTo>
                <a:lnTo>
                  <a:pt x="1541590" y="1340348"/>
                </a:lnTo>
                <a:lnTo>
                  <a:pt x="1499006" y="1347216"/>
                </a:lnTo>
                <a:lnTo>
                  <a:pt x="134721" y="1347216"/>
                </a:lnTo>
                <a:lnTo>
                  <a:pt x="92137" y="1340348"/>
                </a:lnTo>
                <a:lnTo>
                  <a:pt x="55154" y="1321223"/>
                </a:lnTo>
                <a:lnTo>
                  <a:pt x="25992" y="1292061"/>
                </a:lnTo>
                <a:lnTo>
                  <a:pt x="6867" y="1255078"/>
                </a:lnTo>
                <a:lnTo>
                  <a:pt x="0" y="1212494"/>
                </a:lnTo>
                <a:lnTo>
                  <a:pt x="0" y="134721"/>
                </a:lnTo>
                <a:close/>
              </a:path>
            </a:pathLst>
          </a:custGeom>
          <a:ln w="19812">
            <a:solidFill>
              <a:srgbClr val="DDA8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60411" y="3117776"/>
            <a:ext cx="12839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4785" indent="-172085">
              <a:lnSpc>
                <a:spcPct val="100000"/>
              </a:lnSpc>
              <a:spcBef>
                <a:spcPts val="95"/>
              </a:spcBef>
              <a:buChar char="•"/>
              <a:tabLst>
                <a:tab pos="185420" algn="l"/>
              </a:tabLst>
            </a:pPr>
            <a:r>
              <a:rPr dirty="0" sz="1600" spc="-5">
                <a:latin typeface="Cambria"/>
                <a:cs typeface="Cambria"/>
              </a:rPr>
              <a:t>$13,271,710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0411" y="3628316"/>
            <a:ext cx="127698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4930" indent="-62230">
              <a:lnSpc>
                <a:spcPct val="100000"/>
              </a:lnSpc>
              <a:spcBef>
                <a:spcPts val="100"/>
              </a:spcBef>
              <a:buSzPct val="90909"/>
              <a:buChar char="•"/>
              <a:tabLst>
                <a:tab pos="75565" algn="l"/>
              </a:tabLst>
            </a:pPr>
            <a:r>
              <a:rPr dirty="0" sz="1100">
                <a:latin typeface="Cambria"/>
                <a:cs typeface="Cambria"/>
              </a:rPr>
              <a:t>2.35% Interest</a:t>
            </a:r>
            <a:r>
              <a:rPr dirty="0" sz="1100" spc="-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Rate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83752" y="4626319"/>
            <a:ext cx="1533525" cy="486409"/>
          </a:xfrm>
          <a:custGeom>
            <a:avLst/>
            <a:gdLst/>
            <a:ahLst/>
            <a:cxnLst/>
            <a:rect l="l" t="t" r="r" b="b"/>
            <a:pathLst>
              <a:path w="1533525" h="486410">
                <a:moveTo>
                  <a:pt x="58153" y="0"/>
                </a:moveTo>
                <a:lnTo>
                  <a:pt x="0" y="33019"/>
                </a:lnTo>
                <a:lnTo>
                  <a:pt x="27558" y="78430"/>
                </a:lnTo>
                <a:lnTo>
                  <a:pt x="57690" y="122032"/>
                </a:lnTo>
                <a:lnTo>
                  <a:pt x="90305" y="163719"/>
                </a:lnTo>
                <a:lnTo>
                  <a:pt x="125310" y="203386"/>
                </a:lnTo>
                <a:lnTo>
                  <a:pt x="162612" y="240928"/>
                </a:lnTo>
                <a:lnTo>
                  <a:pt x="202119" y="276241"/>
                </a:lnTo>
                <a:lnTo>
                  <a:pt x="243738" y="309219"/>
                </a:lnTo>
                <a:lnTo>
                  <a:pt x="282570" y="336609"/>
                </a:lnTo>
                <a:lnTo>
                  <a:pt x="322341" y="361655"/>
                </a:lnTo>
                <a:lnTo>
                  <a:pt x="362963" y="384371"/>
                </a:lnTo>
                <a:lnTo>
                  <a:pt x="404350" y="404770"/>
                </a:lnTo>
                <a:lnTo>
                  <a:pt x="446416" y="422864"/>
                </a:lnTo>
                <a:lnTo>
                  <a:pt x="489073" y="438665"/>
                </a:lnTo>
                <a:lnTo>
                  <a:pt x="532237" y="452187"/>
                </a:lnTo>
                <a:lnTo>
                  <a:pt x="575819" y="463442"/>
                </a:lnTo>
                <a:lnTo>
                  <a:pt x="619734" y="472443"/>
                </a:lnTo>
                <a:lnTo>
                  <a:pt x="663895" y="479203"/>
                </a:lnTo>
                <a:lnTo>
                  <a:pt x="708216" y="483733"/>
                </a:lnTo>
                <a:lnTo>
                  <a:pt x="752610" y="486047"/>
                </a:lnTo>
                <a:lnTo>
                  <a:pt x="796991" y="486158"/>
                </a:lnTo>
                <a:lnTo>
                  <a:pt x="841272" y="484078"/>
                </a:lnTo>
                <a:lnTo>
                  <a:pt x="885367" y="479820"/>
                </a:lnTo>
                <a:lnTo>
                  <a:pt x="929189" y="473396"/>
                </a:lnTo>
                <a:lnTo>
                  <a:pt x="972652" y="464820"/>
                </a:lnTo>
                <a:lnTo>
                  <a:pt x="1015670" y="454103"/>
                </a:lnTo>
                <a:lnTo>
                  <a:pt x="1058155" y="441260"/>
                </a:lnTo>
                <a:lnTo>
                  <a:pt x="1100021" y="426301"/>
                </a:lnTo>
                <a:lnTo>
                  <a:pt x="1116230" y="419583"/>
                </a:lnTo>
                <a:lnTo>
                  <a:pt x="782303" y="419583"/>
                </a:lnTo>
                <a:lnTo>
                  <a:pt x="736682" y="418532"/>
                </a:lnTo>
                <a:lnTo>
                  <a:pt x="691295" y="414980"/>
                </a:lnTo>
                <a:lnTo>
                  <a:pt x="646249" y="408953"/>
                </a:lnTo>
                <a:lnTo>
                  <a:pt x="601650" y="400483"/>
                </a:lnTo>
                <a:lnTo>
                  <a:pt x="557603" y="389597"/>
                </a:lnTo>
                <a:lnTo>
                  <a:pt x="514213" y="376326"/>
                </a:lnTo>
                <a:lnTo>
                  <a:pt x="471587" y="360699"/>
                </a:lnTo>
                <a:lnTo>
                  <a:pt x="429831" y="342744"/>
                </a:lnTo>
                <a:lnTo>
                  <a:pt x="389050" y="322491"/>
                </a:lnTo>
                <a:lnTo>
                  <a:pt x="349350" y="299969"/>
                </a:lnTo>
                <a:lnTo>
                  <a:pt x="310837" y="275208"/>
                </a:lnTo>
                <a:lnTo>
                  <a:pt x="273616" y="248236"/>
                </a:lnTo>
                <a:lnTo>
                  <a:pt x="237794" y="219083"/>
                </a:lnTo>
                <a:lnTo>
                  <a:pt x="203476" y="187779"/>
                </a:lnTo>
                <a:lnTo>
                  <a:pt x="170768" y="154351"/>
                </a:lnTo>
                <a:lnTo>
                  <a:pt x="139776" y="118830"/>
                </a:lnTo>
                <a:lnTo>
                  <a:pt x="110606" y="81245"/>
                </a:lnTo>
                <a:lnTo>
                  <a:pt x="83363" y="41625"/>
                </a:lnTo>
                <a:lnTo>
                  <a:pt x="58153" y="0"/>
                </a:lnTo>
                <a:close/>
              </a:path>
              <a:path w="1533525" h="486410">
                <a:moveTo>
                  <a:pt x="1526387" y="16509"/>
                </a:moveTo>
                <a:lnTo>
                  <a:pt x="1397850" y="70637"/>
                </a:lnTo>
                <a:lnTo>
                  <a:pt x="1436357" y="92506"/>
                </a:lnTo>
                <a:lnTo>
                  <a:pt x="1406259" y="129835"/>
                </a:lnTo>
                <a:lnTo>
                  <a:pt x="1374122" y="165285"/>
                </a:lnTo>
                <a:lnTo>
                  <a:pt x="1340036" y="198778"/>
                </a:lnTo>
                <a:lnTo>
                  <a:pt x="1304091" y="230235"/>
                </a:lnTo>
                <a:lnTo>
                  <a:pt x="1266377" y="259576"/>
                </a:lnTo>
                <a:lnTo>
                  <a:pt x="1226984" y="286722"/>
                </a:lnTo>
                <a:lnTo>
                  <a:pt x="1186002" y="311594"/>
                </a:lnTo>
                <a:lnTo>
                  <a:pt x="1143028" y="334383"/>
                </a:lnTo>
                <a:lnTo>
                  <a:pt x="1099338" y="354406"/>
                </a:lnTo>
                <a:lnTo>
                  <a:pt x="1055035" y="371692"/>
                </a:lnTo>
                <a:lnTo>
                  <a:pt x="1010227" y="386272"/>
                </a:lnTo>
                <a:lnTo>
                  <a:pt x="965019" y="398173"/>
                </a:lnTo>
                <a:lnTo>
                  <a:pt x="919517" y="407425"/>
                </a:lnTo>
                <a:lnTo>
                  <a:pt x="873826" y="414058"/>
                </a:lnTo>
                <a:lnTo>
                  <a:pt x="828053" y="418101"/>
                </a:lnTo>
                <a:lnTo>
                  <a:pt x="782303" y="419583"/>
                </a:lnTo>
                <a:lnTo>
                  <a:pt x="1116230" y="419583"/>
                </a:lnTo>
                <a:lnTo>
                  <a:pt x="1181553" y="390090"/>
                </a:lnTo>
                <a:lnTo>
                  <a:pt x="1221045" y="368863"/>
                </a:lnTo>
                <a:lnTo>
                  <a:pt x="1259572" y="345572"/>
                </a:lnTo>
                <a:lnTo>
                  <a:pt x="1297048" y="320229"/>
                </a:lnTo>
                <a:lnTo>
                  <a:pt x="1333387" y="292848"/>
                </a:lnTo>
                <a:lnTo>
                  <a:pt x="1368502" y="263441"/>
                </a:lnTo>
                <a:lnTo>
                  <a:pt x="1402307" y="232021"/>
                </a:lnTo>
                <a:lnTo>
                  <a:pt x="1434714" y="198599"/>
                </a:lnTo>
                <a:lnTo>
                  <a:pt x="1465638" y="163190"/>
                </a:lnTo>
                <a:lnTo>
                  <a:pt x="1494993" y="125806"/>
                </a:lnTo>
                <a:lnTo>
                  <a:pt x="1532334" y="125806"/>
                </a:lnTo>
                <a:lnTo>
                  <a:pt x="1526387" y="16509"/>
                </a:lnTo>
                <a:close/>
              </a:path>
              <a:path w="1533525" h="486410">
                <a:moveTo>
                  <a:pt x="1532334" y="125806"/>
                </a:moveTo>
                <a:lnTo>
                  <a:pt x="1494993" y="125806"/>
                </a:lnTo>
                <a:lnTo>
                  <a:pt x="1533525" y="147688"/>
                </a:lnTo>
                <a:lnTo>
                  <a:pt x="1532334" y="125806"/>
                </a:lnTo>
                <a:close/>
              </a:path>
            </a:pathLst>
          </a:custGeom>
          <a:solidFill>
            <a:srgbClr val="EBD1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282446" y="4068317"/>
            <a:ext cx="1452880" cy="577850"/>
          </a:xfrm>
          <a:custGeom>
            <a:avLst/>
            <a:gdLst/>
            <a:ahLst/>
            <a:cxnLst/>
            <a:rect l="l" t="t" r="r" b="b"/>
            <a:pathLst>
              <a:path w="1452880" h="577850">
                <a:moveTo>
                  <a:pt x="1394612" y="0"/>
                </a:moveTo>
                <a:lnTo>
                  <a:pt x="57759" y="0"/>
                </a:lnTo>
                <a:lnTo>
                  <a:pt x="35275" y="4538"/>
                </a:lnTo>
                <a:lnTo>
                  <a:pt x="16916" y="16916"/>
                </a:lnTo>
                <a:lnTo>
                  <a:pt x="4538" y="35275"/>
                </a:lnTo>
                <a:lnTo>
                  <a:pt x="0" y="57759"/>
                </a:lnTo>
                <a:lnTo>
                  <a:pt x="0" y="519836"/>
                </a:lnTo>
                <a:lnTo>
                  <a:pt x="4538" y="542320"/>
                </a:lnTo>
                <a:lnTo>
                  <a:pt x="16916" y="560679"/>
                </a:lnTo>
                <a:lnTo>
                  <a:pt x="35275" y="573057"/>
                </a:lnTo>
                <a:lnTo>
                  <a:pt x="57759" y="577595"/>
                </a:lnTo>
                <a:lnTo>
                  <a:pt x="1394612" y="577595"/>
                </a:lnTo>
                <a:lnTo>
                  <a:pt x="1417096" y="573057"/>
                </a:lnTo>
                <a:lnTo>
                  <a:pt x="1435455" y="560679"/>
                </a:lnTo>
                <a:lnTo>
                  <a:pt x="1447833" y="542320"/>
                </a:lnTo>
                <a:lnTo>
                  <a:pt x="1452372" y="519836"/>
                </a:lnTo>
                <a:lnTo>
                  <a:pt x="1452372" y="57759"/>
                </a:lnTo>
                <a:lnTo>
                  <a:pt x="1447833" y="35275"/>
                </a:lnTo>
                <a:lnTo>
                  <a:pt x="1435455" y="16916"/>
                </a:lnTo>
                <a:lnTo>
                  <a:pt x="1417096" y="4538"/>
                </a:lnTo>
                <a:lnTo>
                  <a:pt x="1394612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282446" y="4068317"/>
            <a:ext cx="1452880" cy="577850"/>
          </a:xfrm>
          <a:custGeom>
            <a:avLst/>
            <a:gdLst/>
            <a:ahLst/>
            <a:cxnLst/>
            <a:rect l="l" t="t" r="r" b="b"/>
            <a:pathLst>
              <a:path w="1452880" h="577850">
                <a:moveTo>
                  <a:pt x="0" y="57759"/>
                </a:moveTo>
                <a:lnTo>
                  <a:pt x="4538" y="35275"/>
                </a:lnTo>
                <a:lnTo>
                  <a:pt x="16916" y="16916"/>
                </a:lnTo>
                <a:lnTo>
                  <a:pt x="35275" y="4538"/>
                </a:lnTo>
                <a:lnTo>
                  <a:pt x="57759" y="0"/>
                </a:lnTo>
                <a:lnTo>
                  <a:pt x="1394612" y="0"/>
                </a:lnTo>
                <a:lnTo>
                  <a:pt x="1417096" y="4538"/>
                </a:lnTo>
                <a:lnTo>
                  <a:pt x="1435455" y="16916"/>
                </a:lnTo>
                <a:lnTo>
                  <a:pt x="1447833" y="35275"/>
                </a:lnTo>
                <a:lnTo>
                  <a:pt x="1452372" y="57759"/>
                </a:lnTo>
                <a:lnTo>
                  <a:pt x="1452372" y="519836"/>
                </a:lnTo>
                <a:lnTo>
                  <a:pt x="1447833" y="542320"/>
                </a:lnTo>
                <a:lnTo>
                  <a:pt x="1435455" y="560679"/>
                </a:lnTo>
                <a:lnTo>
                  <a:pt x="1417096" y="573057"/>
                </a:lnTo>
                <a:lnTo>
                  <a:pt x="1394612" y="577595"/>
                </a:lnTo>
                <a:lnTo>
                  <a:pt x="57759" y="577595"/>
                </a:lnTo>
                <a:lnTo>
                  <a:pt x="35275" y="573057"/>
                </a:lnTo>
                <a:lnTo>
                  <a:pt x="16916" y="560679"/>
                </a:lnTo>
                <a:lnTo>
                  <a:pt x="4538" y="542320"/>
                </a:lnTo>
                <a:lnTo>
                  <a:pt x="0" y="519836"/>
                </a:lnTo>
                <a:lnTo>
                  <a:pt x="0" y="57759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444073" y="4167444"/>
            <a:ext cx="112649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June</a:t>
            </a:r>
            <a:r>
              <a:rPr dirty="0" sz="2000" spc="-7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Cambria"/>
                <a:cs typeface="Cambria"/>
              </a:rPr>
              <a:t>2019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053333" y="3010661"/>
            <a:ext cx="1633855" cy="1347470"/>
          </a:xfrm>
          <a:custGeom>
            <a:avLst/>
            <a:gdLst/>
            <a:ahLst/>
            <a:cxnLst/>
            <a:rect l="l" t="t" r="r" b="b"/>
            <a:pathLst>
              <a:path w="1633854" h="1347470">
                <a:moveTo>
                  <a:pt x="1499006" y="0"/>
                </a:moveTo>
                <a:lnTo>
                  <a:pt x="134721" y="0"/>
                </a:lnTo>
                <a:lnTo>
                  <a:pt x="92137" y="6867"/>
                </a:lnTo>
                <a:lnTo>
                  <a:pt x="55154" y="25992"/>
                </a:lnTo>
                <a:lnTo>
                  <a:pt x="25992" y="55154"/>
                </a:lnTo>
                <a:lnTo>
                  <a:pt x="6867" y="92137"/>
                </a:lnTo>
                <a:lnTo>
                  <a:pt x="0" y="134721"/>
                </a:lnTo>
                <a:lnTo>
                  <a:pt x="0" y="1212494"/>
                </a:lnTo>
                <a:lnTo>
                  <a:pt x="6867" y="1255078"/>
                </a:lnTo>
                <a:lnTo>
                  <a:pt x="25992" y="1292061"/>
                </a:lnTo>
                <a:lnTo>
                  <a:pt x="55154" y="1321223"/>
                </a:lnTo>
                <a:lnTo>
                  <a:pt x="92137" y="1340348"/>
                </a:lnTo>
                <a:lnTo>
                  <a:pt x="134721" y="1347216"/>
                </a:lnTo>
                <a:lnTo>
                  <a:pt x="1499006" y="1347216"/>
                </a:lnTo>
                <a:lnTo>
                  <a:pt x="1541590" y="1340348"/>
                </a:lnTo>
                <a:lnTo>
                  <a:pt x="1578573" y="1321223"/>
                </a:lnTo>
                <a:lnTo>
                  <a:pt x="1607735" y="1292061"/>
                </a:lnTo>
                <a:lnTo>
                  <a:pt x="1626860" y="1255078"/>
                </a:lnTo>
                <a:lnTo>
                  <a:pt x="1633727" y="1212494"/>
                </a:lnTo>
                <a:lnTo>
                  <a:pt x="1633727" y="134721"/>
                </a:lnTo>
                <a:lnTo>
                  <a:pt x="1626860" y="92137"/>
                </a:lnTo>
                <a:lnTo>
                  <a:pt x="1607735" y="55154"/>
                </a:lnTo>
                <a:lnTo>
                  <a:pt x="1578573" y="25992"/>
                </a:lnTo>
                <a:lnTo>
                  <a:pt x="1541590" y="6867"/>
                </a:lnTo>
                <a:lnTo>
                  <a:pt x="1499006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053333" y="3010661"/>
            <a:ext cx="1633855" cy="1347470"/>
          </a:xfrm>
          <a:custGeom>
            <a:avLst/>
            <a:gdLst/>
            <a:ahLst/>
            <a:cxnLst/>
            <a:rect l="l" t="t" r="r" b="b"/>
            <a:pathLst>
              <a:path w="1633854" h="1347470">
                <a:moveTo>
                  <a:pt x="0" y="134721"/>
                </a:moveTo>
                <a:lnTo>
                  <a:pt x="6867" y="92137"/>
                </a:lnTo>
                <a:lnTo>
                  <a:pt x="25992" y="55154"/>
                </a:lnTo>
                <a:lnTo>
                  <a:pt x="55154" y="25992"/>
                </a:lnTo>
                <a:lnTo>
                  <a:pt x="92137" y="6867"/>
                </a:lnTo>
                <a:lnTo>
                  <a:pt x="134721" y="0"/>
                </a:lnTo>
                <a:lnTo>
                  <a:pt x="1499006" y="0"/>
                </a:lnTo>
                <a:lnTo>
                  <a:pt x="1541590" y="6867"/>
                </a:lnTo>
                <a:lnTo>
                  <a:pt x="1578573" y="25992"/>
                </a:lnTo>
                <a:lnTo>
                  <a:pt x="1607735" y="55154"/>
                </a:lnTo>
                <a:lnTo>
                  <a:pt x="1626860" y="92137"/>
                </a:lnTo>
                <a:lnTo>
                  <a:pt x="1633727" y="134721"/>
                </a:lnTo>
                <a:lnTo>
                  <a:pt x="1633727" y="1212494"/>
                </a:lnTo>
                <a:lnTo>
                  <a:pt x="1626860" y="1255078"/>
                </a:lnTo>
                <a:lnTo>
                  <a:pt x="1607735" y="1292061"/>
                </a:lnTo>
                <a:lnTo>
                  <a:pt x="1578573" y="1321223"/>
                </a:lnTo>
                <a:lnTo>
                  <a:pt x="1541590" y="1340348"/>
                </a:lnTo>
                <a:lnTo>
                  <a:pt x="1499006" y="1347216"/>
                </a:lnTo>
                <a:lnTo>
                  <a:pt x="134721" y="1347216"/>
                </a:lnTo>
                <a:lnTo>
                  <a:pt x="92137" y="1340348"/>
                </a:lnTo>
                <a:lnTo>
                  <a:pt x="55154" y="1321223"/>
                </a:lnTo>
                <a:lnTo>
                  <a:pt x="25992" y="1292061"/>
                </a:lnTo>
                <a:lnTo>
                  <a:pt x="6867" y="1255078"/>
                </a:lnTo>
                <a:lnTo>
                  <a:pt x="0" y="1212494"/>
                </a:lnTo>
                <a:lnTo>
                  <a:pt x="0" y="134721"/>
                </a:lnTo>
                <a:close/>
              </a:path>
            </a:pathLst>
          </a:custGeom>
          <a:ln w="19812">
            <a:solidFill>
              <a:srgbClr val="DDA8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194606" y="3406561"/>
            <a:ext cx="12839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4785" indent="-172085">
              <a:lnSpc>
                <a:spcPct val="100000"/>
              </a:lnSpc>
              <a:spcBef>
                <a:spcPts val="95"/>
              </a:spcBef>
              <a:buChar char="•"/>
              <a:tabLst>
                <a:tab pos="185420" algn="l"/>
              </a:tabLst>
            </a:pPr>
            <a:r>
              <a:rPr dirty="0" sz="1600" spc="-5">
                <a:latin typeface="Cambria"/>
                <a:cs typeface="Cambria"/>
              </a:rPr>
              <a:t>$29,672,307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94606" y="3917101"/>
            <a:ext cx="127698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4930" indent="-62230">
              <a:lnSpc>
                <a:spcPct val="100000"/>
              </a:lnSpc>
              <a:spcBef>
                <a:spcPts val="100"/>
              </a:spcBef>
              <a:buSzPct val="90909"/>
              <a:buChar char="•"/>
              <a:tabLst>
                <a:tab pos="75565" algn="l"/>
              </a:tabLst>
            </a:pPr>
            <a:r>
              <a:rPr dirty="0" sz="1100">
                <a:latin typeface="Cambria"/>
                <a:cs typeface="Cambria"/>
              </a:rPr>
              <a:t>2.40% Interest</a:t>
            </a:r>
            <a:r>
              <a:rPr dirty="0" sz="1100" spc="-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Rate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117553" y="2200910"/>
            <a:ext cx="1717039" cy="539115"/>
          </a:xfrm>
          <a:custGeom>
            <a:avLst/>
            <a:gdLst/>
            <a:ahLst/>
            <a:cxnLst/>
            <a:rect l="l" t="t" r="r" b="b"/>
            <a:pathLst>
              <a:path w="1717039" h="539114">
                <a:moveTo>
                  <a:pt x="871638" y="0"/>
                </a:moveTo>
                <a:lnTo>
                  <a:pt x="826251" y="952"/>
                </a:lnTo>
                <a:lnTo>
                  <a:pt x="781044" y="3956"/>
                </a:lnTo>
                <a:lnTo>
                  <a:pt x="736091" y="8991"/>
                </a:lnTo>
                <a:lnTo>
                  <a:pt x="691462" y="16038"/>
                </a:lnTo>
                <a:lnTo>
                  <a:pt x="647228" y="25077"/>
                </a:lnTo>
                <a:lnTo>
                  <a:pt x="603461" y="36089"/>
                </a:lnTo>
                <a:lnTo>
                  <a:pt x="560232" y="49053"/>
                </a:lnTo>
                <a:lnTo>
                  <a:pt x="517612" y="63950"/>
                </a:lnTo>
                <a:lnTo>
                  <a:pt x="475674" y="80761"/>
                </a:lnTo>
                <a:lnTo>
                  <a:pt x="434488" y="99465"/>
                </a:lnTo>
                <a:lnTo>
                  <a:pt x="394125" y="120044"/>
                </a:lnTo>
                <a:lnTo>
                  <a:pt x="354658" y="142477"/>
                </a:lnTo>
                <a:lnTo>
                  <a:pt x="316157" y="166745"/>
                </a:lnTo>
                <a:lnTo>
                  <a:pt x="278693" y="192828"/>
                </a:lnTo>
                <a:lnTo>
                  <a:pt x="242339" y="220706"/>
                </a:lnTo>
                <a:lnTo>
                  <a:pt x="207165" y="250360"/>
                </a:lnTo>
                <a:lnTo>
                  <a:pt x="173244" y="281770"/>
                </a:lnTo>
                <a:lnTo>
                  <a:pt x="140645" y="314916"/>
                </a:lnTo>
                <a:lnTo>
                  <a:pt x="109441" y="349779"/>
                </a:lnTo>
                <a:lnTo>
                  <a:pt x="79703" y="386340"/>
                </a:lnTo>
                <a:lnTo>
                  <a:pt x="51503" y="424577"/>
                </a:lnTo>
                <a:lnTo>
                  <a:pt x="24911" y="464473"/>
                </a:lnTo>
                <a:lnTo>
                  <a:pt x="0" y="506006"/>
                </a:lnTo>
                <a:lnTo>
                  <a:pt x="58204" y="539064"/>
                </a:lnTo>
                <a:lnTo>
                  <a:pt x="83471" y="497171"/>
                </a:lnTo>
                <a:lnTo>
                  <a:pt x="110843" y="456742"/>
                </a:lnTo>
                <a:lnTo>
                  <a:pt x="140251" y="417853"/>
                </a:lnTo>
                <a:lnTo>
                  <a:pt x="171630" y="380579"/>
                </a:lnTo>
                <a:lnTo>
                  <a:pt x="204913" y="344995"/>
                </a:lnTo>
                <a:lnTo>
                  <a:pt x="240033" y="311177"/>
                </a:lnTo>
                <a:lnTo>
                  <a:pt x="276924" y="279199"/>
                </a:lnTo>
                <a:lnTo>
                  <a:pt x="315518" y="249136"/>
                </a:lnTo>
                <a:lnTo>
                  <a:pt x="354868" y="221621"/>
                </a:lnTo>
                <a:lnTo>
                  <a:pt x="395096" y="196422"/>
                </a:lnTo>
                <a:lnTo>
                  <a:pt x="436168" y="173496"/>
                </a:lnTo>
                <a:lnTo>
                  <a:pt x="477986" y="152840"/>
                </a:lnTo>
                <a:lnTo>
                  <a:pt x="520469" y="134442"/>
                </a:lnTo>
                <a:lnTo>
                  <a:pt x="563535" y="118290"/>
                </a:lnTo>
                <a:lnTo>
                  <a:pt x="607100" y="104371"/>
                </a:lnTo>
                <a:lnTo>
                  <a:pt x="651085" y="92673"/>
                </a:lnTo>
                <a:lnTo>
                  <a:pt x="695406" y="83183"/>
                </a:lnTo>
                <a:lnTo>
                  <a:pt x="739983" y="75890"/>
                </a:lnTo>
                <a:lnTo>
                  <a:pt x="784732" y="70781"/>
                </a:lnTo>
                <a:lnTo>
                  <a:pt x="829572" y="67842"/>
                </a:lnTo>
                <a:lnTo>
                  <a:pt x="874421" y="67063"/>
                </a:lnTo>
                <a:lnTo>
                  <a:pt x="1228553" y="67063"/>
                </a:lnTo>
                <a:lnTo>
                  <a:pt x="1188432" y="52414"/>
                </a:lnTo>
                <a:lnTo>
                  <a:pt x="1143774" y="38458"/>
                </a:lnTo>
                <a:lnTo>
                  <a:pt x="1098797" y="26691"/>
                </a:lnTo>
                <a:lnTo>
                  <a:pt x="1053574" y="17093"/>
                </a:lnTo>
                <a:lnTo>
                  <a:pt x="1008175" y="9645"/>
                </a:lnTo>
                <a:lnTo>
                  <a:pt x="962671" y="4326"/>
                </a:lnTo>
                <a:lnTo>
                  <a:pt x="917135" y="1118"/>
                </a:lnTo>
                <a:lnTo>
                  <a:pt x="871638" y="0"/>
                </a:lnTo>
                <a:close/>
              </a:path>
              <a:path w="1717039" h="539114">
                <a:moveTo>
                  <a:pt x="1228553" y="67063"/>
                </a:moveTo>
                <a:lnTo>
                  <a:pt x="874421" y="67063"/>
                </a:lnTo>
                <a:lnTo>
                  <a:pt x="919197" y="68431"/>
                </a:lnTo>
                <a:lnTo>
                  <a:pt x="963818" y="71933"/>
                </a:lnTo>
                <a:lnTo>
                  <a:pt x="1008203" y="77557"/>
                </a:lnTo>
                <a:lnTo>
                  <a:pt x="1052269" y="85291"/>
                </a:lnTo>
                <a:lnTo>
                  <a:pt x="1095935" y="95122"/>
                </a:lnTo>
                <a:lnTo>
                  <a:pt x="1139118" y="107038"/>
                </a:lnTo>
                <a:lnTo>
                  <a:pt x="1181737" y="121026"/>
                </a:lnTo>
                <a:lnTo>
                  <a:pt x="1223710" y="137074"/>
                </a:lnTo>
                <a:lnTo>
                  <a:pt x="1264954" y="155170"/>
                </a:lnTo>
                <a:lnTo>
                  <a:pt x="1305389" y="175302"/>
                </a:lnTo>
                <a:lnTo>
                  <a:pt x="1344931" y="197456"/>
                </a:lnTo>
                <a:lnTo>
                  <a:pt x="1383514" y="221632"/>
                </a:lnTo>
                <a:lnTo>
                  <a:pt x="1421012" y="247785"/>
                </a:lnTo>
                <a:lnTo>
                  <a:pt x="1457386" y="275934"/>
                </a:lnTo>
                <a:lnTo>
                  <a:pt x="1492541" y="306057"/>
                </a:lnTo>
                <a:lnTo>
                  <a:pt x="1526395" y="338141"/>
                </a:lnTo>
                <a:lnTo>
                  <a:pt x="1558864" y="372174"/>
                </a:lnTo>
                <a:lnTo>
                  <a:pt x="1589869" y="408143"/>
                </a:lnTo>
                <a:lnTo>
                  <a:pt x="1619326" y="446037"/>
                </a:lnTo>
                <a:lnTo>
                  <a:pt x="1580730" y="467957"/>
                </a:lnTo>
                <a:lnTo>
                  <a:pt x="1708848" y="522529"/>
                </a:lnTo>
                <a:lnTo>
                  <a:pt x="1715253" y="412763"/>
                </a:lnTo>
                <a:lnTo>
                  <a:pt x="1677924" y="412763"/>
                </a:lnTo>
                <a:lnTo>
                  <a:pt x="1645400" y="370355"/>
                </a:lnTo>
                <a:lnTo>
                  <a:pt x="1610733" y="329832"/>
                </a:lnTo>
                <a:lnTo>
                  <a:pt x="1574006" y="291269"/>
                </a:lnTo>
                <a:lnTo>
                  <a:pt x="1535306" y="254743"/>
                </a:lnTo>
                <a:lnTo>
                  <a:pt x="1494715" y="220329"/>
                </a:lnTo>
                <a:lnTo>
                  <a:pt x="1452320" y="188102"/>
                </a:lnTo>
                <a:lnTo>
                  <a:pt x="1408205" y="158140"/>
                </a:lnTo>
                <a:lnTo>
                  <a:pt x="1362456" y="130518"/>
                </a:lnTo>
                <a:lnTo>
                  <a:pt x="1319784" y="107610"/>
                </a:lnTo>
                <a:lnTo>
                  <a:pt x="1276509" y="86970"/>
                </a:lnTo>
                <a:lnTo>
                  <a:pt x="1232701" y="68578"/>
                </a:lnTo>
                <a:lnTo>
                  <a:pt x="1228553" y="67063"/>
                </a:lnTo>
                <a:close/>
              </a:path>
              <a:path w="1717039" h="539114">
                <a:moveTo>
                  <a:pt x="1716532" y="390842"/>
                </a:moveTo>
                <a:lnTo>
                  <a:pt x="1677924" y="412763"/>
                </a:lnTo>
                <a:lnTo>
                  <a:pt x="1715253" y="412763"/>
                </a:lnTo>
                <a:lnTo>
                  <a:pt x="1716532" y="390842"/>
                </a:lnTo>
                <a:close/>
              </a:path>
            </a:pathLst>
          </a:custGeom>
          <a:solidFill>
            <a:srgbClr val="EBD1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416046" y="2721101"/>
            <a:ext cx="1452880" cy="577850"/>
          </a:xfrm>
          <a:custGeom>
            <a:avLst/>
            <a:gdLst/>
            <a:ahLst/>
            <a:cxnLst/>
            <a:rect l="l" t="t" r="r" b="b"/>
            <a:pathLst>
              <a:path w="1452879" h="577850">
                <a:moveTo>
                  <a:pt x="1394612" y="0"/>
                </a:moveTo>
                <a:lnTo>
                  <a:pt x="57759" y="0"/>
                </a:lnTo>
                <a:lnTo>
                  <a:pt x="35275" y="4538"/>
                </a:lnTo>
                <a:lnTo>
                  <a:pt x="16916" y="16916"/>
                </a:lnTo>
                <a:lnTo>
                  <a:pt x="4538" y="35275"/>
                </a:lnTo>
                <a:lnTo>
                  <a:pt x="0" y="57759"/>
                </a:lnTo>
                <a:lnTo>
                  <a:pt x="0" y="519836"/>
                </a:lnTo>
                <a:lnTo>
                  <a:pt x="4538" y="542320"/>
                </a:lnTo>
                <a:lnTo>
                  <a:pt x="16916" y="560679"/>
                </a:lnTo>
                <a:lnTo>
                  <a:pt x="35275" y="573057"/>
                </a:lnTo>
                <a:lnTo>
                  <a:pt x="57759" y="577596"/>
                </a:lnTo>
                <a:lnTo>
                  <a:pt x="1394612" y="577596"/>
                </a:lnTo>
                <a:lnTo>
                  <a:pt x="1417096" y="573057"/>
                </a:lnTo>
                <a:lnTo>
                  <a:pt x="1435455" y="560679"/>
                </a:lnTo>
                <a:lnTo>
                  <a:pt x="1447833" y="542320"/>
                </a:lnTo>
                <a:lnTo>
                  <a:pt x="1452372" y="519836"/>
                </a:lnTo>
                <a:lnTo>
                  <a:pt x="1452372" y="57759"/>
                </a:lnTo>
                <a:lnTo>
                  <a:pt x="1447833" y="35275"/>
                </a:lnTo>
                <a:lnTo>
                  <a:pt x="1435455" y="16916"/>
                </a:lnTo>
                <a:lnTo>
                  <a:pt x="1417096" y="4538"/>
                </a:lnTo>
                <a:lnTo>
                  <a:pt x="1394612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416046" y="2721101"/>
            <a:ext cx="1452880" cy="577850"/>
          </a:xfrm>
          <a:custGeom>
            <a:avLst/>
            <a:gdLst/>
            <a:ahLst/>
            <a:cxnLst/>
            <a:rect l="l" t="t" r="r" b="b"/>
            <a:pathLst>
              <a:path w="1452879" h="577850">
                <a:moveTo>
                  <a:pt x="0" y="57759"/>
                </a:moveTo>
                <a:lnTo>
                  <a:pt x="4538" y="35275"/>
                </a:lnTo>
                <a:lnTo>
                  <a:pt x="16916" y="16916"/>
                </a:lnTo>
                <a:lnTo>
                  <a:pt x="35275" y="4538"/>
                </a:lnTo>
                <a:lnTo>
                  <a:pt x="57759" y="0"/>
                </a:lnTo>
                <a:lnTo>
                  <a:pt x="1394612" y="0"/>
                </a:lnTo>
                <a:lnTo>
                  <a:pt x="1417096" y="4538"/>
                </a:lnTo>
                <a:lnTo>
                  <a:pt x="1435455" y="16916"/>
                </a:lnTo>
                <a:lnTo>
                  <a:pt x="1447833" y="35275"/>
                </a:lnTo>
                <a:lnTo>
                  <a:pt x="1452372" y="57759"/>
                </a:lnTo>
                <a:lnTo>
                  <a:pt x="1452372" y="519836"/>
                </a:lnTo>
                <a:lnTo>
                  <a:pt x="1447833" y="542320"/>
                </a:lnTo>
                <a:lnTo>
                  <a:pt x="1435455" y="560679"/>
                </a:lnTo>
                <a:lnTo>
                  <a:pt x="1417096" y="573057"/>
                </a:lnTo>
                <a:lnTo>
                  <a:pt x="1394612" y="577596"/>
                </a:lnTo>
                <a:lnTo>
                  <a:pt x="57759" y="577596"/>
                </a:lnTo>
                <a:lnTo>
                  <a:pt x="35275" y="573057"/>
                </a:lnTo>
                <a:lnTo>
                  <a:pt x="16916" y="560679"/>
                </a:lnTo>
                <a:lnTo>
                  <a:pt x="4538" y="542320"/>
                </a:lnTo>
                <a:lnTo>
                  <a:pt x="0" y="519836"/>
                </a:lnTo>
                <a:lnTo>
                  <a:pt x="0" y="57759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578268" y="2819776"/>
            <a:ext cx="112649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June</a:t>
            </a:r>
            <a:r>
              <a:rPr dirty="0" sz="2000" spc="-7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Cambria"/>
                <a:cs typeface="Cambria"/>
              </a:rPr>
              <a:t>2020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186934" y="3010661"/>
            <a:ext cx="1633855" cy="1347470"/>
          </a:xfrm>
          <a:custGeom>
            <a:avLst/>
            <a:gdLst/>
            <a:ahLst/>
            <a:cxnLst/>
            <a:rect l="l" t="t" r="r" b="b"/>
            <a:pathLst>
              <a:path w="1633854" h="1347470">
                <a:moveTo>
                  <a:pt x="1499006" y="0"/>
                </a:moveTo>
                <a:lnTo>
                  <a:pt x="134721" y="0"/>
                </a:lnTo>
                <a:lnTo>
                  <a:pt x="92137" y="6867"/>
                </a:lnTo>
                <a:lnTo>
                  <a:pt x="55154" y="25992"/>
                </a:lnTo>
                <a:lnTo>
                  <a:pt x="25992" y="55154"/>
                </a:lnTo>
                <a:lnTo>
                  <a:pt x="6867" y="92137"/>
                </a:lnTo>
                <a:lnTo>
                  <a:pt x="0" y="134721"/>
                </a:lnTo>
                <a:lnTo>
                  <a:pt x="0" y="1212494"/>
                </a:lnTo>
                <a:lnTo>
                  <a:pt x="6867" y="1255078"/>
                </a:lnTo>
                <a:lnTo>
                  <a:pt x="25992" y="1292061"/>
                </a:lnTo>
                <a:lnTo>
                  <a:pt x="55154" y="1321223"/>
                </a:lnTo>
                <a:lnTo>
                  <a:pt x="92137" y="1340348"/>
                </a:lnTo>
                <a:lnTo>
                  <a:pt x="134721" y="1347216"/>
                </a:lnTo>
                <a:lnTo>
                  <a:pt x="1499006" y="1347216"/>
                </a:lnTo>
                <a:lnTo>
                  <a:pt x="1541590" y="1340348"/>
                </a:lnTo>
                <a:lnTo>
                  <a:pt x="1578573" y="1321223"/>
                </a:lnTo>
                <a:lnTo>
                  <a:pt x="1607735" y="1292061"/>
                </a:lnTo>
                <a:lnTo>
                  <a:pt x="1626860" y="1255078"/>
                </a:lnTo>
                <a:lnTo>
                  <a:pt x="1633727" y="1212494"/>
                </a:lnTo>
                <a:lnTo>
                  <a:pt x="1633727" y="134721"/>
                </a:lnTo>
                <a:lnTo>
                  <a:pt x="1626860" y="92137"/>
                </a:lnTo>
                <a:lnTo>
                  <a:pt x="1607735" y="55154"/>
                </a:lnTo>
                <a:lnTo>
                  <a:pt x="1578573" y="25992"/>
                </a:lnTo>
                <a:lnTo>
                  <a:pt x="1541590" y="6867"/>
                </a:lnTo>
                <a:lnTo>
                  <a:pt x="1499006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186934" y="3010661"/>
            <a:ext cx="1633855" cy="1347470"/>
          </a:xfrm>
          <a:custGeom>
            <a:avLst/>
            <a:gdLst/>
            <a:ahLst/>
            <a:cxnLst/>
            <a:rect l="l" t="t" r="r" b="b"/>
            <a:pathLst>
              <a:path w="1633854" h="1347470">
                <a:moveTo>
                  <a:pt x="0" y="134721"/>
                </a:moveTo>
                <a:lnTo>
                  <a:pt x="6867" y="92137"/>
                </a:lnTo>
                <a:lnTo>
                  <a:pt x="25992" y="55154"/>
                </a:lnTo>
                <a:lnTo>
                  <a:pt x="55154" y="25992"/>
                </a:lnTo>
                <a:lnTo>
                  <a:pt x="92137" y="6867"/>
                </a:lnTo>
                <a:lnTo>
                  <a:pt x="134721" y="0"/>
                </a:lnTo>
                <a:lnTo>
                  <a:pt x="1499006" y="0"/>
                </a:lnTo>
                <a:lnTo>
                  <a:pt x="1541590" y="6867"/>
                </a:lnTo>
                <a:lnTo>
                  <a:pt x="1578573" y="25992"/>
                </a:lnTo>
                <a:lnTo>
                  <a:pt x="1607735" y="55154"/>
                </a:lnTo>
                <a:lnTo>
                  <a:pt x="1626860" y="92137"/>
                </a:lnTo>
                <a:lnTo>
                  <a:pt x="1633727" y="134721"/>
                </a:lnTo>
                <a:lnTo>
                  <a:pt x="1633727" y="1212494"/>
                </a:lnTo>
                <a:lnTo>
                  <a:pt x="1626860" y="1255078"/>
                </a:lnTo>
                <a:lnTo>
                  <a:pt x="1607735" y="1292061"/>
                </a:lnTo>
                <a:lnTo>
                  <a:pt x="1578573" y="1321223"/>
                </a:lnTo>
                <a:lnTo>
                  <a:pt x="1541590" y="1340348"/>
                </a:lnTo>
                <a:lnTo>
                  <a:pt x="1499006" y="1347216"/>
                </a:lnTo>
                <a:lnTo>
                  <a:pt x="134721" y="1347216"/>
                </a:lnTo>
                <a:lnTo>
                  <a:pt x="92137" y="1340348"/>
                </a:lnTo>
                <a:lnTo>
                  <a:pt x="55154" y="1321223"/>
                </a:lnTo>
                <a:lnTo>
                  <a:pt x="25992" y="1292061"/>
                </a:lnTo>
                <a:lnTo>
                  <a:pt x="6867" y="1255078"/>
                </a:lnTo>
                <a:lnTo>
                  <a:pt x="0" y="1212494"/>
                </a:lnTo>
                <a:lnTo>
                  <a:pt x="0" y="134721"/>
                </a:lnTo>
                <a:close/>
              </a:path>
            </a:pathLst>
          </a:custGeom>
          <a:ln w="19812">
            <a:solidFill>
              <a:srgbClr val="DDA8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5328799" y="3117776"/>
            <a:ext cx="12839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4785" indent="-172085">
              <a:lnSpc>
                <a:spcPct val="100000"/>
              </a:lnSpc>
              <a:spcBef>
                <a:spcPts val="95"/>
              </a:spcBef>
              <a:buChar char="•"/>
              <a:tabLst>
                <a:tab pos="185420" algn="l"/>
              </a:tabLst>
            </a:pPr>
            <a:r>
              <a:rPr dirty="0" sz="1600" spc="-5">
                <a:latin typeface="Cambria"/>
                <a:cs typeface="Cambria"/>
              </a:rPr>
              <a:t>$54,612,654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28799" y="3632888"/>
            <a:ext cx="13087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0485" indent="-57785">
              <a:lnSpc>
                <a:spcPct val="100000"/>
              </a:lnSpc>
              <a:spcBef>
                <a:spcPts val="100"/>
              </a:spcBef>
              <a:buSzPct val="88888"/>
              <a:buChar char="•"/>
              <a:tabLst>
                <a:tab pos="71120" algn="l"/>
              </a:tabLst>
            </a:pPr>
            <a:r>
              <a:rPr dirty="0" sz="900">
                <a:latin typeface="Cambria"/>
                <a:cs typeface="Cambria"/>
              </a:rPr>
              <a:t>2.30-3.45% </a:t>
            </a:r>
            <a:r>
              <a:rPr dirty="0" sz="900" spc="-5">
                <a:latin typeface="Cambria"/>
                <a:cs typeface="Cambria"/>
              </a:rPr>
              <a:t>Interest</a:t>
            </a:r>
            <a:r>
              <a:rPr dirty="0" sz="900" spc="-70">
                <a:latin typeface="Cambria"/>
                <a:cs typeface="Cambria"/>
              </a:rPr>
              <a:t> </a:t>
            </a:r>
            <a:r>
              <a:rPr dirty="0" sz="900">
                <a:latin typeface="Cambria"/>
                <a:cs typeface="Cambria"/>
              </a:rPr>
              <a:t>Rate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251243" y="4626547"/>
            <a:ext cx="1534795" cy="486409"/>
          </a:xfrm>
          <a:custGeom>
            <a:avLst/>
            <a:gdLst/>
            <a:ahLst/>
            <a:cxnLst/>
            <a:rect l="l" t="t" r="r" b="b"/>
            <a:pathLst>
              <a:path w="1534795" h="486410">
                <a:moveTo>
                  <a:pt x="58204" y="0"/>
                </a:moveTo>
                <a:lnTo>
                  <a:pt x="0" y="33058"/>
                </a:lnTo>
                <a:lnTo>
                  <a:pt x="27542" y="78373"/>
                </a:lnTo>
                <a:lnTo>
                  <a:pt x="57651" y="121885"/>
                </a:lnTo>
                <a:lnTo>
                  <a:pt x="90235" y="163489"/>
                </a:lnTo>
                <a:lnTo>
                  <a:pt x="125201" y="203081"/>
                </a:lnTo>
                <a:lnTo>
                  <a:pt x="162459" y="240558"/>
                </a:lnTo>
                <a:lnTo>
                  <a:pt x="201917" y="275815"/>
                </a:lnTo>
                <a:lnTo>
                  <a:pt x="243484" y="308749"/>
                </a:lnTo>
                <a:lnTo>
                  <a:pt x="282337" y="336152"/>
                </a:lnTo>
                <a:lnTo>
                  <a:pt x="322130" y="361213"/>
                </a:lnTo>
                <a:lnTo>
                  <a:pt x="362776" y="383944"/>
                </a:lnTo>
                <a:lnTo>
                  <a:pt x="404189" y="404358"/>
                </a:lnTo>
                <a:lnTo>
                  <a:pt x="446281" y="422468"/>
                </a:lnTo>
                <a:lnTo>
                  <a:pt x="488967" y="438285"/>
                </a:lnTo>
                <a:lnTo>
                  <a:pt x="532161" y="451824"/>
                </a:lnTo>
                <a:lnTo>
                  <a:pt x="575774" y="463095"/>
                </a:lnTo>
                <a:lnTo>
                  <a:pt x="619721" y="472113"/>
                </a:lnTo>
                <a:lnTo>
                  <a:pt x="663916" y="478890"/>
                </a:lnTo>
                <a:lnTo>
                  <a:pt x="708271" y="483438"/>
                </a:lnTo>
                <a:lnTo>
                  <a:pt x="752701" y="485769"/>
                </a:lnTo>
                <a:lnTo>
                  <a:pt x="797118" y="485898"/>
                </a:lnTo>
                <a:lnTo>
                  <a:pt x="841436" y="483836"/>
                </a:lnTo>
                <a:lnTo>
                  <a:pt x="885569" y="479595"/>
                </a:lnTo>
                <a:lnTo>
                  <a:pt x="929429" y="473189"/>
                </a:lnTo>
                <a:lnTo>
                  <a:pt x="972931" y="464631"/>
                </a:lnTo>
                <a:lnTo>
                  <a:pt x="1015988" y="453932"/>
                </a:lnTo>
                <a:lnTo>
                  <a:pt x="1058513" y="441106"/>
                </a:lnTo>
                <a:lnTo>
                  <a:pt x="1100420" y="426165"/>
                </a:lnTo>
                <a:lnTo>
                  <a:pt x="1117118" y="419257"/>
                </a:lnTo>
                <a:lnTo>
                  <a:pt x="783106" y="419257"/>
                </a:lnTo>
                <a:lnTo>
                  <a:pt x="737448" y="418225"/>
                </a:lnTo>
                <a:lnTo>
                  <a:pt x="692023" y="414690"/>
                </a:lnTo>
                <a:lnTo>
                  <a:pt x="646938" y="408682"/>
                </a:lnTo>
                <a:lnTo>
                  <a:pt x="602299" y="400229"/>
                </a:lnTo>
                <a:lnTo>
                  <a:pt x="558212" y="389362"/>
                </a:lnTo>
                <a:lnTo>
                  <a:pt x="514782" y="376110"/>
                </a:lnTo>
                <a:lnTo>
                  <a:pt x="472116" y="360500"/>
                </a:lnTo>
                <a:lnTo>
                  <a:pt x="430319" y="342564"/>
                </a:lnTo>
                <a:lnTo>
                  <a:pt x="389497" y="322329"/>
                </a:lnTo>
                <a:lnTo>
                  <a:pt x="349756" y="299825"/>
                </a:lnTo>
                <a:lnTo>
                  <a:pt x="311202" y="275081"/>
                </a:lnTo>
                <a:lnTo>
                  <a:pt x="273940" y="248127"/>
                </a:lnTo>
                <a:lnTo>
                  <a:pt x="238078" y="218991"/>
                </a:lnTo>
                <a:lnTo>
                  <a:pt x="203720" y="187703"/>
                </a:lnTo>
                <a:lnTo>
                  <a:pt x="170972" y="154292"/>
                </a:lnTo>
                <a:lnTo>
                  <a:pt x="139941" y="118787"/>
                </a:lnTo>
                <a:lnTo>
                  <a:pt x="110732" y="81217"/>
                </a:lnTo>
                <a:lnTo>
                  <a:pt x="83451" y="41611"/>
                </a:lnTo>
                <a:lnTo>
                  <a:pt x="58204" y="0"/>
                </a:lnTo>
                <a:close/>
              </a:path>
              <a:path w="1534795" h="486410">
                <a:moveTo>
                  <a:pt x="1527314" y="16535"/>
                </a:moveTo>
                <a:lnTo>
                  <a:pt x="1398600" y="70624"/>
                </a:lnTo>
                <a:lnTo>
                  <a:pt x="1437144" y="92519"/>
                </a:lnTo>
                <a:lnTo>
                  <a:pt x="1407071" y="129754"/>
                </a:lnTo>
                <a:lnTo>
                  <a:pt x="1374965" y="165118"/>
                </a:lnTo>
                <a:lnTo>
                  <a:pt x="1340829" y="198609"/>
                </a:lnTo>
                <a:lnTo>
                  <a:pt x="1305015" y="229920"/>
                </a:lnTo>
                <a:lnTo>
                  <a:pt x="1267351" y="259200"/>
                </a:lnTo>
                <a:lnTo>
                  <a:pt x="1228014" y="286294"/>
                </a:lnTo>
                <a:lnTo>
                  <a:pt x="1187094" y="311124"/>
                </a:lnTo>
                <a:lnTo>
                  <a:pt x="1144094" y="333927"/>
                </a:lnTo>
                <a:lnTo>
                  <a:pt x="1100375" y="353964"/>
                </a:lnTo>
                <a:lnTo>
                  <a:pt x="1056043" y="371266"/>
                </a:lnTo>
                <a:lnTo>
                  <a:pt x="1011204" y="385861"/>
                </a:lnTo>
                <a:lnTo>
                  <a:pt x="965963" y="397778"/>
                </a:lnTo>
                <a:lnTo>
                  <a:pt x="920427" y="407048"/>
                </a:lnTo>
                <a:lnTo>
                  <a:pt x="874702" y="413698"/>
                </a:lnTo>
                <a:lnTo>
                  <a:pt x="828893" y="417758"/>
                </a:lnTo>
                <a:lnTo>
                  <a:pt x="783106" y="419257"/>
                </a:lnTo>
                <a:lnTo>
                  <a:pt x="1117118" y="419257"/>
                </a:lnTo>
                <a:lnTo>
                  <a:pt x="1182032" y="389988"/>
                </a:lnTo>
                <a:lnTo>
                  <a:pt x="1221564" y="368778"/>
                </a:lnTo>
                <a:lnTo>
                  <a:pt x="1260132" y="345504"/>
                </a:lnTo>
                <a:lnTo>
                  <a:pt x="1297649" y="320178"/>
                </a:lnTo>
                <a:lnTo>
                  <a:pt x="1334029" y="292812"/>
                </a:lnTo>
                <a:lnTo>
                  <a:pt x="1369184" y="263421"/>
                </a:lnTo>
                <a:lnTo>
                  <a:pt x="1403028" y="232016"/>
                </a:lnTo>
                <a:lnTo>
                  <a:pt x="1435542" y="198533"/>
                </a:lnTo>
                <a:lnTo>
                  <a:pt x="1466438" y="163215"/>
                </a:lnTo>
                <a:lnTo>
                  <a:pt x="1495831" y="125844"/>
                </a:lnTo>
                <a:lnTo>
                  <a:pt x="1533208" y="125844"/>
                </a:lnTo>
                <a:lnTo>
                  <a:pt x="1527314" y="16535"/>
                </a:lnTo>
                <a:close/>
              </a:path>
              <a:path w="1534795" h="486410">
                <a:moveTo>
                  <a:pt x="1533208" y="125844"/>
                </a:moveTo>
                <a:lnTo>
                  <a:pt x="1495831" y="125844"/>
                </a:lnTo>
                <a:lnTo>
                  <a:pt x="1534388" y="147739"/>
                </a:lnTo>
                <a:lnTo>
                  <a:pt x="1533208" y="125844"/>
                </a:lnTo>
                <a:close/>
              </a:path>
            </a:pathLst>
          </a:custGeom>
          <a:solidFill>
            <a:srgbClr val="EBD1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551170" y="4068317"/>
            <a:ext cx="1452880" cy="577850"/>
          </a:xfrm>
          <a:custGeom>
            <a:avLst/>
            <a:gdLst/>
            <a:ahLst/>
            <a:cxnLst/>
            <a:rect l="l" t="t" r="r" b="b"/>
            <a:pathLst>
              <a:path w="1452879" h="577850">
                <a:moveTo>
                  <a:pt x="1394612" y="0"/>
                </a:moveTo>
                <a:lnTo>
                  <a:pt x="57759" y="0"/>
                </a:lnTo>
                <a:lnTo>
                  <a:pt x="35275" y="4538"/>
                </a:lnTo>
                <a:lnTo>
                  <a:pt x="16916" y="16916"/>
                </a:lnTo>
                <a:lnTo>
                  <a:pt x="4538" y="35275"/>
                </a:lnTo>
                <a:lnTo>
                  <a:pt x="0" y="57759"/>
                </a:lnTo>
                <a:lnTo>
                  <a:pt x="0" y="519836"/>
                </a:lnTo>
                <a:lnTo>
                  <a:pt x="4538" y="542320"/>
                </a:lnTo>
                <a:lnTo>
                  <a:pt x="16916" y="560679"/>
                </a:lnTo>
                <a:lnTo>
                  <a:pt x="35275" y="573057"/>
                </a:lnTo>
                <a:lnTo>
                  <a:pt x="57759" y="577595"/>
                </a:lnTo>
                <a:lnTo>
                  <a:pt x="1394612" y="577595"/>
                </a:lnTo>
                <a:lnTo>
                  <a:pt x="1417096" y="573057"/>
                </a:lnTo>
                <a:lnTo>
                  <a:pt x="1435455" y="560679"/>
                </a:lnTo>
                <a:lnTo>
                  <a:pt x="1447833" y="542320"/>
                </a:lnTo>
                <a:lnTo>
                  <a:pt x="1452372" y="519836"/>
                </a:lnTo>
                <a:lnTo>
                  <a:pt x="1452372" y="57759"/>
                </a:lnTo>
                <a:lnTo>
                  <a:pt x="1447833" y="35275"/>
                </a:lnTo>
                <a:lnTo>
                  <a:pt x="1435455" y="16916"/>
                </a:lnTo>
                <a:lnTo>
                  <a:pt x="1417096" y="4538"/>
                </a:lnTo>
                <a:lnTo>
                  <a:pt x="1394612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551170" y="4068317"/>
            <a:ext cx="1452880" cy="577850"/>
          </a:xfrm>
          <a:custGeom>
            <a:avLst/>
            <a:gdLst/>
            <a:ahLst/>
            <a:cxnLst/>
            <a:rect l="l" t="t" r="r" b="b"/>
            <a:pathLst>
              <a:path w="1452879" h="577850">
                <a:moveTo>
                  <a:pt x="0" y="57759"/>
                </a:moveTo>
                <a:lnTo>
                  <a:pt x="4538" y="35275"/>
                </a:lnTo>
                <a:lnTo>
                  <a:pt x="16916" y="16916"/>
                </a:lnTo>
                <a:lnTo>
                  <a:pt x="35275" y="4538"/>
                </a:lnTo>
                <a:lnTo>
                  <a:pt x="57759" y="0"/>
                </a:lnTo>
                <a:lnTo>
                  <a:pt x="1394612" y="0"/>
                </a:lnTo>
                <a:lnTo>
                  <a:pt x="1417096" y="4538"/>
                </a:lnTo>
                <a:lnTo>
                  <a:pt x="1435455" y="16916"/>
                </a:lnTo>
                <a:lnTo>
                  <a:pt x="1447833" y="35275"/>
                </a:lnTo>
                <a:lnTo>
                  <a:pt x="1452372" y="57759"/>
                </a:lnTo>
                <a:lnTo>
                  <a:pt x="1452372" y="519836"/>
                </a:lnTo>
                <a:lnTo>
                  <a:pt x="1447833" y="542320"/>
                </a:lnTo>
                <a:lnTo>
                  <a:pt x="1435455" y="560679"/>
                </a:lnTo>
                <a:lnTo>
                  <a:pt x="1417096" y="573057"/>
                </a:lnTo>
                <a:lnTo>
                  <a:pt x="1394612" y="577595"/>
                </a:lnTo>
                <a:lnTo>
                  <a:pt x="57759" y="577595"/>
                </a:lnTo>
                <a:lnTo>
                  <a:pt x="35275" y="573057"/>
                </a:lnTo>
                <a:lnTo>
                  <a:pt x="16916" y="560679"/>
                </a:lnTo>
                <a:lnTo>
                  <a:pt x="4538" y="542320"/>
                </a:lnTo>
                <a:lnTo>
                  <a:pt x="0" y="519836"/>
                </a:lnTo>
                <a:lnTo>
                  <a:pt x="0" y="57759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712462" y="4167444"/>
            <a:ext cx="112649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June</a:t>
            </a:r>
            <a:r>
              <a:rPr dirty="0" sz="2000" spc="-7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2021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322057" y="3010661"/>
            <a:ext cx="1633855" cy="1347470"/>
          </a:xfrm>
          <a:custGeom>
            <a:avLst/>
            <a:gdLst/>
            <a:ahLst/>
            <a:cxnLst/>
            <a:rect l="l" t="t" r="r" b="b"/>
            <a:pathLst>
              <a:path w="1633854" h="1347470">
                <a:moveTo>
                  <a:pt x="1499006" y="0"/>
                </a:moveTo>
                <a:lnTo>
                  <a:pt x="134721" y="0"/>
                </a:lnTo>
                <a:lnTo>
                  <a:pt x="92137" y="6867"/>
                </a:lnTo>
                <a:lnTo>
                  <a:pt x="55154" y="25992"/>
                </a:lnTo>
                <a:lnTo>
                  <a:pt x="25992" y="55154"/>
                </a:lnTo>
                <a:lnTo>
                  <a:pt x="6867" y="92137"/>
                </a:lnTo>
                <a:lnTo>
                  <a:pt x="0" y="134721"/>
                </a:lnTo>
                <a:lnTo>
                  <a:pt x="0" y="1212494"/>
                </a:lnTo>
                <a:lnTo>
                  <a:pt x="6867" y="1255078"/>
                </a:lnTo>
                <a:lnTo>
                  <a:pt x="25992" y="1292061"/>
                </a:lnTo>
                <a:lnTo>
                  <a:pt x="55154" y="1321223"/>
                </a:lnTo>
                <a:lnTo>
                  <a:pt x="92137" y="1340348"/>
                </a:lnTo>
                <a:lnTo>
                  <a:pt x="134721" y="1347216"/>
                </a:lnTo>
                <a:lnTo>
                  <a:pt x="1499006" y="1347216"/>
                </a:lnTo>
                <a:lnTo>
                  <a:pt x="1541590" y="1340348"/>
                </a:lnTo>
                <a:lnTo>
                  <a:pt x="1578573" y="1321223"/>
                </a:lnTo>
                <a:lnTo>
                  <a:pt x="1607735" y="1292061"/>
                </a:lnTo>
                <a:lnTo>
                  <a:pt x="1626860" y="1255078"/>
                </a:lnTo>
                <a:lnTo>
                  <a:pt x="1633727" y="1212494"/>
                </a:lnTo>
                <a:lnTo>
                  <a:pt x="1633727" y="134721"/>
                </a:lnTo>
                <a:lnTo>
                  <a:pt x="1626860" y="92137"/>
                </a:lnTo>
                <a:lnTo>
                  <a:pt x="1607735" y="55154"/>
                </a:lnTo>
                <a:lnTo>
                  <a:pt x="1578573" y="25992"/>
                </a:lnTo>
                <a:lnTo>
                  <a:pt x="1541590" y="6867"/>
                </a:lnTo>
                <a:lnTo>
                  <a:pt x="1499006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322057" y="3010661"/>
            <a:ext cx="1633855" cy="1347470"/>
          </a:xfrm>
          <a:custGeom>
            <a:avLst/>
            <a:gdLst/>
            <a:ahLst/>
            <a:cxnLst/>
            <a:rect l="l" t="t" r="r" b="b"/>
            <a:pathLst>
              <a:path w="1633854" h="1347470">
                <a:moveTo>
                  <a:pt x="0" y="134721"/>
                </a:moveTo>
                <a:lnTo>
                  <a:pt x="6867" y="92137"/>
                </a:lnTo>
                <a:lnTo>
                  <a:pt x="25992" y="55154"/>
                </a:lnTo>
                <a:lnTo>
                  <a:pt x="55154" y="25992"/>
                </a:lnTo>
                <a:lnTo>
                  <a:pt x="92137" y="6867"/>
                </a:lnTo>
                <a:lnTo>
                  <a:pt x="134721" y="0"/>
                </a:lnTo>
                <a:lnTo>
                  <a:pt x="1499006" y="0"/>
                </a:lnTo>
                <a:lnTo>
                  <a:pt x="1541590" y="6867"/>
                </a:lnTo>
                <a:lnTo>
                  <a:pt x="1578573" y="25992"/>
                </a:lnTo>
                <a:lnTo>
                  <a:pt x="1607735" y="55154"/>
                </a:lnTo>
                <a:lnTo>
                  <a:pt x="1626860" y="92137"/>
                </a:lnTo>
                <a:lnTo>
                  <a:pt x="1633727" y="134721"/>
                </a:lnTo>
                <a:lnTo>
                  <a:pt x="1633727" y="1212494"/>
                </a:lnTo>
                <a:lnTo>
                  <a:pt x="1626860" y="1255078"/>
                </a:lnTo>
                <a:lnTo>
                  <a:pt x="1607735" y="1292061"/>
                </a:lnTo>
                <a:lnTo>
                  <a:pt x="1578573" y="1321223"/>
                </a:lnTo>
                <a:lnTo>
                  <a:pt x="1541590" y="1340348"/>
                </a:lnTo>
                <a:lnTo>
                  <a:pt x="1499006" y="1347216"/>
                </a:lnTo>
                <a:lnTo>
                  <a:pt x="134721" y="1347216"/>
                </a:lnTo>
                <a:lnTo>
                  <a:pt x="92137" y="1340348"/>
                </a:lnTo>
                <a:lnTo>
                  <a:pt x="55154" y="1321223"/>
                </a:lnTo>
                <a:lnTo>
                  <a:pt x="25992" y="1292061"/>
                </a:lnTo>
                <a:lnTo>
                  <a:pt x="6867" y="1255078"/>
                </a:lnTo>
                <a:lnTo>
                  <a:pt x="0" y="1212494"/>
                </a:lnTo>
                <a:lnTo>
                  <a:pt x="0" y="134721"/>
                </a:lnTo>
                <a:close/>
              </a:path>
            </a:pathLst>
          </a:custGeom>
          <a:ln w="19812">
            <a:solidFill>
              <a:srgbClr val="DDA8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7462994" y="3406561"/>
            <a:ext cx="12839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4785" indent="-172085">
              <a:lnSpc>
                <a:spcPct val="100000"/>
              </a:lnSpc>
              <a:spcBef>
                <a:spcPts val="95"/>
              </a:spcBef>
              <a:buChar char="•"/>
              <a:tabLst>
                <a:tab pos="185420" algn="l"/>
              </a:tabLst>
            </a:pPr>
            <a:r>
              <a:rPr dirty="0" sz="1600" spc="-5">
                <a:latin typeface="Cambria"/>
                <a:cs typeface="Cambria"/>
              </a:rPr>
              <a:t>$79,927,654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462994" y="3962821"/>
            <a:ext cx="127698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4930" indent="-62230">
              <a:lnSpc>
                <a:spcPct val="100000"/>
              </a:lnSpc>
              <a:spcBef>
                <a:spcPts val="100"/>
              </a:spcBef>
              <a:buSzPct val="90909"/>
              <a:buChar char="•"/>
              <a:tabLst>
                <a:tab pos="75565" algn="l"/>
              </a:tabLst>
            </a:pPr>
            <a:r>
              <a:rPr dirty="0" sz="1100">
                <a:latin typeface="Cambria"/>
                <a:cs typeface="Cambria"/>
              </a:rPr>
              <a:t>2.50% Interest</a:t>
            </a:r>
            <a:r>
              <a:rPr dirty="0" sz="1100" spc="-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Rate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8386277" y="2200910"/>
            <a:ext cx="1717039" cy="539115"/>
          </a:xfrm>
          <a:custGeom>
            <a:avLst/>
            <a:gdLst/>
            <a:ahLst/>
            <a:cxnLst/>
            <a:rect l="l" t="t" r="r" b="b"/>
            <a:pathLst>
              <a:path w="1717040" h="539114">
                <a:moveTo>
                  <a:pt x="871638" y="0"/>
                </a:moveTo>
                <a:lnTo>
                  <a:pt x="826251" y="952"/>
                </a:lnTo>
                <a:lnTo>
                  <a:pt x="781044" y="3956"/>
                </a:lnTo>
                <a:lnTo>
                  <a:pt x="736091" y="8991"/>
                </a:lnTo>
                <a:lnTo>
                  <a:pt x="691462" y="16038"/>
                </a:lnTo>
                <a:lnTo>
                  <a:pt x="647228" y="25077"/>
                </a:lnTo>
                <a:lnTo>
                  <a:pt x="603461" y="36089"/>
                </a:lnTo>
                <a:lnTo>
                  <a:pt x="560232" y="49053"/>
                </a:lnTo>
                <a:lnTo>
                  <a:pt x="517612" y="63950"/>
                </a:lnTo>
                <a:lnTo>
                  <a:pt x="475674" y="80761"/>
                </a:lnTo>
                <a:lnTo>
                  <a:pt x="434488" y="99465"/>
                </a:lnTo>
                <a:lnTo>
                  <a:pt x="394125" y="120044"/>
                </a:lnTo>
                <a:lnTo>
                  <a:pt x="354658" y="142477"/>
                </a:lnTo>
                <a:lnTo>
                  <a:pt x="316157" y="166745"/>
                </a:lnTo>
                <a:lnTo>
                  <a:pt x="278693" y="192828"/>
                </a:lnTo>
                <a:lnTo>
                  <a:pt x="242339" y="220706"/>
                </a:lnTo>
                <a:lnTo>
                  <a:pt x="207165" y="250360"/>
                </a:lnTo>
                <a:lnTo>
                  <a:pt x="173244" y="281770"/>
                </a:lnTo>
                <a:lnTo>
                  <a:pt x="140645" y="314916"/>
                </a:lnTo>
                <a:lnTo>
                  <a:pt x="109441" y="349779"/>
                </a:lnTo>
                <a:lnTo>
                  <a:pt x="79703" y="386340"/>
                </a:lnTo>
                <a:lnTo>
                  <a:pt x="51503" y="424577"/>
                </a:lnTo>
                <a:lnTo>
                  <a:pt x="24911" y="464473"/>
                </a:lnTo>
                <a:lnTo>
                  <a:pt x="0" y="506006"/>
                </a:lnTo>
                <a:lnTo>
                  <a:pt x="58204" y="539064"/>
                </a:lnTo>
                <a:lnTo>
                  <a:pt x="83471" y="497171"/>
                </a:lnTo>
                <a:lnTo>
                  <a:pt x="110843" y="456742"/>
                </a:lnTo>
                <a:lnTo>
                  <a:pt x="140251" y="417853"/>
                </a:lnTo>
                <a:lnTo>
                  <a:pt x="171630" y="380579"/>
                </a:lnTo>
                <a:lnTo>
                  <a:pt x="204913" y="344995"/>
                </a:lnTo>
                <a:lnTo>
                  <a:pt x="240033" y="311177"/>
                </a:lnTo>
                <a:lnTo>
                  <a:pt x="276924" y="279199"/>
                </a:lnTo>
                <a:lnTo>
                  <a:pt x="315518" y="249136"/>
                </a:lnTo>
                <a:lnTo>
                  <a:pt x="354868" y="221621"/>
                </a:lnTo>
                <a:lnTo>
                  <a:pt x="395096" y="196422"/>
                </a:lnTo>
                <a:lnTo>
                  <a:pt x="436168" y="173496"/>
                </a:lnTo>
                <a:lnTo>
                  <a:pt x="477986" y="152840"/>
                </a:lnTo>
                <a:lnTo>
                  <a:pt x="520469" y="134442"/>
                </a:lnTo>
                <a:lnTo>
                  <a:pt x="563535" y="118290"/>
                </a:lnTo>
                <a:lnTo>
                  <a:pt x="607100" y="104371"/>
                </a:lnTo>
                <a:lnTo>
                  <a:pt x="651085" y="92673"/>
                </a:lnTo>
                <a:lnTo>
                  <a:pt x="695406" y="83183"/>
                </a:lnTo>
                <a:lnTo>
                  <a:pt x="739983" y="75890"/>
                </a:lnTo>
                <a:lnTo>
                  <a:pt x="784732" y="70781"/>
                </a:lnTo>
                <a:lnTo>
                  <a:pt x="829572" y="67842"/>
                </a:lnTo>
                <a:lnTo>
                  <a:pt x="874421" y="67063"/>
                </a:lnTo>
                <a:lnTo>
                  <a:pt x="1228553" y="67063"/>
                </a:lnTo>
                <a:lnTo>
                  <a:pt x="1188432" y="52414"/>
                </a:lnTo>
                <a:lnTo>
                  <a:pt x="1143774" y="38458"/>
                </a:lnTo>
                <a:lnTo>
                  <a:pt x="1098797" y="26691"/>
                </a:lnTo>
                <a:lnTo>
                  <a:pt x="1053574" y="17093"/>
                </a:lnTo>
                <a:lnTo>
                  <a:pt x="1008175" y="9645"/>
                </a:lnTo>
                <a:lnTo>
                  <a:pt x="962671" y="4326"/>
                </a:lnTo>
                <a:lnTo>
                  <a:pt x="917135" y="1118"/>
                </a:lnTo>
                <a:lnTo>
                  <a:pt x="871638" y="0"/>
                </a:lnTo>
                <a:close/>
              </a:path>
              <a:path w="1717040" h="539114">
                <a:moveTo>
                  <a:pt x="1228553" y="67063"/>
                </a:moveTo>
                <a:lnTo>
                  <a:pt x="874421" y="67063"/>
                </a:lnTo>
                <a:lnTo>
                  <a:pt x="919197" y="68431"/>
                </a:lnTo>
                <a:lnTo>
                  <a:pt x="963818" y="71933"/>
                </a:lnTo>
                <a:lnTo>
                  <a:pt x="1008203" y="77557"/>
                </a:lnTo>
                <a:lnTo>
                  <a:pt x="1052269" y="85291"/>
                </a:lnTo>
                <a:lnTo>
                  <a:pt x="1095935" y="95122"/>
                </a:lnTo>
                <a:lnTo>
                  <a:pt x="1139118" y="107038"/>
                </a:lnTo>
                <a:lnTo>
                  <a:pt x="1181737" y="121026"/>
                </a:lnTo>
                <a:lnTo>
                  <a:pt x="1223710" y="137074"/>
                </a:lnTo>
                <a:lnTo>
                  <a:pt x="1264954" y="155170"/>
                </a:lnTo>
                <a:lnTo>
                  <a:pt x="1305389" y="175302"/>
                </a:lnTo>
                <a:lnTo>
                  <a:pt x="1344931" y="197456"/>
                </a:lnTo>
                <a:lnTo>
                  <a:pt x="1383514" y="221632"/>
                </a:lnTo>
                <a:lnTo>
                  <a:pt x="1421012" y="247785"/>
                </a:lnTo>
                <a:lnTo>
                  <a:pt x="1457386" y="275934"/>
                </a:lnTo>
                <a:lnTo>
                  <a:pt x="1492541" y="306057"/>
                </a:lnTo>
                <a:lnTo>
                  <a:pt x="1526395" y="338141"/>
                </a:lnTo>
                <a:lnTo>
                  <a:pt x="1558864" y="372174"/>
                </a:lnTo>
                <a:lnTo>
                  <a:pt x="1589869" y="408143"/>
                </a:lnTo>
                <a:lnTo>
                  <a:pt x="1619326" y="446037"/>
                </a:lnTo>
                <a:lnTo>
                  <a:pt x="1580730" y="467957"/>
                </a:lnTo>
                <a:lnTo>
                  <a:pt x="1708848" y="522529"/>
                </a:lnTo>
                <a:lnTo>
                  <a:pt x="1715253" y="412763"/>
                </a:lnTo>
                <a:lnTo>
                  <a:pt x="1677924" y="412763"/>
                </a:lnTo>
                <a:lnTo>
                  <a:pt x="1645400" y="370355"/>
                </a:lnTo>
                <a:lnTo>
                  <a:pt x="1610733" y="329832"/>
                </a:lnTo>
                <a:lnTo>
                  <a:pt x="1574006" y="291269"/>
                </a:lnTo>
                <a:lnTo>
                  <a:pt x="1535306" y="254743"/>
                </a:lnTo>
                <a:lnTo>
                  <a:pt x="1494715" y="220329"/>
                </a:lnTo>
                <a:lnTo>
                  <a:pt x="1452320" y="188102"/>
                </a:lnTo>
                <a:lnTo>
                  <a:pt x="1408205" y="158140"/>
                </a:lnTo>
                <a:lnTo>
                  <a:pt x="1362456" y="130518"/>
                </a:lnTo>
                <a:lnTo>
                  <a:pt x="1319784" y="107610"/>
                </a:lnTo>
                <a:lnTo>
                  <a:pt x="1276509" y="86970"/>
                </a:lnTo>
                <a:lnTo>
                  <a:pt x="1232701" y="68578"/>
                </a:lnTo>
                <a:lnTo>
                  <a:pt x="1228553" y="67063"/>
                </a:lnTo>
                <a:close/>
              </a:path>
              <a:path w="1717040" h="539114">
                <a:moveTo>
                  <a:pt x="1716532" y="390842"/>
                </a:moveTo>
                <a:lnTo>
                  <a:pt x="1677924" y="412763"/>
                </a:lnTo>
                <a:lnTo>
                  <a:pt x="1715253" y="412763"/>
                </a:lnTo>
                <a:lnTo>
                  <a:pt x="1716532" y="390842"/>
                </a:lnTo>
                <a:close/>
              </a:path>
            </a:pathLst>
          </a:custGeom>
          <a:solidFill>
            <a:srgbClr val="EBD1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684769" y="2721101"/>
            <a:ext cx="1452880" cy="577850"/>
          </a:xfrm>
          <a:custGeom>
            <a:avLst/>
            <a:gdLst/>
            <a:ahLst/>
            <a:cxnLst/>
            <a:rect l="l" t="t" r="r" b="b"/>
            <a:pathLst>
              <a:path w="1452879" h="577850">
                <a:moveTo>
                  <a:pt x="1394612" y="0"/>
                </a:moveTo>
                <a:lnTo>
                  <a:pt x="57759" y="0"/>
                </a:lnTo>
                <a:lnTo>
                  <a:pt x="35275" y="4538"/>
                </a:lnTo>
                <a:lnTo>
                  <a:pt x="16916" y="16916"/>
                </a:lnTo>
                <a:lnTo>
                  <a:pt x="4538" y="35275"/>
                </a:lnTo>
                <a:lnTo>
                  <a:pt x="0" y="57759"/>
                </a:lnTo>
                <a:lnTo>
                  <a:pt x="0" y="519836"/>
                </a:lnTo>
                <a:lnTo>
                  <a:pt x="4538" y="542320"/>
                </a:lnTo>
                <a:lnTo>
                  <a:pt x="16916" y="560679"/>
                </a:lnTo>
                <a:lnTo>
                  <a:pt x="35275" y="573057"/>
                </a:lnTo>
                <a:lnTo>
                  <a:pt x="57759" y="577596"/>
                </a:lnTo>
                <a:lnTo>
                  <a:pt x="1394612" y="577596"/>
                </a:lnTo>
                <a:lnTo>
                  <a:pt x="1417096" y="573057"/>
                </a:lnTo>
                <a:lnTo>
                  <a:pt x="1435455" y="560679"/>
                </a:lnTo>
                <a:lnTo>
                  <a:pt x="1447833" y="542320"/>
                </a:lnTo>
                <a:lnTo>
                  <a:pt x="1452372" y="519836"/>
                </a:lnTo>
                <a:lnTo>
                  <a:pt x="1452372" y="57759"/>
                </a:lnTo>
                <a:lnTo>
                  <a:pt x="1447833" y="35275"/>
                </a:lnTo>
                <a:lnTo>
                  <a:pt x="1435455" y="16916"/>
                </a:lnTo>
                <a:lnTo>
                  <a:pt x="1417096" y="4538"/>
                </a:lnTo>
                <a:lnTo>
                  <a:pt x="1394612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684769" y="2721101"/>
            <a:ext cx="1452880" cy="577850"/>
          </a:xfrm>
          <a:custGeom>
            <a:avLst/>
            <a:gdLst/>
            <a:ahLst/>
            <a:cxnLst/>
            <a:rect l="l" t="t" r="r" b="b"/>
            <a:pathLst>
              <a:path w="1452879" h="577850">
                <a:moveTo>
                  <a:pt x="0" y="57759"/>
                </a:moveTo>
                <a:lnTo>
                  <a:pt x="4538" y="35275"/>
                </a:lnTo>
                <a:lnTo>
                  <a:pt x="16916" y="16916"/>
                </a:lnTo>
                <a:lnTo>
                  <a:pt x="35275" y="4538"/>
                </a:lnTo>
                <a:lnTo>
                  <a:pt x="57759" y="0"/>
                </a:lnTo>
                <a:lnTo>
                  <a:pt x="1394612" y="0"/>
                </a:lnTo>
                <a:lnTo>
                  <a:pt x="1417096" y="4538"/>
                </a:lnTo>
                <a:lnTo>
                  <a:pt x="1435455" y="16916"/>
                </a:lnTo>
                <a:lnTo>
                  <a:pt x="1447833" y="35275"/>
                </a:lnTo>
                <a:lnTo>
                  <a:pt x="1452372" y="57759"/>
                </a:lnTo>
                <a:lnTo>
                  <a:pt x="1452372" y="519836"/>
                </a:lnTo>
                <a:lnTo>
                  <a:pt x="1447833" y="542320"/>
                </a:lnTo>
                <a:lnTo>
                  <a:pt x="1435455" y="560679"/>
                </a:lnTo>
                <a:lnTo>
                  <a:pt x="1417096" y="573057"/>
                </a:lnTo>
                <a:lnTo>
                  <a:pt x="1394612" y="577596"/>
                </a:lnTo>
                <a:lnTo>
                  <a:pt x="57759" y="577596"/>
                </a:lnTo>
                <a:lnTo>
                  <a:pt x="35275" y="573057"/>
                </a:lnTo>
                <a:lnTo>
                  <a:pt x="16916" y="560679"/>
                </a:lnTo>
                <a:lnTo>
                  <a:pt x="4538" y="542320"/>
                </a:lnTo>
                <a:lnTo>
                  <a:pt x="0" y="519836"/>
                </a:lnTo>
                <a:lnTo>
                  <a:pt x="0" y="57759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7846656" y="2819776"/>
            <a:ext cx="112649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June</a:t>
            </a:r>
            <a:r>
              <a:rPr dirty="0" sz="2000" spc="-7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2022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9455657" y="3010661"/>
            <a:ext cx="1633855" cy="1347470"/>
          </a:xfrm>
          <a:custGeom>
            <a:avLst/>
            <a:gdLst/>
            <a:ahLst/>
            <a:cxnLst/>
            <a:rect l="l" t="t" r="r" b="b"/>
            <a:pathLst>
              <a:path w="1633854" h="1347470">
                <a:moveTo>
                  <a:pt x="1499006" y="0"/>
                </a:moveTo>
                <a:lnTo>
                  <a:pt x="134721" y="0"/>
                </a:lnTo>
                <a:lnTo>
                  <a:pt x="92137" y="6867"/>
                </a:lnTo>
                <a:lnTo>
                  <a:pt x="55154" y="25992"/>
                </a:lnTo>
                <a:lnTo>
                  <a:pt x="25992" y="55154"/>
                </a:lnTo>
                <a:lnTo>
                  <a:pt x="6867" y="92137"/>
                </a:lnTo>
                <a:lnTo>
                  <a:pt x="0" y="134721"/>
                </a:lnTo>
                <a:lnTo>
                  <a:pt x="0" y="1212494"/>
                </a:lnTo>
                <a:lnTo>
                  <a:pt x="6867" y="1255078"/>
                </a:lnTo>
                <a:lnTo>
                  <a:pt x="25992" y="1292061"/>
                </a:lnTo>
                <a:lnTo>
                  <a:pt x="55154" y="1321223"/>
                </a:lnTo>
                <a:lnTo>
                  <a:pt x="92137" y="1340348"/>
                </a:lnTo>
                <a:lnTo>
                  <a:pt x="134721" y="1347216"/>
                </a:lnTo>
                <a:lnTo>
                  <a:pt x="1499006" y="1347216"/>
                </a:lnTo>
                <a:lnTo>
                  <a:pt x="1541590" y="1340348"/>
                </a:lnTo>
                <a:lnTo>
                  <a:pt x="1578573" y="1321223"/>
                </a:lnTo>
                <a:lnTo>
                  <a:pt x="1607735" y="1292061"/>
                </a:lnTo>
                <a:lnTo>
                  <a:pt x="1626860" y="1255078"/>
                </a:lnTo>
                <a:lnTo>
                  <a:pt x="1633727" y="1212494"/>
                </a:lnTo>
                <a:lnTo>
                  <a:pt x="1633727" y="134721"/>
                </a:lnTo>
                <a:lnTo>
                  <a:pt x="1626860" y="92137"/>
                </a:lnTo>
                <a:lnTo>
                  <a:pt x="1607735" y="55154"/>
                </a:lnTo>
                <a:lnTo>
                  <a:pt x="1578573" y="25992"/>
                </a:lnTo>
                <a:lnTo>
                  <a:pt x="1541590" y="6867"/>
                </a:lnTo>
                <a:lnTo>
                  <a:pt x="1499006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9455656" y="3010661"/>
            <a:ext cx="1633855" cy="1347470"/>
          </a:xfrm>
          <a:custGeom>
            <a:avLst/>
            <a:gdLst/>
            <a:ahLst/>
            <a:cxnLst/>
            <a:rect l="l" t="t" r="r" b="b"/>
            <a:pathLst>
              <a:path w="1633854" h="1347470">
                <a:moveTo>
                  <a:pt x="0" y="134721"/>
                </a:moveTo>
                <a:lnTo>
                  <a:pt x="6867" y="92137"/>
                </a:lnTo>
                <a:lnTo>
                  <a:pt x="25992" y="55154"/>
                </a:lnTo>
                <a:lnTo>
                  <a:pt x="55154" y="25992"/>
                </a:lnTo>
                <a:lnTo>
                  <a:pt x="92137" y="6867"/>
                </a:lnTo>
                <a:lnTo>
                  <a:pt x="134721" y="0"/>
                </a:lnTo>
                <a:lnTo>
                  <a:pt x="1499006" y="0"/>
                </a:lnTo>
                <a:lnTo>
                  <a:pt x="1541590" y="6867"/>
                </a:lnTo>
                <a:lnTo>
                  <a:pt x="1578573" y="25992"/>
                </a:lnTo>
                <a:lnTo>
                  <a:pt x="1607735" y="55154"/>
                </a:lnTo>
                <a:lnTo>
                  <a:pt x="1626860" y="92137"/>
                </a:lnTo>
                <a:lnTo>
                  <a:pt x="1633727" y="134721"/>
                </a:lnTo>
                <a:lnTo>
                  <a:pt x="1633727" y="1212494"/>
                </a:lnTo>
                <a:lnTo>
                  <a:pt x="1626860" y="1255078"/>
                </a:lnTo>
                <a:lnTo>
                  <a:pt x="1607735" y="1292061"/>
                </a:lnTo>
                <a:lnTo>
                  <a:pt x="1578573" y="1321223"/>
                </a:lnTo>
                <a:lnTo>
                  <a:pt x="1541590" y="1340348"/>
                </a:lnTo>
                <a:lnTo>
                  <a:pt x="1499006" y="1347216"/>
                </a:lnTo>
                <a:lnTo>
                  <a:pt x="134721" y="1347216"/>
                </a:lnTo>
                <a:lnTo>
                  <a:pt x="92137" y="1340348"/>
                </a:lnTo>
                <a:lnTo>
                  <a:pt x="55154" y="1321223"/>
                </a:lnTo>
                <a:lnTo>
                  <a:pt x="25992" y="1292061"/>
                </a:lnTo>
                <a:lnTo>
                  <a:pt x="6867" y="1255078"/>
                </a:lnTo>
                <a:lnTo>
                  <a:pt x="0" y="1212494"/>
                </a:lnTo>
                <a:lnTo>
                  <a:pt x="0" y="134721"/>
                </a:lnTo>
                <a:close/>
              </a:path>
            </a:pathLst>
          </a:custGeom>
          <a:ln w="19812">
            <a:solidFill>
              <a:srgbClr val="DDA8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9597187" y="3117776"/>
            <a:ext cx="12839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84785" indent="-172085">
              <a:lnSpc>
                <a:spcPct val="100000"/>
              </a:lnSpc>
              <a:spcBef>
                <a:spcPts val="95"/>
              </a:spcBef>
              <a:buChar char="•"/>
              <a:tabLst>
                <a:tab pos="185420" algn="l"/>
              </a:tabLst>
            </a:pPr>
            <a:r>
              <a:rPr dirty="0" sz="1600" spc="-5">
                <a:latin typeface="Cambria"/>
                <a:cs typeface="Cambria"/>
              </a:rPr>
              <a:t>$78,069,654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597187" y="3628316"/>
            <a:ext cx="127698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4930" indent="-62230">
              <a:lnSpc>
                <a:spcPct val="100000"/>
              </a:lnSpc>
              <a:spcBef>
                <a:spcPts val="100"/>
              </a:spcBef>
              <a:buSzPct val="90909"/>
              <a:buChar char="•"/>
              <a:tabLst>
                <a:tab pos="75565" algn="l"/>
              </a:tabLst>
            </a:pPr>
            <a:r>
              <a:rPr dirty="0" sz="1100">
                <a:latin typeface="Cambria"/>
                <a:cs typeface="Cambria"/>
              </a:rPr>
              <a:t>3.45% Interest</a:t>
            </a:r>
            <a:r>
              <a:rPr dirty="0" sz="1100" spc="-100">
                <a:latin typeface="Cambria"/>
                <a:cs typeface="Cambria"/>
              </a:rPr>
              <a:t> </a:t>
            </a:r>
            <a:r>
              <a:rPr dirty="0" sz="1100" spc="-5">
                <a:latin typeface="Cambria"/>
                <a:cs typeface="Cambria"/>
              </a:rPr>
              <a:t>Rate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9818369" y="4068317"/>
            <a:ext cx="1452880" cy="577850"/>
          </a:xfrm>
          <a:custGeom>
            <a:avLst/>
            <a:gdLst/>
            <a:ahLst/>
            <a:cxnLst/>
            <a:rect l="l" t="t" r="r" b="b"/>
            <a:pathLst>
              <a:path w="1452879" h="577850">
                <a:moveTo>
                  <a:pt x="1394612" y="0"/>
                </a:moveTo>
                <a:lnTo>
                  <a:pt x="57759" y="0"/>
                </a:lnTo>
                <a:lnTo>
                  <a:pt x="35275" y="4538"/>
                </a:lnTo>
                <a:lnTo>
                  <a:pt x="16916" y="16916"/>
                </a:lnTo>
                <a:lnTo>
                  <a:pt x="4538" y="35275"/>
                </a:lnTo>
                <a:lnTo>
                  <a:pt x="0" y="57759"/>
                </a:lnTo>
                <a:lnTo>
                  <a:pt x="0" y="519836"/>
                </a:lnTo>
                <a:lnTo>
                  <a:pt x="4538" y="542320"/>
                </a:lnTo>
                <a:lnTo>
                  <a:pt x="16916" y="560679"/>
                </a:lnTo>
                <a:lnTo>
                  <a:pt x="35275" y="573057"/>
                </a:lnTo>
                <a:lnTo>
                  <a:pt x="57759" y="577595"/>
                </a:lnTo>
                <a:lnTo>
                  <a:pt x="1394612" y="577595"/>
                </a:lnTo>
                <a:lnTo>
                  <a:pt x="1417096" y="573057"/>
                </a:lnTo>
                <a:lnTo>
                  <a:pt x="1435455" y="560679"/>
                </a:lnTo>
                <a:lnTo>
                  <a:pt x="1447833" y="542320"/>
                </a:lnTo>
                <a:lnTo>
                  <a:pt x="1452372" y="519836"/>
                </a:lnTo>
                <a:lnTo>
                  <a:pt x="1452372" y="57759"/>
                </a:lnTo>
                <a:lnTo>
                  <a:pt x="1447833" y="35275"/>
                </a:lnTo>
                <a:lnTo>
                  <a:pt x="1435455" y="16916"/>
                </a:lnTo>
                <a:lnTo>
                  <a:pt x="1417096" y="4538"/>
                </a:lnTo>
                <a:lnTo>
                  <a:pt x="1394612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9818368" y="4068317"/>
            <a:ext cx="1452880" cy="577850"/>
          </a:xfrm>
          <a:custGeom>
            <a:avLst/>
            <a:gdLst/>
            <a:ahLst/>
            <a:cxnLst/>
            <a:rect l="l" t="t" r="r" b="b"/>
            <a:pathLst>
              <a:path w="1452879" h="577850">
                <a:moveTo>
                  <a:pt x="0" y="57759"/>
                </a:moveTo>
                <a:lnTo>
                  <a:pt x="4538" y="35275"/>
                </a:lnTo>
                <a:lnTo>
                  <a:pt x="16916" y="16916"/>
                </a:lnTo>
                <a:lnTo>
                  <a:pt x="35275" y="4538"/>
                </a:lnTo>
                <a:lnTo>
                  <a:pt x="57759" y="0"/>
                </a:lnTo>
                <a:lnTo>
                  <a:pt x="1394612" y="0"/>
                </a:lnTo>
                <a:lnTo>
                  <a:pt x="1417096" y="4538"/>
                </a:lnTo>
                <a:lnTo>
                  <a:pt x="1435455" y="16916"/>
                </a:lnTo>
                <a:lnTo>
                  <a:pt x="1447833" y="35275"/>
                </a:lnTo>
                <a:lnTo>
                  <a:pt x="1452372" y="57759"/>
                </a:lnTo>
                <a:lnTo>
                  <a:pt x="1452372" y="519836"/>
                </a:lnTo>
                <a:lnTo>
                  <a:pt x="1447833" y="542320"/>
                </a:lnTo>
                <a:lnTo>
                  <a:pt x="1435455" y="560679"/>
                </a:lnTo>
                <a:lnTo>
                  <a:pt x="1417096" y="573057"/>
                </a:lnTo>
                <a:lnTo>
                  <a:pt x="1394612" y="577595"/>
                </a:lnTo>
                <a:lnTo>
                  <a:pt x="57759" y="577595"/>
                </a:lnTo>
                <a:lnTo>
                  <a:pt x="35275" y="573057"/>
                </a:lnTo>
                <a:lnTo>
                  <a:pt x="16916" y="560679"/>
                </a:lnTo>
                <a:lnTo>
                  <a:pt x="4538" y="542320"/>
                </a:lnTo>
                <a:lnTo>
                  <a:pt x="0" y="519836"/>
                </a:lnTo>
                <a:lnTo>
                  <a:pt x="0" y="57759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9980852" y="4167444"/>
            <a:ext cx="112649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June</a:t>
            </a:r>
            <a:r>
              <a:rPr dirty="0" sz="2000" spc="-7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Cambria"/>
                <a:cs typeface="Cambria"/>
              </a:rPr>
              <a:t>2023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143825" y="5862212"/>
            <a:ext cx="958913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FFFFFF"/>
                </a:solidFill>
                <a:latin typeface="Cambria"/>
                <a:cs typeface="Cambria"/>
              </a:rPr>
              <a:t>Amounts </a:t>
            </a:r>
            <a:r>
              <a:rPr dirty="0" sz="2000" spc="-10">
                <a:solidFill>
                  <a:srgbClr val="FFFFFF"/>
                </a:solidFill>
                <a:latin typeface="Cambria"/>
                <a:cs typeface="Cambria"/>
              </a:rPr>
              <a:t>represent cumulative </a:t>
            </a:r>
            <a:r>
              <a:rPr dirty="0" sz="2000">
                <a:solidFill>
                  <a:srgbClr val="FFFFFF"/>
                </a:solidFill>
                <a:latin typeface="Cambria"/>
                <a:cs typeface="Cambria"/>
              </a:rPr>
              <a:t>annual </a:t>
            </a: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borrowing </a:t>
            </a:r>
            <a:r>
              <a:rPr dirty="0" sz="2000">
                <a:solidFill>
                  <a:srgbClr val="FFFFFF"/>
                </a:solidFill>
                <a:latin typeface="Cambria"/>
                <a:cs typeface="Cambria"/>
              </a:rPr>
              <a:t>totals </a:t>
            </a:r>
            <a:r>
              <a:rPr dirty="0" sz="1800" spc="-5">
                <a:solidFill>
                  <a:srgbClr val="FFFFFF"/>
                </a:solidFill>
                <a:latin typeface="Cambria"/>
                <a:cs typeface="Cambria"/>
              </a:rPr>
              <a:t>(includes principal </a:t>
            </a:r>
            <a:r>
              <a:rPr dirty="0" sz="1800" spc="-10">
                <a:solidFill>
                  <a:srgbClr val="FFFFFF"/>
                </a:solidFill>
                <a:latin typeface="Cambria"/>
                <a:cs typeface="Cambria"/>
              </a:rPr>
              <a:t>payments</a:t>
            </a:r>
            <a:r>
              <a:rPr dirty="0" sz="1800" spc="-14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800" spc="-5">
                <a:solidFill>
                  <a:srgbClr val="FFFFFF"/>
                </a:solidFill>
                <a:latin typeface="Cambria"/>
                <a:cs typeface="Cambria"/>
              </a:rPr>
              <a:t>made)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  <p:transition spd="med">
    <p:fade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" y="0"/>
            <a:ext cx="12188952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6093460" cy="6858000"/>
          </a:xfrm>
          <a:custGeom>
            <a:avLst/>
            <a:gdLst/>
            <a:ahLst/>
            <a:cxnLst/>
            <a:rect l="l" t="t" r="r" b="b"/>
            <a:pathLst>
              <a:path w="6093460" h="6858000">
                <a:moveTo>
                  <a:pt x="0" y="6858000"/>
                </a:moveTo>
                <a:lnTo>
                  <a:pt x="6092952" y="6858000"/>
                </a:lnTo>
                <a:lnTo>
                  <a:pt x="6092952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7314" rIns="0" bIns="0" rtlCol="0" vert="horz">
            <a:spAutoFit/>
          </a:bodyPr>
          <a:lstStyle/>
          <a:p>
            <a:pPr marL="5534660" marR="5080">
              <a:lnSpc>
                <a:spcPts val="3070"/>
              </a:lnSpc>
              <a:spcBef>
                <a:spcPts val="844"/>
              </a:spcBef>
            </a:pPr>
            <a:r>
              <a:rPr dirty="0" spc="-5"/>
              <a:t>DISTRICT </a:t>
            </a:r>
            <a:r>
              <a:rPr dirty="0" spc="-10"/>
              <a:t>DEBT</a:t>
            </a:r>
            <a:r>
              <a:rPr dirty="0" spc="-95"/>
              <a:t> </a:t>
            </a:r>
            <a:r>
              <a:rPr dirty="0" spc="-65"/>
              <a:t>PAYMENT  </a:t>
            </a:r>
            <a:r>
              <a:rPr dirty="0" spc="-25"/>
              <a:t>OBLIGATION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508332" y="3701276"/>
            <a:ext cx="5181600" cy="21113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ts val="1735"/>
              </a:lnSpc>
              <a:spcBef>
                <a:spcPts val="100"/>
              </a:spcBef>
              <a:buClr>
                <a:srgbClr val="BCB49E"/>
              </a:buClr>
              <a:buSzPct val="88235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700" spc="-5">
                <a:solidFill>
                  <a:srgbClr val="FFFFFF"/>
                </a:solidFill>
                <a:latin typeface="Cambria"/>
                <a:cs typeface="Cambria"/>
              </a:rPr>
              <a:t>“</a:t>
            </a:r>
            <a:r>
              <a:rPr dirty="0" u="heavy" sz="1700" spc="-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cs typeface="Cambria"/>
              </a:rPr>
              <a:t>Projected </a:t>
            </a:r>
            <a:r>
              <a:rPr dirty="0" u="heavy" sz="17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cs typeface="Cambria"/>
              </a:rPr>
              <a:t>Annual Change in </a:t>
            </a:r>
            <a:r>
              <a:rPr dirty="0" u="heavy" sz="1700" spc="-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cs typeface="Cambria"/>
              </a:rPr>
              <a:t>Debt</a:t>
            </a:r>
            <a:r>
              <a:rPr dirty="0" u="heavy" sz="1700" spc="-1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cs typeface="Cambria"/>
              </a:rPr>
              <a:t> </a:t>
            </a:r>
            <a:r>
              <a:rPr dirty="0" u="heavy" sz="1700" spc="-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cs typeface="Cambria"/>
              </a:rPr>
              <a:t>Expense</a:t>
            </a:r>
            <a:r>
              <a:rPr dirty="0" sz="1700" spc="-5">
                <a:solidFill>
                  <a:srgbClr val="FFFFFF"/>
                </a:solidFill>
                <a:latin typeface="Cambria"/>
                <a:cs typeface="Cambria"/>
              </a:rPr>
              <a:t>”-</a:t>
            </a:r>
            <a:endParaRPr sz="1700">
              <a:latin typeface="Cambria"/>
              <a:cs typeface="Cambria"/>
            </a:endParaRPr>
          </a:p>
          <a:p>
            <a:pPr marL="354965">
              <a:lnSpc>
                <a:spcPts val="1430"/>
              </a:lnSpc>
            </a:pPr>
            <a:r>
              <a:rPr dirty="0" sz="1700" spc="-5">
                <a:solidFill>
                  <a:srgbClr val="FFFFFF"/>
                </a:solidFill>
                <a:latin typeface="Cambria"/>
                <a:cs typeface="Cambria"/>
              </a:rPr>
              <a:t>projected change in funding </a:t>
            </a:r>
            <a:r>
              <a:rPr dirty="0" sz="1700" spc="-10">
                <a:solidFill>
                  <a:srgbClr val="FFFFFF"/>
                </a:solidFill>
                <a:latin typeface="Cambria"/>
                <a:cs typeface="Cambria"/>
              </a:rPr>
              <a:t>from </a:t>
            </a:r>
            <a:r>
              <a:rPr dirty="0" sz="1700" spc="-5">
                <a:solidFill>
                  <a:srgbClr val="FFFFFF"/>
                </a:solidFill>
                <a:latin typeface="Cambria"/>
                <a:cs typeface="Cambria"/>
              </a:rPr>
              <a:t>prior</a:t>
            </a:r>
            <a:r>
              <a:rPr dirty="0" sz="1700" spc="-5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700" spc="-10">
                <a:solidFill>
                  <a:srgbClr val="FFFFFF"/>
                </a:solidFill>
                <a:latin typeface="Cambria"/>
                <a:cs typeface="Cambria"/>
              </a:rPr>
              <a:t>year</a:t>
            </a:r>
            <a:endParaRPr sz="1700">
              <a:latin typeface="Cambria"/>
              <a:cs typeface="Cambria"/>
            </a:endParaRPr>
          </a:p>
          <a:p>
            <a:pPr marL="354965" marR="996950">
              <a:lnSpc>
                <a:spcPct val="70000"/>
              </a:lnSpc>
              <a:spcBef>
                <a:spcPts val="309"/>
              </a:spcBef>
            </a:pPr>
            <a:r>
              <a:rPr dirty="0" sz="1700" spc="-10">
                <a:solidFill>
                  <a:srgbClr val="FFFFFF"/>
                </a:solidFill>
                <a:latin typeface="Cambria"/>
                <a:cs typeface="Cambria"/>
              </a:rPr>
              <a:t>required to </a:t>
            </a:r>
            <a:r>
              <a:rPr dirty="0" sz="1700" spc="-5">
                <a:solidFill>
                  <a:srgbClr val="FFFFFF"/>
                </a:solidFill>
                <a:latin typeface="Cambria"/>
                <a:cs typeface="Cambria"/>
              </a:rPr>
              <a:t>meet the annual </a:t>
            </a:r>
            <a:r>
              <a:rPr dirty="0" sz="1700">
                <a:solidFill>
                  <a:srgbClr val="FFFFFF"/>
                </a:solidFill>
                <a:latin typeface="Cambria"/>
                <a:cs typeface="Cambria"/>
              </a:rPr>
              <a:t>debt</a:t>
            </a:r>
            <a:r>
              <a:rPr dirty="0" sz="1700" spc="-9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Cambria"/>
                <a:cs typeface="Cambria"/>
              </a:rPr>
              <a:t>expense  obligation.</a:t>
            </a:r>
            <a:endParaRPr sz="1700">
              <a:latin typeface="Cambria"/>
              <a:cs typeface="Cambria"/>
            </a:endParaRPr>
          </a:p>
          <a:p>
            <a:pPr marL="355600" indent="-342900">
              <a:lnSpc>
                <a:spcPts val="1735"/>
              </a:lnSpc>
              <a:spcBef>
                <a:spcPts val="994"/>
              </a:spcBef>
              <a:buClr>
                <a:srgbClr val="BCB49E"/>
              </a:buClr>
              <a:buSzPct val="88235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1700" spc="-5">
                <a:solidFill>
                  <a:srgbClr val="FFFFFF"/>
                </a:solidFill>
                <a:latin typeface="Cambria"/>
                <a:cs typeface="Cambria"/>
              </a:rPr>
              <a:t>“</a:t>
            </a:r>
            <a:r>
              <a:rPr dirty="0" u="heavy" sz="1700" spc="-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cs typeface="Cambria"/>
              </a:rPr>
              <a:t>Projected </a:t>
            </a:r>
            <a:r>
              <a:rPr dirty="0" u="heavy" sz="17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cs typeface="Cambria"/>
              </a:rPr>
              <a:t>Annual Change in </a:t>
            </a:r>
            <a:r>
              <a:rPr dirty="0" u="heavy" sz="1700" spc="-4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cs typeface="Cambria"/>
              </a:rPr>
              <a:t>Tax </a:t>
            </a:r>
            <a:r>
              <a:rPr dirty="0" u="heavy" sz="1700" spc="-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cs typeface="Cambria"/>
              </a:rPr>
              <a:t>Rate/$1,000</a:t>
            </a:r>
            <a:r>
              <a:rPr dirty="0" u="heavy" sz="1700" spc="-5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cs typeface="Cambria"/>
              </a:rPr>
              <a:t> </a:t>
            </a:r>
            <a:r>
              <a:rPr dirty="0" u="heavy" sz="1700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cs typeface="Cambria"/>
              </a:rPr>
              <a:t>of</a:t>
            </a:r>
            <a:endParaRPr sz="1700">
              <a:latin typeface="Cambria"/>
              <a:cs typeface="Cambria"/>
            </a:endParaRPr>
          </a:p>
          <a:p>
            <a:pPr marL="355600">
              <a:lnSpc>
                <a:spcPts val="1430"/>
              </a:lnSpc>
            </a:pPr>
            <a:r>
              <a:rPr dirty="0" u="heavy" sz="1700" spc="-5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cs typeface="Cambria"/>
              </a:rPr>
              <a:t>Assessment</a:t>
            </a:r>
            <a:r>
              <a:rPr dirty="0" sz="1700" spc="-5">
                <a:solidFill>
                  <a:srgbClr val="FFFFFF"/>
                </a:solidFill>
                <a:latin typeface="Cambria"/>
                <a:cs typeface="Cambria"/>
              </a:rPr>
              <a:t>” </a:t>
            </a:r>
            <a:r>
              <a:rPr dirty="0" sz="1700">
                <a:solidFill>
                  <a:srgbClr val="FFFFFF"/>
                </a:solidFill>
                <a:latin typeface="Cambria"/>
                <a:cs typeface="Cambria"/>
              </a:rPr>
              <a:t>- </a:t>
            </a:r>
            <a:r>
              <a:rPr dirty="0" sz="1700" spc="-5">
                <a:solidFill>
                  <a:srgbClr val="FFFFFF"/>
                </a:solidFill>
                <a:latin typeface="Cambria"/>
                <a:cs typeface="Cambria"/>
              </a:rPr>
              <a:t>projected change in the annual</a:t>
            </a:r>
            <a:r>
              <a:rPr dirty="0" sz="1700" spc="-8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Cambria"/>
                <a:cs typeface="Cambria"/>
              </a:rPr>
              <a:t>tax</a:t>
            </a:r>
            <a:endParaRPr sz="1700">
              <a:latin typeface="Cambria"/>
              <a:cs typeface="Cambria"/>
            </a:endParaRPr>
          </a:p>
          <a:p>
            <a:pPr marL="354965" marR="759460">
              <a:lnSpc>
                <a:spcPct val="70000"/>
              </a:lnSpc>
              <a:spcBef>
                <a:spcPts val="305"/>
              </a:spcBef>
            </a:pPr>
            <a:r>
              <a:rPr dirty="0" sz="1700" spc="-10">
                <a:solidFill>
                  <a:srgbClr val="FFFFFF"/>
                </a:solidFill>
                <a:latin typeface="Cambria"/>
                <a:cs typeface="Cambria"/>
              </a:rPr>
              <a:t>rate from </a:t>
            </a:r>
            <a:r>
              <a:rPr dirty="0" sz="1700" spc="-5">
                <a:solidFill>
                  <a:srgbClr val="FFFFFF"/>
                </a:solidFill>
                <a:latin typeface="Cambria"/>
                <a:cs typeface="Cambria"/>
              </a:rPr>
              <a:t>prior </a:t>
            </a:r>
            <a:r>
              <a:rPr dirty="0" sz="1700" spc="-10">
                <a:solidFill>
                  <a:srgbClr val="FFFFFF"/>
                </a:solidFill>
                <a:latin typeface="Cambria"/>
                <a:cs typeface="Cambria"/>
              </a:rPr>
              <a:t>year to </a:t>
            </a:r>
            <a:r>
              <a:rPr dirty="0" sz="1700" spc="-5">
                <a:solidFill>
                  <a:srgbClr val="FFFFFF"/>
                </a:solidFill>
                <a:latin typeface="Cambria"/>
                <a:cs typeface="Cambria"/>
              </a:rPr>
              <a:t>meet the annual </a:t>
            </a:r>
            <a:r>
              <a:rPr dirty="0" sz="1700">
                <a:solidFill>
                  <a:srgbClr val="FFFFFF"/>
                </a:solidFill>
                <a:latin typeface="Cambria"/>
                <a:cs typeface="Cambria"/>
              </a:rPr>
              <a:t>debt  </a:t>
            </a:r>
            <a:r>
              <a:rPr dirty="0" sz="1700" spc="-5">
                <a:solidFill>
                  <a:srgbClr val="FFFFFF"/>
                </a:solidFill>
                <a:latin typeface="Cambria"/>
                <a:cs typeface="Cambria"/>
              </a:rPr>
              <a:t>expense</a:t>
            </a:r>
            <a:r>
              <a:rPr dirty="0" sz="1700" spc="-2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700" spc="-5">
                <a:solidFill>
                  <a:srgbClr val="FFFFFF"/>
                </a:solidFill>
                <a:latin typeface="Cambria"/>
                <a:cs typeface="Cambria"/>
              </a:rPr>
              <a:t>obligation.</a:t>
            </a:r>
            <a:endParaRPr sz="17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400" spc="-5">
                <a:solidFill>
                  <a:srgbClr val="FFFFFF"/>
                </a:solidFill>
                <a:latin typeface="Cambria"/>
                <a:cs typeface="Cambria"/>
              </a:rPr>
              <a:t>**Figures </a:t>
            </a:r>
            <a:r>
              <a:rPr dirty="0" sz="1400" spc="-10">
                <a:solidFill>
                  <a:srgbClr val="FFFFFF"/>
                </a:solidFill>
                <a:latin typeface="Cambria"/>
                <a:cs typeface="Cambria"/>
              </a:rPr>
              <a:t>are </a:t>
            </a:r>
            <a:r>
              <a:rPr dirty="0" sz="1400" spc="-5">
                <a:solidFill>
                  <a:srgbClr val="FFFFFF"/>
                </a:solidFill>
                <a:latin typeface="Cambria"/>
                <a:cs typeface="Cambria"/>
              </a:rPr>
              <a:t>based on </a:t>
            </a:r>
            <a:r>
              <a:rPr dirty="0" sz="1400">
                <a:solidFill>
                  <a:srgbClr val="FFFFFF"/>
                </a:solidFill>
                <a:latin typeface="Cambria"/>
                <a:cs typeface="Cambria"/>
              </a:rPr>
              <a:t>the 2018/19 </a:t>
            </a:r>
            <a:r>
              <a:rPr dirty="0" sz="1400" spc="-5">
                <a:solidFill>
                  <a:srgbClr val="FFFFFF"/>
                </a:solidFill>
                <a:latin typeface="Cambria"/>
                <a:cs typeface="Cambria"/>
              </a:rPr>
              <a:t>assessed value of</a:t>
            </a:r>
            <a:r>
              <a:rPr dirty="0" sz="1400" spc="1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400">
                <a:solidFill>
                  <a:srgbClr val="FFFFFF"/>
                </a:solidFill>
                <a:latin typeface="Cambria"/>
                <a:cs typeface="Cambria"/>
              </a:rPr>
              <a:t>$127,451,051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152" y="6353047"/>
            <a:ext cx="593661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FFFFFF"/>
                </a:solidFill>
                <a:latin typeface="Cambria"/>
                <a:cs typeface="Cambria"/>
              </a:rPr>
              <a:t>B</a:t>
            </a:r>
            <a:r>
              <a:rPr dirty="0" sz="1050" b="1">
                <a:solidFill>
                  <a:srgbClr val="FFFFFF"/>
                </a:solidFill>
                <a:latin typeface="Cambria"/>
                <a:cs typeface="Cambria"/>
              </a:rPr>
              <a:t>uilding</a:t>
            </a:r>
            <a:r>
              <a:rPr dirty="0" sz="1050" spc="-4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mbria"/>
                <a:cs typeface="Cambria"/>
              </a:rPr>
              <a:t>aid</a:t>
            </a:r>
            <a:r>
              <a:rPr dirty="0" sz="1050" spc="-2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mbria"/>
                <a:cs typeface="Cambria"/>
              </a:rPr>
              <a:t>reimbursement</a:t>
            </a:r>
            <a:r>
              <a:rPr dirty="0" sz="1050" spc="-2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mbria"/>
                <a:cs typeface="Cambria"/>
              </a:rPr>
              <a:t>from</a:t>
            </a:r>
            <a:r>
              <a:rPr dirty="0" sz="1050" spc="-1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mbria"/>
                <a:cs typeface="Cambria"/>
              </a:rPr>
              <a:t>NYSED</a:t>
            </a:r>
            <a:r>
              <a:rPr dirty="0" sz="1050" spc="-2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mbria"/>
                <a:cs typeface="Cambria"/>
              </a:rPr>
              <a:t>projected</a:t>
            </a:r>
            <a:r>
              <a:rPr dirty="0" sz="1050" spc="-3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mbria"/>
                <a:cs typeface="Cambria"/>
              </a:rPr>
              <a:t>at </a:t>
            </a:r>
            <a:r>
              <a:rPr dirty="0" sz="1050" spc="-5" b="1">
                <a:solidFill>
                  <a:srgbClr val="FFFFFF"/>
                </a:solidFill>
                <a:latin typeface="Cambria"/>
                <a:cs typeface="Cambria"/>
              </a:rPr>
              <a:t>14.9%</a:t>
            </a:r>
            <a:r>
              <a:rPr dirty="0" sz="1050" spc="-1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mbria"/>
                <a:cs typeface="Cambria"/>
              </a:rPr>
              <a:t>of</a:t>
            </a:r>
            <a:r>
              <a:rPr dirty="0" sz="1050" spc="-5" b="1">
                <a:solidFill>
                  <a:srgbClr val="FFFFFF"/>
                </a:solidFill>
                <a:latin typeface="Cambria"/>
                <a:cs typeface="Cambria"/>
              </a:rPr>
              <a:t> allowable</a:t>
            </a:r>
            <a:r>
              <a:rPr dirty="0" sz="1050" spc="-1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050" spc="-5" b="1">
                <a:solidFill>
                  <a:srgbClr val="FFFFFF"/>
                </a:solidFill>
                <a:latin typeface="Cambria"/>
                <a:cs typeface="Cambria"/>
              </a:rPr>
              <a:t>costs</a:t>
            </a:r>
            <a:r>
              <a:rPr dirty="0" sz="1050" spc="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mbria"/>
                <a:cs typeface="Cambria"/>
              </a:rPr>
              <a:t>are</a:t>
            </a:r>
            <a:r>
              <a:rPr dirty="0" sz="1050" spc="-1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mbria"/>
                <a:cs typeface="Cambria"/>
              </a:rPr>
              <a:t>NOT</a:t>
            </a:r>
            <a:r>
              <a:rPr dirty="0" sz="1050" spc="-1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050" b="1">
                <a:solidFill>
                  <a:srgbClr val="FFFFFF"/>
                </a:solidFill>
                <a:latin typeface="Cambria"/>
                <a:cs typeface="Cambria"/>
              </a:rPr>
              <a:t>included</a:t>
            </a:r>
            <a:endParaRPr sz="1050">
              <a:latin typeface="Cambria"/>
              <a:cs typeface="Cambr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92498" y="5831773"/>
            <a:ext cx="2967990" cy="145415"/>
          </a:xfrm>
          <a:custGeom>
            <a:avLst/>
            <a:gdLst/>
            <a:ahLst/>
            <a:cxnLst/>
            <a:rect l="l" t="t" r="r" b="b"/>
            <a:pathLst>
              <a:path w="2967990" h="145414">
                <a:moveTo>
                  <a:pt x="0" y="145395"/>
                </a:moveTo>
                <a:lnTo>
                  <a:pt x="2967554" y="145395"/>
                </a:lnTo>
                <a:lnTo>
                  <a:pt x="2967554" y="0"/>
                </a:lnTo>
                <a:lnTo>
                  <a:pt x="0" y="0"/>
                </a:lnTo>
                <a:lnTo>
                  <a:pt x="0" y="145395"/>
                </a:lnTo>
                <a:close/>
              </a:path>
            </a:pathLst>
          </a:custGeom>
          <a:solidFill>
            <a:srgbClr val="FCD5B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40577" y="5858208"/>
            <a:ext cx="116839" cy="256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855"/>
              </a:lnSpc>
            </a:pPr>
            <a:r>
              <a:rPr dirty="0" sz="750" spc="35">
                <a:latin typeface="Cambria"/>
                <a:cs typeface="Cambria"/>
              </a:rPr>
              <a:t>2</a:t>
            </a:r>
            <a:r>
              <a:rPr dirty="0" sz="750" spc="50">
                <a:latin typeface="Cambria"/>
                <a:cs typeface="Cambria"/>
              </a:rPr>
              <a:t>0</a:t>
            </a:r>
            <a:endParaRPr sz="75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44"/>
              </a:spcBef>
            </a:pPr>
            <a:r>
              <a:rPr dirty="0" sz="750" spc="35">
                <a:latin typeface="Cambria"/>
                <a:cs typeface="Cambria"/>
              </a:rPr>
              <a:t>2</a:t>
            </a:r>
            <a:r>
              <a:rPr dirty="0" sz="750" spc="50">
                <a:latin typeface="Cambria"/>
                <a:cs typeface="Cambria"/>
              </a:rPr>
              <a:t>0</a:t>
            </a:r>
            <a:endParaRPr sz="750">
              <a:latin typeface="Cambria"/>
              <a:cs typeface="Cambria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692498" y="720857"/>
          <a:ext cx="4784725" cy="54057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300"/>
                <a:gridCol w="280670"/>
                <a:gridCol w="731520"/>
                <a:gridCol w="123190"/>
                <a:gridCol w="731519"/>
                <a:gridCol w="123189"/>
                <a:gridCol w="731519"/>
                <a:gridCol w="361315"/>
                <a:gridCol w="788670"/>
                <a:gridCol w="669289"/>
              </a:tblGrid>
              <a:tr h="75245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39700">
                        <a:lnSpc>
                          <a:spcPct val="100000"/>
                        </a:lnSpc>
                      </a:pPr>
                      <a:r>
                        <a:rPr dirty="0" sz="750" spc="5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Year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51765" marR="31115" indent="-123825">
                        <a:lnSpc>
                          <a:spcPct val="108200"/>
                        </a:lnSpc>
                      </a:pPr>
                      <a:r>
                        <a:rPr dirty="0" sz="750" spc="4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Existing</a:t>
                      </a:r>
                      <a:r>
                        <a:rPr dirty="0" sz="750" spc="-2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5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Debt  </a:t>
                      </a:r>
                      <a:r>
                        <a:rPr dirty="0" sz="750" spc="5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Expense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dirty="0" sz="75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+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just" marL="127000" marR="121285">
                        <a:lnSpc>
                          <a:spcPct val="108200"/>
                        </a:lnSpc>
                      </a:pPr>
                      <a:r>
                        <a:rPr dirty="0" sz="75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Pr</a:t>
                      </a:r>
                      <a:r>
                        <a:rPr dirty="0" sz="750" spc="-3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z="75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j</a:t>
                      </a:r>
                      <a:r>
                        <a:rPr dirty="0" sz="750" spc="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z="750" spc="-1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z="750" spc="1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z="750" spc="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z="75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  </a:t>
                      </a:r>
                      <a:r>
                        <a:rPr dirty="0" sz="750" spc="6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New</a:t>
                      </a:r>
                      <a:r>
                        <a:rPr dirty="0" sz="750" spc="-7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5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Debt  </a:t>
                      </a:r>
                      <a:r>
                        <a:rPr dirty="0" sz="750" spc="6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Expense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</a:pPr>
                      <a:r>
                        <a:rPr dirty="0" sz="75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=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just" marL="102235" marR="105410" indent="24130">
                        <a:lnSpc>
                          <a:spcPct val="108200"/>
                        </a:lnSpc>
                      </a:pPr>
                      <a:r>
                        <a:rPr dirty="0" sz="750" spc="4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Projected  </a:t>
                      </a:r>
                      <a:r>
                        <a:rPr dirty="0" sz="750" spc="3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Total</a:t>
                      </a:r>
                      <a:r>
                        <a:rPr dirty="0" sz="750" spc="-4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5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Debt  </a:t>
                      </a:r>
                      <a:r>
                        <a:rPr dirty="0" sz="750" spc="6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Expense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algn="ctr" marL="20320" marR="21590" indent="-1270">
                        <a:lnSpc>
                          <a:spcPct val="108200"/>
                        </a:lnSpc>
                      </a:pPr>
                      <a:r>
                        <a:rPr dirty="0" sz="750" spc="4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Projected  </a:t>
                      </a:r>
                      <a:r>
                        <a:rPr dirty="0" sz="750" spc="5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Annual</a:t>
                      </a:r>
                      <a:r>
                        <a:rPr dirty="0" sz="750" spc="-5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5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Change </a:t>
                      </a:r>
                      <a:r>
                        <a:rPr dirty="0" sz="75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in </a:t>
                      </a:r>
                      <a:r>
                        <a:rPr dirty="0" sz="750" spc="5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Debt  </a:t>
                      </a:r>
                      <a:r>
                        <a:rPr dirty="0" sz="750" spc="6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Expense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ts val="894"/>
                        </a:lnSpc>
                      </a:pPr>
                      <a:r>
                        <a:rPr dirty="0" sz="750" spc="4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Projected</a:t>
                      </a:r>
                      <a:endParaRPr sz="750">
                        <a:latin typeface="Cambria"/>
                        <a:cs typeface="Cambria"/>
                      </a:endParaRPr>
                    </a:p>
                    <a:p>
                      <a:pPr algn="ctr" marL="85725" marR="92075" indent="635">
                        <a:lnSpc>
                          <a:spcPct val="108200"/>
                        </a:lnSpc>
                      </a:pPr>
                      <a:r>
                        <a:rPr dirty="0" sz="750" spc="5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Annual  Change</a:t>
                      </a:r>
                      <a:r>
                        <a:rPr dirty="0" sz="750" spc="-4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in </a:t>
                      </a:r>
                      <a:r>
                        <a:rPr dirty="0" sz="75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4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Tax</a:t>
                      </a:r>
                      <a:r>
                        <a:rPr dirty="0" sz="750" spc="-5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5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Rate</a:t>
                      </a:r>
                      <a:endParaRPr sz="750">
                        <a:latin typeface="Cambria"/>
                        <a:cs typeface="Cambria"/>
                      </a:endParaRPr>
                    </a:p>
                    <a:p>
                      <a:pPr algn="ctr" marL="36830" marR="43180" indent="3175">
                        <a:lnSpc>
                          <a:spcPct val="108200"/>
                        </a:lnSpc>
                      </a:pPr>
                      <a:r>
                        <a:rPr dirty="0" sz="750" spc="5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/$1,000 </a:t>
                      </a:r>
                      <a:r>
                        <a:rPr dirty="0" sz="750" spc="2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of  </a:t>
                      </a:r>
                      <a:r>
                        <a:rPr dirty="0" sz="750" spc="-3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z="75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ss</a:t>
                      </a:r>
                      <a:r>
                        <a:rPr dirty="0" sz="750" spc="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z="75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ss</a:t>
                      </a:r>
                      <a:r>
                        <a:rPr dirty="0" sz="750" spc="2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m</a:t>
                      </a:r>
                      <a:r>
                        <a:rPr dirty="0" sz="750" spc="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z="750" spc="1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z="75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79646"/>
                    </a:solidFill>
                  </a:tcPr>
                </a:tc>
              </a:tr>
              <a:tr h="145406">
                <a:tc gridSpan="2">
                  <a:txBody>
                    <a:bodyPr/>
                    <a:lstStyle/>
                    <a:p>
                      <a:pPr marL="14795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2019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3,871,950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521334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3,871,950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rowSpan="3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45403">
                <a:tc gridSpan="2"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2020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3,756,885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29972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130,000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3,886,885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1465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14,935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0640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40">
                          <a:latin typeface="Cambria"/>
                          <a:cs typeface="Cambria"/>
                        </a:rPr>
                        <a:t>0.12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45403">
                <a:tc gridSpan="2"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2021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2,952,875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29908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966,241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3,919,116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1402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32,231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0576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40">
                          <a:latin typeface="Cambria"/>
                          <a:cs typeface="Cambria"/>
                        </a:rPr>
                        <a:t>0.25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45397">
                <a:tc gridSpan="2"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2022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2,870,875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1,051,051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3,921,926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7180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2,809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0576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40">
                          <a:latin typeface="Cambria"/>
                          <a:cs typeface="Cambria"/>
                        </a:rPr>
                        <a:t>0.02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45409">
                <a:tc gridSpan="2"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2023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2,802,525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1,783,733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4,586,258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35623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664,332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0576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40">
                          <a:latin typeface="Cambria"/>
                          <a:cs typeface="Cambria"/>
                        </a:rPr>
                        <a:t>5.21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45403">
                <a:tc gridSpan="2"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2024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1,581,125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3,642,143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5,223,268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35623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637,010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0576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40">
                          <a:latin typeface="Cambria"/>
                          <a:cs typeface="Cambria"/>
                        </a:rPr>
                        <a:t>5.00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45403">
                <a:tc gridSpan="2"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2025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1,572,600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4,255,625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5,828,225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35623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604,958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0576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40">
                          <a:latin typeface="Cambria"/>
                          <a:cs typeface="Cambria"/>
                        </a:rPr>
                        <a:t>4.75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45403">
                <a:tc gridSpan="2"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2026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1,550,050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4,304,325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5,854,375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13384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26,150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0513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40">
                          <a:latin typeface="Cambria"/>
                          <a:cs typeface="Cambria"/>
                        </a:rPr>
                        <a:t>0.21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45400">
                <a:tc gridSpan="2">
                  <a:txBody>
                    <a:bodyPr/>
                    <a:lstStyle/>
                    <a:p>
                      <a:pPr marL="1466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2027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1,546,200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4,328,025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5,874,225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13384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19,850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0513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40">
                          <a:latin typeface="Cambria"/>
                          <a:cs typeface="Cambria"/>
                        </a:rPr>
                        <a:t>0.16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45406">
                <a:tc gridSpan="2"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2028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1,522,950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4,381,725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5,904,675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13384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30,450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0513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40">
                          <a:latin typeface="Cambria"/>
                          <a:cs typeface="Cambria"/>
                        </a:rPr>
                        <a:t>0.24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45403">
                <a:tc gridSpan="2"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2029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1,060,650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4,730,263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5,790,913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31432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(113,763)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36385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(0.89)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45403">
                <a:tc gridSpan="2"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2030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1,058,200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4,728,800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5,787,000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429259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(3,913)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36385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(0.03)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45397">
                <a:tc gridSpan="2"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2031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1,060,000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4,732,338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5,792,338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470534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5,338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40449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40">
                          <a:latin typeface="Cambria"/>
                          <a:cs typeface="Cambria"/>
                        </a:rPr>
                        <a:t>0.04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45409">
                <a:tc gridSpan="2"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2032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1,060,900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4,730,713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5,791,613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51117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(725)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36322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(0.01)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45403">
                <a:tc gridSpan="2"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2033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1,060,900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4,729,088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5,789,988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429259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(1,625)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36322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(0.01)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45403">
                <a:tc gridSpan="2"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2034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51943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4,732,463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4,732,463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6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(1,057,525)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36322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(8.30)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45403">
                <a:tc gridSpan="2"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2035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52006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4,730,675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4,730,675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429259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(1,788)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36322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(0.01)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45400">
                <a:tc gridSpan="2"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2036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52006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4,728,888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4,728,888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429259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(1,788)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36322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(0.01)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45406">
                <a:tc gridSpan="2"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2037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52006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4,732,100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4,732,100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470534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3,213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40449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40">
                          <a:latin typeface="Cambria"/>
                          <a:cs typeface="Cambria"/>
                        </a:rPr>
                        <a:t>0.03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45403">
                <a:tc gridSpan="2"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2038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52006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4,730,150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4,730,150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429259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(1,950)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36322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(0.02)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45403">
                <a:tc gridSpan="2"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2039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52006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4,728,200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4,728,200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429259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(1,950)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36322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(0.02)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45397">
                <a:tc gridSpan="2"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2040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52006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4,731,250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4,731,250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470534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3,050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40449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40">
                          <a:latin typeface="Cambria"/>
                          <a:cs typeface="Cambria"/>
                        </a:rPr>
                        <a:t>0.02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45409">
                <a:tc gridSpan="2"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2041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52006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4,729,138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4,729,138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429259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(2,113)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36322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(0.02)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45403">
                <a:tc gridSpan="2"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2042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52006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4,732,025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4,732,025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470534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2,888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40449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40">
                          <a:latin typeface="Cambria"/>
                          <a:cs typeface="Cambria"/>
                        </a:rPr>
                        <a:t>0.02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45403">
                <a:tc gridSpan="2"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2043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52006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4,729,750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4,729,750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429259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(2,275)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36322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(0.02)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6510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45403">
                <a:tc gridSpan="2">
                  <a:txBody>
                    <a:bodyPr/>
                    <a:lstStyle/>
                    <a:p>
                      <a:pPr marL="14541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2044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5875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25"/>
                        </a:spcBef>
                        <a:tabLst>
                          <a:tab pos="52006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587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5969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4,732,475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587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4,732,475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7244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2,725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0640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40">
                          <a:latin typeface="Cambria"/>
                          <a:cs typeface="Cambria"/>
                        </a:rPr>
                        <a:t>0.02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45400">
                <a:tc gridSpan="2"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2045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521334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4,730,038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4,730,038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3116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(2,438)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36512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(0.02)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45406">
                <a:tc gridSpan="2"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2046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521334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4,732,600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4,732,600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7244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2,563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0640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40">
                          <a:latin typeface="Cambria"/>
                          <a:cs typeface="Cambria"/>
                        </a:rPr>
                        <a:t>0.02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45403">
                <a:tc gridSpan="2"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2047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521334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6096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4,650,000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4,650,000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37338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(82,600)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365125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(0.65)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45403">
                <a:tc gridSpan="2">
                  <a:txBody>
                    <a:bodyPr/>
                    <a:lstStyle/>
                    <a:p>
                      <a:pPr marL="14795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35">
                          <a:latin typeface="Cambria"/>
                          <a:cs typeface="Cambria"/>
                        </a:rPr>
                        <a:t>2048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52197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4,650,000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4,650,000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57912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5593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45397">
                <a:tc gridSpan="2">
                  <a:txBody>
                    <a:bodyPr/>
                    <a:lstStyle/>
                    <a:p>
                      <a:pPr marL="2628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0">
                          <a:latin typeface="Cambria"/>
                          <a:cs typeface="Cambria"/>
                        </a:rPr>
                        <a:t>49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52197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4,650,000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4,650,000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57912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5593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453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0">
                          <a:latin typeface="Cambria"/>
                          <a:cs typeface="Cambria"/>
                        </a:rPr>
                        <a:t>50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52197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4,650,000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750" spc="17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750" spc="35">
                          <a:latin typeface="Cambria"/>
                          <a:cs typeface="Cambria"/>
                        </a:rPr>
                        <a:t>4,650,000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57912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135"/>
                        </a:spcBef>
                        <a:tabLst>
                          <a:tab pos="455930" algn="l"/>
                        </a:tabLst>
                      </a:pPr>
                      <a:r>
                        <a:rPr dirty="0" sz="750" spc="4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750" spc="30">
                          <a:latin typeface="Cambria"/>
                          <a:cs typeface="Cambria"/>
                        </a:rPr>
                        <a:t>-</a:t>
                      </a:r>
                      <a:endParaRPr sz="750">
                        <a:latin typeface="Cambria"/>
                        <a:cs typeface="Cambria"/>
                      </a:endParaRPr>
                    </a:p>
                  </a:txBody>
                  <a:tcPr marL="0" marR="0" marB="0" marT="17145">
                    <a:lnL w="9525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685165" y="5885624"/>
            <a:ext cx="251078" cy="2510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  <p:transition spd="med">
    <p:fade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8332" y="5818135"/>
            <a:ext cx="4091304" cy="904240"/>
          </a:xfrm>
          <a:prstGeom prst="rect">
            <a:avLst/>
          </a:prstGeom>
        </p:spPr>
        <p:txBody>
          <a:bodyPr wrap="square" lIns="0" tIns="110489" rIns="0" bIns="0" rtlCol="0" vert="horz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869"/>
              </a:spcBef>
            </a:pPr>
            <a:r>
              <a:rPr dirty="0" sz="3200">
                <a:solidFill>
                  <a:srgbClr val="FFFFFF"/>
                </a:solidFill>
                <a:latin typeface="Cambria"/>
                <a:cs typeface="Cambria"/>
              </a:rPr>
              <a:t>NEW </a:t>
            </a:r>
            <a:r>
              <a:rPr dirty="0" sz="3200" spc="-5">
                <a:solidFill>
                  <a:srgbClr val="FFFFFF"/>
                </a:solidFill>
                <a:latin typeface="Cambria"/>
                <a:cs typeface="Cambria"/>
              </a:rPr>
              <a:t>DEBT </a:t>
            </a:r>
            <a:r>
              <a:rPr dirty="0" sz="3200" spc="-45">
                <a:solidFill>
                  <a:srgbClr val="FFFFFF"/>
                </a:solidFill>
                <a:latin typeface="Cambria"/>
                <a:cs typeface="Cambria"/>
              </a:rPr>
              <a:t>IMPACT</a:t>
            </a:r>
            <a:r>
              <a:rPr dirty="0" sz="3200" spc="-14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3200" spc="-5">
                <a:solidFill>
                  <a:srgbClr val="FFFFFF"/>
                </a:solidFill>
                <a:latin typeface="Cambria"/>
                <a:cs typeface="Cambria"/>
              </a:rPr>
              <a:t>ON  </a:t>
            </a:r>
            <a:r>
              <a:rPr dirty="0" sz="3200" spc="-85">
                <a:solidFill>
                  <a:srgbClr val="FFFFFF"/>
                </a:solidFill>
                <a:latin typeface="Cambria"/>
                <a:cs typeface="Cambria"/>
              </a:rPr>
              <a:t>TAXPAYERS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8332" y="1915148"/>
            <a:ext cx="5181600" cy="319468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355600" marR="134620" indent="-342900">
              <a:lnSpc>
                <a:spcPts val="2160"/>
              </a:lnSpc>
              <a:spcBef>
                <a:spcPts val="375"/>
              </a:spcBef>
              <a:buClr>
                <a:srgbClr val="BCB49E"/>
              </a:buClr>
              <a:buSzPct val="90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Figures </a:t>
            </a:r>
            <a:r>
              <a:rPr dirty="0" sz="2000" spc="-10">
                <a:solidFill>
                  <a:srgbClr val="FFFFFF"/>
                </a:solidFill>
                <a:latin typeface="Cambria"/>
                <a:cs typeface="Cambria"/>
              </a:rPr>
              <a:t>represent </a:t>
            </a:r>
            <a:r>
              <a:rPr dirty="0" sz="2000">
                <a:solidFill>
                  <a:srgbClr val="FFFFFF"/>
                </a:solidFill>
                <a:latin typeface="Cambria"/>
                <a:cs typeface="Cambria"/>
              </a:rPr>
              <a:t>sample </a:t>
            </a: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projections </a:t>
            </a:r>
            <a:r>
              <a:rPr dirty="0" sz="2000">
                <a:solidFill>
                  <a:srgbClr val="FFFFFF"/>
                </a:solidFill>
                <a:latin typeface="Cambria"/>
                <a:cs typeface="Cambria"/>
              </a:rPr>
              <a:t>of</a:t>
            </a:r>
            <a:r>
              <a:rPr dirty="0" sz="2000" spc="-12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000" spc="5">
                <a:solidFill>
                  <a:srgbClr val="FFFFFF"/>
                </a:solidFill>
                <a:latin typeface="Cambria"/>
                <a:cs typeface="Cambria"/>
              </a:rPr>
              <a:t>tax  </a:t>
            </a: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bill </a:t>
            </a:r>
            <a:r>
              <a:rPr dirty="0" sz="2000">
                <a:solidFill>
                  <a:srgbClr val="FFFFFF"/>
                </a:solidFill>
                <a:latin typeface="Cambria"/>
                <a:cs typeface="Cambria"/>
              </a:rPr>
              <a:t>changes </a:t>
            </a: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necessary to meet </a:t>
            </a:r>
            <a:r>
              <a:rPr dirty="0" sz="2000">
                <a:solidFill>
                  <a:srgbClr val="FFFFFF"/>
                </a:solidFill>
                <a:latin typeface="Cambria"/>
                <a:cs typeface="Cambria"/>
              </a:rPr>
              <a:t>the annual  </a:t>
            </a: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debt obligation for new</a:t>
            </a:r>
            <a:r>
              <a:rPr dirty="0" sz="2000" spc="-8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Cambria"/>
                <a:cs typeface="Cambria"/>
              </a:rPr>
              <a:t>borrowing</a:t>
            </a: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  <a:buClr>
                <a:srgbClr val="BCB49E"/>
              </a:buClr>
              <a:buFont typeface="Arial"/>
              <a:buChar char="•"/>
            </a:pPr>
            <a:endParaRPr sz="2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BCB49E"/>
              </a:buClr>
              <a:buFont typeface="Arial"/>
              <a:buChar char="•"/>
            </a:pPr>
            <a:endParaRPr sz="21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BCB49E"/>
              </a:buClr>
              <a:buSzPct val="90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Assessed Property </a:t>
            </a:r>
            <a:r>
              <a:rPr dirty="0" sz="2000" spc="-25">
                <a:solidFill>
                  <a:srgbClr val="FFFFFF"/>
                </a:solidFill>
                <a:latin typeface="Cambria"/>
                <a:cs typeface="Cambria"/>
              </a:rPr>
              <a:t>Value </a:t>
            </a:r>
            <a:r>
              <a:rPr dirty="0" sz="2000">
                <a:solidFill>
                  <a:srgbClr val="FFFFFF"/>
                </a:solidFill>
                <a:latin typeface="Cambria"/>
                <a:cs typeface="Cambria"/>
              </a:rPr>
              <a:t>= </a:t>
            </a:r>
            <a:r>
              <a:rPr dirty="0" sz="2000" spc="-10">
                <a:solidFill>
                  <a:srgbClr val="FFFFFF"/>
                </a:solidFill>
                <a:latin typeface="Cambria"/>
                <a:cs typeface="Cambria"/>
              </a:rPr>
              <a:t>Full Market</a:t>
            </a:r>
            <a:r>
              <a:rPr dirty="0" sz="2000" spc="-6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000" spc="-25">
                <a:solidFill>
                  <a:srgbClr val="FFFFFF"/>
                </a:solidFill>
                <a:latin typeface="Cambria"/>
                <a:cs typeface="Cambria"/>
              </a:rPr>
              <a:t>Value</a:t>
            </a:r>
            <a:endParaRPr sz="2000">
              <a:latin typeface="Cambria"/>
              <a:cs typeface="Cambria"/>
            </a:endParaRPr>
          </a:p>
          <a:p>
            <a:pPr lvl="1" marL="965200" indent="-342900">
              <a:lnSpc>
                <a:spcPct val="100000"/>
              </a:lnSpc>
              <a:spcBef>
                <a:spcPts val="620"/>
              </a:spcBef>
              <a:buClr>
                <a:srgbClr val="BCB49E"/>
              </a:buClr>
              <a:buSzPct val="90625"/>
              <a:buFont typeface="Arial"/>
              <a:buChar char="•"/>
              <a:tabLst>
                <a:tab pos="964565" algn="l"/>
                <a:tab pos="965200" algn="l"/>
              </a:tabLst>
            </a:pPr>
            <a:r>
              <a:rPr dirty="0" sz="1600" spc="-5" b="1">
                <a:solidFill>
                  <a:srgbClr val="FFFFFF"/>
                </a:solidFill>
                <a:latin typeface="Cambria"/>
                <a:cs typeface="Cambria"/>
              </a:rPr>
              <a:t>$14,000 =</a:t>
            </a:r>
            <a:r>
              <a:rPr dirty="0" sz="1600" spc="3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Cambria"/>
                <a:cs typeface="Cambria"/>
              </a:rPr>
              <a:t>$886,000</a:t>
            </a:r>
            <a:endParaRPr sz="1600">
              <a:latin typeface="Cambria"/>
              <a:cs typeface="Cambria"/>
            </a:endParaRPr>
          </a:p>
          <a:p>
            <a:pPr lvl="1" marL="965200" indent="-342900">
              <a:lnSpc>
                <a:spcPct val="100000"/>
              </a:lnSpc>
              <a:spcBef>
                <a:spcPts val="610"/>
              </a:spcBef>
              <a:buClr>
                <a:srgbClr val="BCB49E"/>
              </a:buClr>
              <a:buSzPct val="90625"/>
              <a:buFont typeface="Arial"/>
              <a:buChar char="•"/>
              <a:tabLst>
                <a:tab pos="964565" algn="l"/>
                <a:tab pos="965200" algn="l"/>
              </a:tabLst>
            </a:pPr>
            <a:r>
              <a:rPr dirty="0" sz="1600" spc="-5" b="1">
                <a:solidFill>
                  <a:srgbClr val="FFFFFF"/>
                </a:solidFill>
                <a:latin typeface="Cambria"/>
                <a:cs typeface="Cambria"/>
              </a:rPr>
              <a:t>$26,600  =</a:t>
            </a:r>
            <a:r>
              <a:rPr dirty="0" sz="1600" spc="32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Cambria"/>
                <a:cs typeface="Cambria"/>
              </a:rPr>
              <a:t>$1,680,000</a:t>
            </a:r>
            <a:endParaRPr sz="1600">
              <a:latin typeface="Cambria"/>
              <a:cs typeface="Cambria"/>
            </a:endParaRPr>
          </a:p>
          <a:p>
            <a:pPr lvl="1" marL="965200" indent="-342900">
              <a:lnSpc>
                <a:spcPct val="100000"/>
              </a:lnSpc>
              <a:spcBef>
                <a:spcPts val="600"/>
              </a:spcBef>
              <a:buClr>
                <a:srgbClr val="BCB49E"/>
              </a:buClr>
              <a:buSzPct val="90625"/>
              <a:buFont typeface="Arial"/>
              <a:buChar char="•"/>
              <a:tabLst>
                <a:tab pos="964565" algn="l"/>
                <a:tab pos="965200" algn="l"/>
              </a:tabLst>
            </a:pPr>
            <a:r>
              <a:rPr dirty="0" sz="1600" spc="-5" b="1">
                <a:solidFill>
                  <a:srgbClr val="FFFFFF"/>
                </a:solidFill>
                <a:latin typeface="Cambria"/>
                <a:cs typeface="Cambria"/>
              </a:rPr>
              <a:t>$37,500  =</a:t>
            </a:r>
            <a:r>
              <a:rPr dirty="0" sz="1600" spc="32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Cambria"/>
                <a:cs typeface="Cambria"/>
              </a:rPr>
              <a:t>$2,370,000</a:t>
            </a:r>
            <a:endParaRPr sz="16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dirty="0" sz="1400" spc="-5">
                <a:solidFill>
                  <a:srgbClr val="FFFFFF"/>
                </a:solidFill>
                <a:latin typeface="Cambria"/>
                <a:cs typeface="Cambria"/>
              </a:rPr>
              <a:t>**Figures </a:t>
            </a:r>
            <a:r>
              <a:rPr dirty="0" sz="1400" spc="-10">
                <a:solidFill>
                  <a:srgbClr val="FFFFFF"/>
                </a:solidFill>
                <a:latin typeface="Cambria"/>
                <a:cs typeface="Cambria"/>
              </a:rPr>
              <a:t>are </a:t>
            </a:r>
            <a:r>
              <a:rPr dirty="0" sz="1400" spc="-5">
                <a:solidFill>
                  <a:srgbClr val="FFFFFF"/>
                </a:solidFill>
                <a:latin typeface="Cambria"/>
                <a:cs typeface="Cambria"/>
              </a:rPr>
              <a:t>based on </a:t>
            </a:r>
            <a:r>
              <a:rPr dirty="0" sz="1400">
                <a:solidFill>
                  <a:srgbClr val="FFFFFF"/>
                </a:solidFill>
                <a:latin typeface="Cambria"/>
                <a:cs typeface="Cambria"/>
              </a:rPr>
              <a:t>the 2018/19 </a:t>
            </a:r>
            <a:r>
              <a:rPr dirty="0" sz="1400" spc="-5">
                <a:solidFill>
                  <a:srgbClr val="FFFFFF"/>
                </a:solidFill>
                <a:latin typeface="Cambria"/>
                <a:cs typeface="Cambria"/>
              </a:rPr>
              <a:t>assessed value of</a:t>
            </a:r>
            <a:r>
              <a:rPr dirty="0" sz="1400">
                <a:solidFill>
                  <a:srgbClr val="FFFFFF"/>
                </a:solidFill>
                <a:latin typeface="Cambria"/>
                <a:cs typeface="Cambria"/>
              </a:rPr>
              <a:t> $127,451,051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14767" y="6373776"/>
            <a:ext cx="4006850" cy="171450"/>
          </a:xfrm>
          <a:custGeom>
            <a:avLst/>
            <a:gdLst/>
            <a:ahLst/>
            <a:cxnLst/>
            <a:rect l="l" t="t" r="r" b="b"/>
            <a:pathLst>
              <a:path w="4006850" h="171450">
                <a:moveTo>
                  <a:pt x="0" y="171360"/>
                </a:moveTo>
                <a:lnTo>
                  <a:pt x="4006305" y="171360"/>
                </a:lnTo>
                <a:lnTo>
                  <a:pt x="4006305" y="0"/>
                </a:lnTo>
                <a:lnTo>
                  <a:pt x="0" y="0"/>
                </a:lnTo>
                <a:lnTo>
                  <a:pt x="0" y="171360"/>
                </a:lnTo>
                <a:close/>
              </a:path>
            </a:pathLst>
          </a:custGeom>
          <a:solidFill>
            <a:srgbClr val="FDE9D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86211" y="6402048"/>
            <a:ext cx="82550" cy="124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955"/>
              </a:lnSpc>
            </a:pPr>
            <a:r>
              <a:rPr dirty="0" sz="800" spc="200">
                <a:latin typeface="Cambria"/>
                <a:cs typeface="Cambria"/>
              </a:rPr>
              <a:t>2</a:t>
            </a:r>
            <a:endParaRPr sz="8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21066" y="1151376"/>
            <a:ext cx="0" cy="0"/>
          </a:xfrm>
          <a:custGeom>
            <a:avLst/>
            <a:gdLst/>
            <a:ahLst/>
            <a:cxnLst/>
            <a:rect l="l" t="t" r="r" b="b"/>
            <a:pathLst>
              <a:path w="0" h="0">
                <a:moveTo>
                  <a:pt x="0" y="0"/>
                </a:moveTo>
                <a:lnTo>
                  <a:pt x="4" y="0"/>
                </a:lnTo>
              </a:path>
            </a:pathLst>
          </a:custGeom>
          <a:ln w="3175">
            <a:solidFill>
              <a:srgbClr val="D5D5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321061" y="1151379"/>
            <a:ext cx="635" cy="8255"/>
          </a:xfrm>
          <a:custGeom>
            <a:avLst/>
            <a:gdLst/>
            <a:ahLst/>
            <a:cxnLst/>
            <a:rect l="l" t="t" r="r" b="b"/>
            <a:pathLst>
              <a:path w="635" h="8255">
                <a:moveTo>
                  <a:pt x="0" y="8160"/>
                </a:moveTo>
                <a:lnTo>
                  <a:pt x="9" y="0"/>
                </a:lnTo>
                <a:lnTo>
                  <a:pt x="0" y="8160"/>
                </a:lnTo>
                <a:close/>
              </a:path>
            </a:pathLst>
          </a:custGeom>
          <a:solidFill>
            <a:srgbClr val="D5D5D5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076680" y="310897"/>
          <a:ext cx="4244975" cy="6234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4535"/>
                <a:gridCol w="901065"/>
                <a:gridCol w="763905"/>
                <a:gridCol w="923924"/>
                <a:gridCol w="929639"/>
              </a:tblGrid>
              <a:tr h="1007757">
                <a:tc gridSpan="5">
                  <a:txBody>
                    <a:bodyPr/>
                    <a:lstStyle/>
                    <a:p>
                      <a:pPr marL="84391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800" spc="17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Projected</a:t>
                      </a:r>
                      <a:endParaRPr sz="800">
                        <a:latin typeface="Cambria"/>
                        <a:cs typeface="Cambria"/>
                      </a:endParaRPr>
                    </a:p>
                    <a:p>
                      <a:pPr algn="ctr" marL="832485" marR="2732405" indent="1270">
                        <a:lnSpc>
                          <a:spcPct val="113799"/>
                        </a:lnSpc>
                      </a:pPr>
                      <a:r>
                        <a:rPr dirty="0" sz="800" spc="20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Annual  </a:t>
                      </a:r>
                      <a:r>
                        <a:rPr dirty="0" sz="800" spc="204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Change</a:t>
                      </a:r>
                      <a:r>
                        <a:rPr dirty="0" sz="800" spc="2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800" spc="16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in </a:t>
                      </a:r>
                      <a:r>
                        <a:rPr dirty="0" sz="80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800" spc="19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Tax</a:t>
                      </a:r>
                      <a:r>
                        <a:rPr dirty="0" sz="800" spc="6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800" spc="204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Rate</a:t>
                      </a:r>
                      <a:endParaRPr sz="800">
                        <a:latin typeface="Cambria"/>
                        <a:cs typeface="Cambria"/>
                      </a:endParaRPr>
                    </a:p>
                    <a:p>
                      <a:pPr algn="ctr" marR="189547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800" spc="204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/$1,000</a:t>
                      </a:r>
                      <a:r>
                        <a:rPr dirty="0" sz="800" spc="11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800" spc="14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of</a:t>
                      </a:r>
                      <a:endParaRPr sz="800">
                        <a:latin typeface="Cambria"/>
                        <a:cs typeface="Cambria"/>
                      </a:endParaRPr>
                    </a:p>
                    <a:p>
                      <a:pPr marL="193675">
                        <a:lnSpc>
                          <a:spcPct val="100000"/>
                        </a:lnSpc>
                        <a:spcBef>
                          <a:spcPts val="195"/>
                        </a:spcBef>
                        <a:tabLst>
                          <a:tab pos="763905" algn="l"/>
                          <a:tab pos="2087880" algn="l"/>
                        </a:tabLst>
                      </a:pPr>
                      <a:r>
                        <a:rPr dirty="0" baseline="3472" sz="1200" spc="292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Year	</a:t>
                      </a:r>
                      <a:r>
                        <a:rPr dirty="0" baseline="3472" sz="1200" spc="30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Assessment	</a:t>
                      </a:r>
                      <a:r>
                        <a:rPr dirty="0" sz="800" spc="18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Assessed </a:t>
                      </a:r>
                      <a:r>
                        <a:rPr dirty="0" sz="800" spc="19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Property</a:t>
                      </a:r>
                      <a:r>
                        <a:rPr dirty="0" sz="800" spc="1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800" spc="185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Value</a:t>
                      </a:r>
                      <a:endParaRPr sz="800">
                        <a:latin typeface="Cambria"/>
                        <a:cs typeface="Cambria"/>
                      </a:endParaRPr>
                    </a:p>
                    <a:p>
                      <a:pPr marL="1722755">
                        <a:lnSpc>
                          <a:spcPct val="100000"/>
                        </a:lnSpc>
                        <a:spcBef>
                          <a:spcPts val="265"/>
                        </a:spcBef>
                        <a:tabLst>
                          <a:tab pos="2566670" algn="l"/>
                          <a:tab pos="3490595" algn="l"/>
                        </a:tabLst>
                      </a:pPr>
                      <a:r>
                        <a:rPr dirty="0" sz="800" spc="204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$14,000	$26,600	</a:t>
                      </a:r>
                      <a:r>
                        <a:rPr dirty="0" sz="800" spc="210" b="1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$37,500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4445"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3203">
                <a:tc>
                  <a:txBody>
                    <a:bodyPr/>
                    <a:lstStyle/>
                    <a:p>
                      <a:pPr algn="r" marR="18923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201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9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63200">
                <a:tc>
                  <a:txBody>
                    <a:bodyPr/>
                    <a:lstStyle/>
                    <a:p>
                      <a:pPr algn="r" marR="18923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202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0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5"/>
                        </a:spcBef>
                        <a:tabLst>
                          <a:tab pos="54165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0.12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5"/>
                        </a:spcBef>
                        <a:tabLst>
                          <a:tab pos="40449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1.64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5"/>
                        </a:spcBef>
                        <a:tabLst>
                          <a:tab pos="56451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3.12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5"/>
                        </a:spcBef>
                        <a:tabLst>
                          <a:tab pos="56451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4.39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63200">
                <a:tc>
                  <a:txBody>
                    <a:bodyPr/>
                    <a:lstStyle/>
                    <a:p>
                      <a:pPr algn="r" marR="18923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202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1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5"/>
                        </a:spcBef>
                        <a:tabLst>
                          <a:tab pos="54165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0.25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5"/>
                        </a:spcBef>
                        <a:tabLst>
                          <a:tab pos="40513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3.54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5"/>
                        </a:spcBef>
                        <a:tabLst>
                          <a:tab pos="56451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6.73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5"/>
                        </a:spcBef>
                        <a:tabLst>
                          <a:tab pos="56451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9.48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63193">
                <a:tc>
                  <a:txBody>
                    <a:bodyPr/>
                    <a:lstStyle/>
                    <a:p>
                      <a:pPr algn="r" marR="18923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202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2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5"/>
                        </a:spcBef>
                        <a:tabLst>
                          <a:tab pos="54165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0.02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5"/>
                        </a:spcBef>
                        <a:tabLst>
                          <a:tab pos="40513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0.31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5"/>
                        </a:spcBef>
                        <a:tabLst>
                          <a:tab pos="56451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0.59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5"/>
                        </a:spcBef>
                        <a:tabLst>
                          <a:tab pos="56451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0.83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63207">
                <a:tc>
                  <a:txBody>
                    <a:bodyPr/>
                    <a:lstStyle/>
                    <a:p>
                      <a:pPr algn="r" marR="18923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202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3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5"/>
                        </a:spcBef>
                        <a:tabLst>
                          <a:tab pos="54229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5.21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5"/>
                        </a:spcBef>
                        <a:tabLst>
                          <a:tab pos="32512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70">
                          <a:latin typeface="Cambria"/>
                          <a:cs typeface="Cambria"/>
                        </a:rPr>
                        <a:t>72.97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5"/>
                        </a:spcBef>
                        <a:tabLst>
                          <a:tab pos="40513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70">
                          <a:latin typeface="Cambria"/>
                          <a:cs typeface="Cambria"/>
                        </a:rPr>
                        <a:t>138.65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5"/>
                        </a:spcBef>
                        <a:tabLst>
                          <a:tab pos="40513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70">
                          <a:latin typeface="Cambria"/>
                          <a:cs typeface="Cambria"/>
                        </a:rPr>
                        <a:t>195.47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63200">
                <a:tc>
                  <a:txBody>
                    <a:bodyPr/>
                    <a:lstStyle/>
                    <a:p>
                      <a:pPr algn="r" marR="1885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202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4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4229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5.00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32512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70">
                          <a:latin typeface="Cambria"/>
                          <a:cs typeface="Cambria"/>
                        </a:rPr>
                        <a:t>69.97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40513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70">
                          <a:latin typeface="Cambria"/>
                          <a:cs typeface="Cambria"/>
                        </a:rPr>
                        <a:t>132.95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40513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70">
                          <a:latin typeface="Cambria"/>
                          <a:cs typeface="Cambria"/>
                        </a:rPr>
                        <a:t>187.43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63200">
                <a:tc>
                  <a:txBody>
                    <a:bodyPr/>
                    <a:lstStyle/>
                    <a:p>
                      <a:pPr algn="r" marR="1885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202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5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4229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4.75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32575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70">
                          <a:latin typeface="Cambria"/>
                          <a:cs typeface="Cambria"/>
                        </a:rPr>
                        <a:t>66.45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40576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70">
                          <a:latin typeface="Cambria"/>
                          <a:cs typeface="Cambria"/>
                        </a:rPr>
                        <a:t>126.26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40576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70">
                          <a:latin typeface="Cambria"/>
                          <a:cs typeface="Cambria"/>
                        </a:rPr>
                        <a:t>178.00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63193">
                <a:tc>
                  <a:txBody>
                    <a:bodyPr/>
                    <a:lstStyle/>
                    <a:p>
                      <a:pPr algn="r" marR="1885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202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6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4229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0.21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40576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2.87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6515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5.46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6515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7.69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63204">
                <a:tc>
                  <a:txBody>
                    <a:bodyPr/>
                    <a:lstStyle/>
                    <a:p>
                      <a:pPr algn="r" marR="1885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202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7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4292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0.16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40576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2.18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6578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4.14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6578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5.84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63203">
                <a:tc>
                  <a:txBody>
                    <a:bodyPr/>
                    <a:lstStyle/>
                    <a:p>
                      <a:pPr algn="r" marR="1885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202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8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4292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0.24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40576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3.34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6578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6.36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6578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8.96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63200">
                <a:tc>
                  <a:txBody>
                    <a:bodyPr/>
                    <a:lstStyle/>
                    <a:p>
                      <a:pPr algn="r" marR="18796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202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9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48577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(0.89)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800" spc="229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800" spc="160">
                          <a:latin typeface="Cambria"/>
                          <a:cs typeface="Cambria"/>
                        </a:rPr>
                        <a:t>(12.50)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42862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0">
                          <a:latin typeface="Cambria"/>
                          <a:cs typeface="Cambria"/>
                        </a:rPr>
                        <a:t>(23.74)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42862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0">
                          <a:latin typeface="Cambria"/>
                          <a:cs typeface="Cambria"/>
                        </a:rPr>
                        <a:t>(33.47)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63200">
                <a:tc>
                  <a:txBody>
                    <a:bodyPr/>
                    <a:lstStyle/>
                    <a:p>
                      <a:pPr algn="r" marR="18796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203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0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48577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(0.03)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34925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(0.43)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08634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(0.82)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636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08634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(1.15)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63193">
                <a:tc>
                  <a:txBody>
                    <a:bodyPr/>
                    <a:lstStyle/>
                    <a:p>
                      <a:pPr algn="r" marR="18796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203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1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4292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0.04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40640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0.59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6578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1.11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6578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1.57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63207">
                <a:tc>
                  <a:txBody>
                    <a:bodyPr/>
                    <a:lstStyle/>
                    <a:p>
                      <a:pPr algn="r" marR="18796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203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2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486409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(0.01)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34925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(0.08)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0927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(0.15)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0927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(0.21)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63200">
                <a:tc>
                  <a:txBody>
                    <a:bodyPr/>
                    <a:lstStyle/>
                    <a:p>
                      <a:pPr algn="r" marR="18796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203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3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486409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(0.01)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34925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(0.18)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0927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(0.34)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0927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(0.48)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63200">
                <a:tc>
                  <a:txBody>
                    <a:bodyPr/>
                    <a:lstStyle/>
                    <a:p>
                      <a:pPr algn="r" marR="1873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203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4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486409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(8.30)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z="800" spc="160">
                          <a:latin typeface="Cambria"/>
                          <a:cs typeface="Cambria"/>
                        </a:rPr>
                        <a:t>(116.16)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34925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0">
                          <a:latin typeface="Cambria"/>
                          <a:cs typeface="Cambria"/>
                        </a:rPr>
                        <a:t>(220.71)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34988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0">
                          <a:latin typeface="Cambria"/>
                          <a:cs typeface="Cambria"/>
                        </a:rPr>
                        <a:t>(311.16)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63193">
                <a:tc>
                  <a:txBody>
                    <a:bodyPr/>
                    <a:lstStyle/>
                    <a:p>
                      <a:pPr algn="r" marR="1873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203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5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486409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(0.01)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34988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(0.20)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0927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(0.37)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0927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(0.53)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63204">
                <a:tc>
                  <a:txBody>
                    <a:bodyPr/>
                    <a:lstStyle/>
                    <a:p>
                      <a:pPr algn="r" marR="1873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203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6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486409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(0.01)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34988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(0.20)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0990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(0.37)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0990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(0.53)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63203">
                <a:tc>
                  <a:txBody>
                    <a:bodyPr/>
                    <a:lstStyle/>
                    <a:p>
                      <a:pPr algn="r" marR="1873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203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7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4419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0.03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407034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0.35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6705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0.67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190"/>
                        </a:spcBef>
                        <a:tabLst>
                          <a:tab pos="56705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0.95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63200">
                <a:tc>
                  <a:txBody>
                    <a:bodyPr/>
                    <a:lstStyle/>
                    <a:p>
                      <a:pPr algn="r" marR="18669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203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8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48704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(0.02)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4988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(0.21)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0990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(0.41)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0990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(0.57)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63200">
                <a:tc>
                  <a:txBody>
                    <a:bodyPr/>
                    <a:lstStyle/>
                    <a:p>
                      <a:pPr algn="r" marR="18669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203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9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48704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(0.02)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5052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(0.21)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0990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(0.41)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0990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(0.57)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63193">
                <a:tc>
                  <a:txBody>
                    <a:bodyPr/>
                    <a:lstStyle/>
                    <a:p>
                      <a:pPr algn="r" marR="18669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204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0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4419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0.02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40767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0.34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6705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0.64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6705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0.90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63207">
                <a:tc>
                  <a:txBody>
                    <a:bodyPr/>
                    <a:lstStyle/>
                    <a:p>
                      <a:pPr algn="r" marR="18669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204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1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48768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(0.02)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5052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(0.23)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1054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(0.44)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1054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(0.62)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63200">
                <a:tc>
                  <a:txBody>
                    <a:bodyPr/>
                    <a:lstStyle/>
                    <a:p>
                      <a:pPr algn="r" marR="18605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204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2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4483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0.02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40767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0.32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6769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0.60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6769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0.85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63200">
                <a:tc>
                  <a:txBody>
                    <a:bodyPr/>
                    <a:lstStyle/>
                    <a:p>
                      <a:pPr algn="r" marR="18605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204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3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48768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(0.02)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5115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(0.25)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1054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(0.47)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1054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(0.67)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63193">
                <a:tc>
                  <a:txBody>
                    <a:bodyPr/>
                    <a:lstStyle/>
                    <a:p>
                      <a:pPr algn="r" marR="18605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204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4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4483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0.02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40830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0.30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6769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0.57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6769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0.80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63204">
                <a:tc>
                  <a:txBody>
                    <a:bodyPr/>
                    <a:lstStyle/>
                    <a:p>
                      <a:pPr algn="r" marR="18605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204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5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48831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(0.02)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5115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(0.27)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1117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(0.51)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1117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(0.72)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63203">
                <a:tc>
                  <a:txBody>
                    <a:bodyPr/>
                    <a:lstStyle/>
                    <a:p>
                      <a:pPr algn="r" marR="18605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204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6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4546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0.02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40830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0.28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6832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0.53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6832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5">
                          <a:latin typeface="Cambria"/>
                          <a:cs typeface="Cambria"/>
                        </a:rPr>
                        <a:t>0.75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63200">
                <a:tc>
                  <a:txBody>
                    <a:bodyPr/>
                    <a:lstStyle/>
                    <a:p>
                      <a:pPr algn="r" marR="18542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204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7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48831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(0.65)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5115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55">
                          <a:latin typeface="Cambria"/>
                          <a:cs typeface="Cambria"/>
                        </a:rPr>
                        <a:t>(9.07)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43116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0">
                          <a:latin typeface="Cambria"/>
                          <a:cs typeface="Cambria"/>
                        </a:rPr>
                        <a:t>(17.24)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43116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60">
                          <a:latin typeface="Cambria"/>
                          <a:cs typeface="Cambria"/>
                        </a:rPr>
                        <a:t>(24.30)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63200">
                <a:tc>
                  <a:txBody>
                    <a:bodyPr/>
                    <a:lstStyle/>
                    <a:p>
                      <a:pPr algn="r" marR="18542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204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8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61404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20">
                          <a:latin typeface="Cambria"/>
                          <a:cs typeface="Cambria"/>
                        </a:rPr>
                        <a:t>-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476884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20">
                          <a:latin typeface="Cambria"/>
                          <a:cs typeface="Cambria"/>
                        </a:rPr>
                        <a:t>-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63690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20">
                          <a:latin typeface="Cambria"/>
                          <a:cs typeface="Cambria"/>
                        </a:rPr>
                        <a:t>-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63690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20">
                          <a:latin typeface="Cambria"/>
                          <a:cs typeface="Cambria"/>
                        </a:rPr>
                        <a:t>-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FDE9D9"/>
                    </a:solidFill>
                  </a:tcPr>
                </a:tc>
              </a:tr>
              <a:tr h="163193">
                <a:tc>
                  <a:txBody>
                    <a:bodyPr/>
                    <a:lstStyle/>
                    <a:p>
                      <a:pPr algn="r" marR="18542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204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9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61404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20">
                          <a:latin typeface="Cambria"/>
                          <a:cs typeface="Cambria"/>
                        </a:rPr>
                        <a:t>-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476884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20">
                          <a:latin typeface="Cambria"/>
                          <a:cs typeface="Cambria"/>
                        </a:rPr>
                        <a:t>-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63690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20">
                          <a:latin typeface="Cambria"/>
                          <a:cs typeface="Cambria"/>
                        </a:rPr>
                        <a:t>-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63690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20">
                          <a:latin typeface="Cambria"/>
                          <a:cs typeface="Cambria"/>
                        </a:rPr>
                        <a:t>-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T w="9525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CD5B4"/>
                    </a:solidFill>
                  </a:tcPr>
                </a:tc>
              </a:tr>
              <a:tr h="167286">
                <a:tc>
                  <a:txBody>
                    <a:bodyPr/>
                    <a:lstStyle/>
                    <a:p>
                      <a:pPr algn="r" marR="18542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dirty="0" sz="800" spc="-20">
                          <a:latin typeface="Cambria"/>
                          <a:cs typeface="Cambria"/>
                        </a:rPr>
                        <a:t>05</a:t>
                      </a:r>
                      <a:r>
                        <a:rPr dirty="0" sz="800">
                          <a:latin typeface="Cambria"/>
                          <a:cs typeface="Cambria"/>
                        </a:rPr>
                        <a:t>0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61404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20">
                          <a:latin typeface="Cambria"/>
                          <a:cs typeface="Cambria"/>
                        </a:rPr>
                        <a:t>-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477520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20">
                          <a:latin typeface="Cambria"/>
                          <a:cs typeface="Cambria"/>
                        </a:rPr>
                        <a:t>-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63690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20">
                          <a:latin typeface="Cambria"/>
                          <a:cs typeface="Cambria"/>
                        </a:rPr>
                        <a:t>-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349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95"/>
                        </a:spcBef>
                        <a:tabLst>
                          <a:tab pos="633095" algn="l"/>
                        </a:tabLst>
                      </a:pPr>
                      <a:r>
                        <a:rPr dirty="0" sz="800" spc="185">
                          <a:latin typeface="Cambria"/>
                          <a:cs typeface="Cambria"/>
                        </a:rPr>
                        <a:t>$	</a:t>
                      </a:r>
                      <a:r>
                        <a:rPr dirty="0" sz="800" spc="120">
                          <a:latin typeface="Cambria"/>
                          <a:cs typeface="Cambria"/>
                        </a:rPr>
                        <a:t>-</a:t>
                      </a:r>
                      <a:endParaRPr sz="800">
                        <a:latin typeface="Cambria"/>
                        <a:cs typeface="Cambria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FFFFFF"/>
                      </a:solidFill>
                      <a:prstDash val="solid"/>
                    </a:lnL>
                    <a:lnT w="6350">
                      <a:solidFill>
                        <a:srgbClr val="FFFFFF"/>
                      </a:solidFill>
                      <a:prstDash val="solid"/>
                    </a:lnT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5321066" y="6536983"/>
            <a:ext cx="0" cy="0"/>
          </a:xfrm>
          <a:custGeom>
            <a:avLst/>
            <a:gdLst/>
            <a:ahLst/>
            <a:cxnLst/>
            <a:rect l="l" t="t" r="r" b="b"/>
            <a:pathLst>
              <a:path w="0" h="0">
                <a:moveTo>
                  <a:pt x="0" y="0"/>
                </a:moveTo>
                <a:lnTo>
                  <a:pt x="4" y="0"/>
                </a:lnTo>
              </a:path>
            </a:pathLst>
          </a:custGeom>
          <a:ln w="3175">
            <a:solidFill>
              <a:srgbClr val="D5D5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321061" y="6536985"/>
            <a:ext cx="635" cy="8255"/>
          </a:xfrm>
          <a:custGeom>
            <a:avLst/>
            <a:gdLst/>
            <a:ahLst/>
            <a:cxnLst/>
            <a:rect l="l" t="t" r="r" b="b"/>
            <a:pathLst>
              <a:path w="635" h="8254">
                <a:moveTo>
                  <a:pt x="9" y="0"/>
                </a:moveTo>
                <a:lnTo>
                  <a:pt x="0" y="8150"/>
                </a:lnTo>
                <a:lnTo>
                  <a:pt x="9" y="0"/>
                </a:lnTo>
                <a:close/>
              </a:path>
            </a:pathLst>
          </a:custGeom>
          <a:solidFill>
            <a:srgbClr val="D5D5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66164" y="6301549"/>
            <a:ext cx="251078" cy="251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  <p:transition spd="med">
    <p:fade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3360" y="1067319"/>
            <a:ext cx="632904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OSBORN </a:t>
            </a:r>
            <a:r>
              <a:rPr dirty="0" sz="3600" spc="-50"/>
              <a:t>ELEMENTARY</a:t>
            </a:r>
            <a:r>
              <a:rPr dirty="0" sz="3600" spc="-55"/>
              <a:t> </a:t>
            </a:r>
            <a:r>
              <a:rPr dirty="0" sz="3600"/>
              <a:t>SCHOOL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915161" y="1803654"/>
            <a:ext cx="10360660" cy="0"/>
          </a:xfrm>
          <a:custGeom>
            <a:avLst/>
            <a:gdLst/>
            <a:ahLst/>
            <a:cxnLst/>
            <a:rect l="l" t="t" r="r" b="b"/>
            <a:pathLst>
              <a:path w="10360660" h="0">
                <a:moveTo>
                  <a:pt x="0" y="0"/>
                </a:moveTo>
                <a:lnTo>
                  <a:pt x="10360152" y="0"/>
                </a:lnTo>
              </a:path>
            </a:pathLst>
          </a:custGeom>
          <a:ln w="19812">
            <a:solidFill>
              <a:srgbClr val="DDA8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28223" y="1840991"/>
            <a:ext cx="1845310" cy="1442720"/>
          </a:xfrm>
          <a:prstGeom prst="rect">
            <a:avLst/>
          </a:prstGeom>
        </p:spPr>
        <p:txBody>
          <a:bodyPr wrap="square" lIns="0" tIns="71120" rIns="0" bIns="0" rtlCol="0" vert="horz">
            <a:spAutoFit/>
          </a:bodyPr>
          <a:lstStyle/>
          <a:p>
            <a:pPr algn="ctr" marL="262255" marR="255904">
              <a:lnSpc>
                <a:spcPts val="3170"/>
              </a:lnSpc>
              <a:spcBef>
                <a:spcPts val="560"/>
              </a:spcBef>
            </a:pPr>
            <a:r>
              <a:rPr dirty="0" sz="3000" spc="-5">
                <a:solidFill>
                  <a:srgbClr val="FFFFFF"/>
                </a:solidFill>
                <a:latin typeface="Cambria"/>
                <a:cs typeface="Cambria"/>
              </a:rPr>
              <a:t>Capital  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P</a:t>
            </a:r>
            <a:r>
              <a:rPr dirty="0" sz="3000" spc="-55">
                <a:solidFill>
                  <a:srgbClr val="FFFFFF"/>
                </a:solidFill>
                <a:latin typeface="Cambria"/>
                <a:cs typeface="Cambria"/>
              </a:rPr>
              <a:t>r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dirty="0" sz="3000" spc="5">
                <a:solidFill>
                  <a:srgbClr val="FFFFFF"/>
                </a:solidFill>
                <a:latin typeface="Cambria"/>
                <a:cs typeface="Cambria"/>
              </a:rPr>
              <a:t>j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e</a:t>
            </a:r>
            <a:r>
              <a:rPr dirty="0" sz="3000" spc="-5">
                <a:solidFill>
                  <a:srgbClr val="FFFFFF"/>
                </a:solidFill>
                <a:latin typeface="Cambria"/>
                <a:cs typeface="Cambria"/>
              </a:rPr>
              <a:t>c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ts</a:t>
            </a:r>
            <a:endParaRPr sz="300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  <a:spcBef>
                <a:spcPts val="760"/>
              </a:spcBef>
            </a:pPr>
            <a:r>
              <a:rPr dirty="0" sz="3000" spc="-10">
                <a:solidFill>
                  <a:srgbClr val="FFFFFF"/>
                </a:solidFill>
                <a:latin typeface="Cambria"/>
                <a:cs typeface="Cambria"/>
              </a:rPr>
              <a:t>$6</a:t>
            </a:r>
            <a:r>
              <a:rPr dirty="0" sz="3000" spc="-5">
                <a:solidFill>
                  <a:srgbClr val="FFFFFF"/>
                </a:solidFill>
                <a:latin typeface="Cambria"/>
                <a:cs typeface="Cambria"/>
              </a:rPr>
              <a:t>,</a:t>
            </a:r>
            <a:r>
              <a:rPr dirty="0" sz="3000" spc="-10">
                <a:solidFill>
                  <a:srgbClr val="FFFFFF"/>
                </a:solidFill>
                <a:latin typeface="Cambria"/>
                <a:cs typeface="Cambria"/>
              </a:rPr>
              <a:t>698</a:t>
            </a:r>
            <a:r>
              <a:rPr dirty="0" sz="3000" spc="-5">
                <a:solidFill>
                  <a:srgbClr val="FFFFFF"/>
                </a:solidFill>
                <a:latin typeface="Cambria"/>
                <a:cs typeface="Cambria"/>
              </a:rPr>
              <a:t>,</a:t>
            </a:r>
            <a:r>
              <a:rPr dirty="0" sz="3000" spc="-10">
                <a:solidFill>
                  <a:srgbClr val="FFFFFF"/>
                </a:solidFill>
                <a:latin typeface="Cambria"/>
                <a:cs typeface="Cambria"/>
              </a:rPr>
              <a:t>150</a:t>
            </a:r>
            <a:endParaRPr sz="3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90064" y="1844406"/>
            <a:ext cx="21482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Secure </a:t>
            </a: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Welcoming</a:t>
            </a:r>
            <a:r>
              <a:rPr dirty="0" sz="1600" spc="-4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Entry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987801" y="2355342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190064" y="2396195"/>
            <a:ext cx="40811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0">
                <a:solidFill>
                  <a:srgbClr val="FFFFFF"/>
                </a:solidFill>
                <a:latin typeface="Cambria"/>
                <a:cs typeface="Cambria"/>
              </a:rPr>
              <a:t>Remove </a:t>
            </a: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&amp; </a:t>
            </a: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Replace Portable </a:t>
            </a: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Trailer</a:t>
            </a:r>
            <a:r>
              <a:rPr dirty="0" sz="1600" spc="7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Classrooms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987801" y="2907029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190064" y="2947983"/>
            <a:ext cx="16960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Library</a:t>
            </a:r>
            <a:r>
              <a:rPr dirty="0" sz="1600" spc="-3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Renovation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987801" y="3460241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190064" y="3499769"/>
            <a:ext cx="35471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Auditorium </a:t>
            </a: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Renovation </a:t>
            </a: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to Flexible</a:t>
            </a:r>
            <a:r>
              <a:rPr dirty="0" sz="1600" spc="6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Space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987801" y="4011929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15161" y="4039361"/>
            <a:ext cx="10360660" cy="0"/>
          </a:xfrm>
          <a:custGeom>
            <a:avLst/>
            <a:gdLst/>
            <a:ahLst/>
            <a:cxnLst/>
            <a:rect l="l" t="t" r="r" b="b"/>
            <a:pathLst>
              <a:path w="10360660" h="0">
                <a:moveTo>
                  <a:pt x="0" y="0"/>
                </a:moveTo>
                <a:lnTo>
                  <a:pt x="10360152" y="0"/>
                </a:lnTo>
              </a:path>
            </a:pathLst>
          </a:custGeom>
          <a:ln w="19812">
            <a:solidFill>
              <a:srgbClr val="DDA8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028223" y="4076190"/>
            <a:ext cx="1845945" cy="1689735"/>
          </a:xfrm>
          <a:prstGeom prst="rect">
            <a:avLst/>
          </a:prstGeom>
        </p:spPr>
        <p:txBody>
          <a:bodyPr wrap="square" lIns="0" tIns="71120" rIns="0" bIns="0" rtlCol="0" vert="horz">
            <a:spAutoFit/>
          </a:bodyPr>
          <a:lstStyle/>
          <a:p>
            <a:pPr algn="ctr" marL="121920" marR="117475" indent="1270">
              <a:lnSpc>
                <a:spcPts val="3170"/>
              </a:lnSpc>
              <a:spcBef>
                <a:spcPts val="560"/>
              </a:spcBef>
            </a:pPr>
            <a:r>
              <a:rPr dirty="0" sz="3000" spc="-5">
                <a:solidFill>
                  <a:srgbClr val="FFFFFF"/>
                </a:solidFill>
                <a:latin typeface="Cambria"/>
                <a:cs typeface="Cambria"/>
              </a:rPr>
              <a:t>Building  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Co</a:t>
            </a:r>
            <a:r>
              <a:rPr dirty="0" sz="3000" spc="5">
                <a:solidFill>
                  <a:srgbClr val="FFFFFF"/>
                </a:solidFill>
                <a:latin typeface="Cambria"/>
                <a:cs typeface="Cambria"/>
              </a:rPr>
              <a:t>n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d</a:t>
            </a:r>
            <a:r>
              <a:rPr dirty="0" sz="3000" spc="-10">
                <a:solidFill>
                  <a:srgbClr val="FFFFFF"/>
                </a:solidFill>
                <a:latin typeface="Cambria"/>
                <a:cs typeface="Cambria"/>
              </a:rPr>
              <a:t>i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t</a:t>
            </a:r>
            <a:r>
              <a:rPr dirty="0" sz="3000" spc="-10">
                <a:solidFill>
                  <a:srgbClr val="FFFFFF"/>
                </a:solidFill>
                <a:latin typeface="Cambria"/>
                <a:cs typeface="Cambria"/>
              </a:rPr>
              <a:t>i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on  </a:t>
            </a:r>
            <a:r>
              <a:rPr dirty="0" sz="3000" spc="-20">
                <a:solidFill>
                  <a:srgbClr val="FFFFFF"/>
                </a:solidFill>
                <a:latin typeface="Cambria"/>
                <a:cs typeface="Cambria"/>
              </a:rPr>
              <a:t>Survey</a:t>
            </a:r>
            <a:endParaRPr sz="3000">
              <a:latin typeface="Cambria"/>
              <a:cs typeface="Cambria"/>
            </a:endParaRPr>
          </a:p>
          <a:p>
            <a:pPr algn="ctr">
              <a:lnSpc>
                <a:spcPts val="3130"/>
              </a:lnSpc>
            </a:pPr>
            <a:r>
              <a:rPr dirty="0" sz="3000" spc="-10">
                <a:solidFill>
                  <a:srgbClr val="FFFFFF"/>
                </a:solidFill>
                <a:latin typeface="Cambria"/>
                <a:cs typeface="Cambria"/>
              </a:rPr>
              <a:t>$4,964,143</a:t>
            </a:r>
            <a:endParaRPr sz="30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90064" y="4070930"/>
            <a:ext cx="46875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Building Interiors: Code, </a:t>
            </a: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Health, Safety </a:t>
            </a: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&amp;</a:t>
            </a:r>
            <a:r>
              <a:rPr dirty="0" sz="1600" spc="8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Accessibility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987801" y="4409694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190064" y="4440508"/>
            <a:ext cx="3825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Building Interiors: </a:t>
            </a: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Improvements </a:t>
            </a: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&amp;</a:t>
            </a:r>
            <a:r>
              <a:rPr dirty="0" sz="1600" spc="6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Repairs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987801" y="4778502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190064" y="4810084"/>
            <a:ext cx="45897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Plumbing, Electrical &amp;</a:t>
            </a:r>
            <a:r>
              <a:rPr dirty="0" sz="1600" spc="-3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Mechanical/HVAC/Ventilation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987801" y="5148834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190064" y="5179663"/>
            <a:ext cx="8026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Gym</a:t>
            </a:r>
            <a:r>
              <a:rPr dirty="0" sz="1600" spc="-6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A/C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987801" y="5517641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190064" y="5549239"/>
            <a:ext cx="23571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Cambria"/>
                <a:cs typeface="Cambria"/>
              </a:rPr>
              <a:t>Exterior Building</a:t>
            </a:r>
            <a:r>
              <a:rPr dirty="0" sz="1600" spc="-3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Envelope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987801" y="5887973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190064" y="5918818"/>
            <a:ext cx="11004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solidFill>
                  <a:srgbClr val="FFFFFF"/>
                </a:solidFill>
                <a:latin typeface="Cambria"/>
                <a:cs typeface="Cambria"/>
              </a:rPr>
              <a:t>Site</a:t>
            </a:r>
            <a:r>
              <a:rPr dirty="0" sz="1600" spc="-4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1600" spc="-15">
                <a:solidFill>
                  <a:srgbClr val="FFFFFF"/>
                </a:solidFill>
                <a:latin typeface="Cambria"/>
                <a:cs typeface="Cambria"/>
              </a:rPr>
              <a:t>Systems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987801" y="6256782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  <p:transition spd="med">
    <p:fade thruBlk="0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8756" y="483119"/>
            <a:ext cx="994156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OSBORN </a:t>
            </a:r>
            <a:r>
              <a:rPr dirty="0" sz="3600"/>
              <a:t>SCHOOL </a:t>
            </a:r>
            <a:r>
              <a:rPr dirty="0" sz="3600" spc="-25"/>
              <a:t>WORK </a:t>
            </a:r>
            <a:r>
              <a:rPr dirty="0" sz="3600" spc="-5"/>
              <a:t>COMPLETION</a:t>
            </a:r>
            <a:r>
              <a:rPr dirty="0" sz="3600" spc="-25"/>
              <a:t> </a:t>
            </a:r>
            <a:r>
              <a:rPr dirty="0" sz="3600" spc="-5"/>
              <a:t>SCHEDULE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915161" y="5932170"/>
            <a:ext cx="10819130" cy="619125"/>
          </a:xfrm>
          <a:custGeom>
            <a:avLst/>
            <a:gdLst/>
            <a:ahLst/>
            <a:cxnLst/>
            <a:rect l="l" t="t" r="r" b="b"/>
            <a:pathLst>
              <a:path w="10819130" h="619125">
                <a:moveTo>
                  <a:pt x="0" y="0"/>
                </a:moveTo>
                <a:lnTo>
                  <a:pt x="10818876" y="0"/>
                </a:lnTo>
                <a:lnTo>
                  <a:pt x="10818876" y="618743"/>
                </a:lnTo>
                <a:lnTo>
                  <a:pt x="0" y="618743"/>
                </a:lnTo>
                <a:lnTo>
                  <a:pt x="0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5161" y="5932170"/>
            <a:ext cx="10819130" cy="619125"/>
          </a:xfrm>
          <a:custGeom>
            <a:avLst/>
            <a:gdLst/>
            <a:ahLst/>
            <a:cxnLst/>
            <a:rect l="l" t="t" r="r" b="b"/>
            <a:pathLst>
              <a:path w="10819130" h="619125">
                <a:moveTo>
                  <a:pt x="0" y="0"/>
                </a:moveTo>
                <a:lnTo>
                  <a:pt x="10818876" y="0"/>
                </a:lnTo>
                <a:lnTo>
                  <a:pt x="10818876" y="618743"/>
                </a:lnTo>
                <a:lnTo>
                  <a:pt x="0" y="618743"/>
                </a:lnTo>
                <a:lnTo>
                  <a:pt x="0" y="0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15161" y="5932170"/>
            <a:ext cx="10819130" cy="323215"/>
          </a:xfrm>
          <a:prstGeom prst="rect">
            <a:avLst/>
          </a:prstGeom>
          <a:solidFill>
            <a:srgbClr val="DDA859"/>
          </a:solidFill>
        </p:spPr>
        <p:txBody>
          <a:bodyPr wrap="square" lIns="0" tIns="0" rIns="0" bIns="0" rtlCol="0" vert="horz">
            <a:spAutoFit/>
          </a:bodyPr>
          <a:lstStyle/>
          <a:p>
            <a:pPr marL="3167380">
              <a:lnSpc>
                <a:spcPts val="2535"/>
              </a:lnSpc>
            </a:pPr>
            <a:r>
              <a:rPr dirty="0" sz="2400" spc="-5" b="1">
                <a:solidFill>
                  <a:srgbClr val="FFFFFF"/>
                </a:solidFill>
                <a:latin typeface="Cambria"/>
                <a:cs typeface="Cambria"/>
              </a:rPr>
              <a:t>Building Condition </a:t>
            </a:r>
            <a:r>
              <a:rPr dirty="0" sz="2400" spc="-25" b="1">
                <a:solidFill>
                  <a:srgbClr val="FFFFFF"/>
                </a:solidFill>
                <a:latin typeface="Cambria"/>
                <a:cs typeface="Cambria"/>
              </a:rPr>
              <a:t>Survey</a:t>
            </a:r>
            <a:r>
              <a:rPr dirty="0" sz="2400" spc="-1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400" spc="-45" b="1">
                <a:solidFill>
                  <a:srgbClr val="FFFFFF"/>
                </a:solidFill>
                <a:latin typeface="Cambria"/>
                <a:cs typeface="Cambria"/>
              </a:rPr>
              <a:t>Work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5161" y="6255258"/>
            <a:ext cx="5408930" cy="283845"/>
          </a:xfrm>
          <a:custGeom>
            <a:avLst/>
            <a:gdLst/>
            <a:ahLst/>
            <a:cxnLst/>
            <a:rect l="l" t="t" r="r" b="b"/>
            <a:pathLst>
              <a:path w="5408930" h="283845">
                <a:moveTo>
                  <a:pt x="0" y="0"/>
                </a:moveTo>
                <a:lnTo>
                  <a:pt x="5408676" y="0"/>
                </a:lnTo>
                <a:lnTo>
                  <a:pt x="5408676" y="283463"/>
                </a:lnTo>
                <a:lnTo>
                  <a:pt x="0" y="283463"/>
                </a:lnTo>
                <a:lnTo>
                  <a:pt x="0" y="0"/>
                </a:lnTo>
                <a:close/>
              </a:path>
            </a:pathLst>
          </a:custGeom>
          <a:solidFill>
            <a:srgbClr val="F2E1D1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323838" y="6255258"/>
            <a:ext cx="5410200" cy="283845"/>
          </a:xfrm>
          <a:custGeom>
            <a:avLst/>
            <a:gdLst/>
            <a:ahLst/>
            <a:cxnLst/>
            <a:rect l="l" t="t" r="r" b="b"/>
            <a:pathLst>
              <a:path w="5410200" h="283845">
                <a:moveTo>
                  <a:pt x="0" y="0"/>
                </a:moveTo>
                <a:lnTo>
                  <a:pt x="5410200" y="0"/>
                </a:lnTo>
                <a:lnTo>
                  <a:pt x="5410200" y="283463"/>
                </a:lnTo>
                <a:lnTo>
                  <a:pt x="0" y="283463"/>
                </a:lnTo>
                <a:lnTo>
                  <a:pt x="0" y="0"/>
                </a:lnTo>
                <a:close/>
              </a:path>
            </a:pathLst>
          </a:custGeom>
          <a:solidFill>
            <a:srgbClr val="F2E1D1">
              <a:alpha val="90194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830622" y="6232870"/>
            <a:ext cx="6639559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5767070" algn="l"/>
              </a:tabLst>
            </a:pPr>
            <a:r>
              <a:rPr dirty="0" sz="1700" spc="-5">
                <a:latin typeface="Cambria"/>
                <a:cs typeface="Cambria"/>
              </a:rPr>
              <a:t>Late Spring</a:t>
            </a:r>
            <a:r>
              <a:rPr dirty="0" sz="1700">
                <a:latin typeface="Cambria"/>
                <a:cs typeface="Cambria"/>
              </a:rPr>
              <a:t> 2020	</a:t>
            </a:r>
            <a:r>
              <a:rPr dirty="0" sz="1700" spc="-15">
                <a:latin typeface="Cambria"/>
                <a:cs typeface="Cambria"/>
              </a:rPr>
              <a:t>Fall</a:t>
            </a:r>
            <a:r>
              <a:rPr dirty="0" sz="1700" spc="-80">
                <a:latin typeface="Cambria"/>
                <a:cs typeface="Cambria"/>
              </a:rPr>
              <a:t> </a:t>
            </a:r>
            <a:r>
              <a:rPr dirty="0" sz="1700">
                <a:latin typeface="Cambria"/>
                <a:cs typeface="Cambria"/>
              </a:rPr>
              <a:t>2021</a:t>
            </a:r>
            <a:endParaRPr sz="170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15161" y="4990334"/>
            <a:ext cx="10819130" cy="952500"/>
          </a:xfrm>
          <a:custGeom>
            <a:avLst/>
            <a:gdLst/>
            <a:ahLst/>
            <a:cxnLst/>
            <a:rect l="l" t="t" r="r" b="b"/>
            <a:pathLst>
              <a:path w="10819130" h="952500">
                <a:moveTo>
                  <a:pt x="5647563" y="714374"/>
                </a:moveTo>
                <a:lnTo>
                  <a:pt x="5171313" y="714374"/>
                </a:lnTo>
                <a:lnTo>
                  <a:pt x="5409438" y="952499"/>
                </a:lnTo>
                <a:lnTo>
                  <a:pt x="5647563" y="714374"/>
                </a:lnTo>
                <a:close/>
              </a:path>
              <a:path w="10819130" h="952500">
                <a:moveTo>
                  <a:pt x="5528500" y="618909"/>
                </a:moveTo>
                <a:lnTo>
                  <a:pt x="5290375" y="618909"/>
                </a:lnTo>
                <a:lnTo>
                  <a:pt x="5290375" y="714374"/>
                </a:lnTo>
                <a:lnTo>
                  <a:pt x="5528500" y="714374"/>
                </a:lnTo>
                <a:lnTo>
                  <a:pt x="5528500" y="618909"/>
                </a:lnTo>
                <a:close/>
              </a:path>
              <a:path w="10819130" h="952500">
                <a:moveTo>
                  <a:pt x="10818876" y="0"/>
                </a:moveTo>
                <a:lnTo>
                  <a:pt x="0" y="0"/>
                </a:lnTo>
                <a:lnTo>
                  <a:pt x="0" y="618909"/>
                </a:lnTo>
                <a:lnTo>
                  <a:pt x="10818876" y="618909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5161" y="4990334"/>
            <a:ext cx="10819130" cy="952500"/>
          </a:xfrm>
          <a:custGeom>
            <a:avLst/>
            <a:gdLst/>
            <a:ahLst/>
            <a:cxnLst/>
            <a:rect l="l" t="t" r="r" b="b"/>
            <a:pathLst>
              <a:path w="10819130" h="952500">
                <a:moveTo>
                  <a:pt x="10818876" y="618909"/>
                </a:moveTo>
                <a:lnTo>
                  <a:pt x="5528500" y="618909"/>
                </a:lnTo>
                <a:lnTo>
                  <a:pt x="5528500" y="714374"/>
                </a:lnTo>
                <a:lnTo>
                  <a:pt x="5647563" y="714374"/>
                </a:lnTo>
                <a:lnTo>
                  <a:pt x="5409438" y="952499"/>
                </a:lnTo>
                <a:lnTo>
                  <a:pt x="5171313" y="714374"/>
                </a:lnTo>
                <a:lnTo>
                  <a:pt x="5290375" y="714374"/>
                </a:lnTo>
                <a:lnTo>
                  <a:pt x="5290375" y="618909"/>
                </a:lnTo>
                <a:lnTo>
                  <a:pt x="0" y="618909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618909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471162" y="4933219"/>
            <a:ext cx="570357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mbria"/>
                <a:cs typeface="Cambria"/>
              </a:rPr>
              <a:t>Auditorium </a:t>
            </a:r>
            <a:r>
              <a:rPr dirty="0" sz="2400" spc="-20" b="1">
                <a:solidFill>
                  <a:srgbClr val="FFFFFF"/>
                </a:solidFill>
                <a:latin typeface="Cambria"/>
                <a:cs typeface="Cambria"/>
              </a:rPr>
              <a:t>Renovation to </a:t>
            </a:r>
            <a:r>
              <a:rPr dirty="0" sz="2400" spc="-10" b="1">
                <a:solidFill>
                  <a:srgbClr val="FFFFFF"/>
                </a:solidFill>
                <a:latin typeface="Cambria"/>
                <a:cs typeface="Cambria"/>
              </a:rPr>
              <a:t>Flexible</a:t>
            </a:r>
            <a:r>
              <a:rPr dirty="0" sz="2400" spc="3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Cambria"/>
                <a:cs typeface="Cambria"/>
              </a:rPr>
              <a:t>Space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15161" y="5324094"/>
            <a:ext cx="10819130" cy="285115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 marL="2049145">
              <a:lnSpc>
                <a:spcPts val="1980"/>
              </a:lnSpc>
              <a:tabLst>
                <a:tab pos="7682865" algn="l"/>
              </a:tabLst>
            </a:pPr>
            <a:r>
              <a:rPr dirty="0" sz="1700" spc="-5">
                <a:latin typeface="Cambria"/>
                <a:cs typeface="Cambria"/>
              </a:rPr>
              <a:t>Summer</a:t>
            </a:r>
            <a:r>
              <a:rPr dirty="0" sz="1700" spc="5">
                <a:latin typeface="Cambria"/>
                <a:cs typeface="Cambria"/>
              </a:rPr>
              <a:t> </a:t>
            </a:r>
            <a:r>
              <a:rPr dirty="0" sz="1700">
                <a:latin typeface="Cambria"/>
                <a:cs typeface="Cambria"/>
              </a:rPr>
              <a:t>2020	</a:t>
            </a:r>
            <a:r>
              <a:rPr dirty="0" sz="1700" spc="-15">
                <a:latin typeface="Cambria"/>
                <a:cs typeface="Cambria"/>
              </a:rPr>
              <a:t>Fall </a:t>
            </a:r>
            <a:r>
              <a:rPr dirty="0" sz="1700">
                <a:latin typeface="Cambria"/>
                <a:cs typeface="Cambria"/>
              </a:rPr>
              <a:t>2021</a:t>
            </a:r>
            <a:endParaRPr sz="1700">
              <a:latin typeface="Cambria"/>
              <a:cs typeface="Cambri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915161" y="4048499"/>
            <a:ext cx="10819130" cy="951230"/>
          </a:xfrm>
          <a:custGeom>
            <a:avLst/>
            <a:gdLst/>
            <a:ahLst/>
            <a:cxnLst/>
            <a:rect l="l" t="t" r="r" b="b"/>
            <a:pathLst>
              <a:path w="10819130" h="951229">
                <a:moveTo>
                  <a:pt x="5647182" y="713232"/>
                </a:moveTo>
                <a:lnTo>
                  <a:pt x="5171694" y="713232"/>
                </a:lnTo>
                <a:lnTo>
                  <a:pt x="5409438" y="950976"/>
                </a:lnTo>
                <a:lnTo>
                  <a:pt x="5647182" y="713232"/>
                </a:lnTo>
                <a:close/>
              </a:path>
              <a:path w="10819130" h="951229">
                <a:moveTo>
                  <a:pt x="5528310" y="617918"/>
                </a:moveTo>
                <a:lnTo>
                  <a:pt x="5290566" y="617918"/>
                </a:lnTo>
                <a:lnTo>
                  <a:pt x="5290566" y="713232"/>
                </a:lnTo>
                <a:lnTo>
                  <a:pt x="5528310" y="713232"/>
                </a:lnTo>
                <a:lnTo>
                  <a:pt x="5528310" y="617918"/>
                </a:lnTo>
                <a:close/>
              </a:path>
              <a:path w="10819130" h="951229">
                <a:moveTo>
                  <a:pt x="10818876" y="0"/>
                </a:moveTo>
                <a:lnTo>
                  <a:pt x="0" y="0"/>
                </a:lnTo>
                <a:lnTo>
                  <a:pt x="0" y="617918"/>
                </a:lnTo>
                <a:lnTo>
                  <a:pt x="10818876" y="617918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15161" y="4048499"/>
            <a:ext cx="10819130" cy="951230"/>
          </a:xfrm>
          <a:custGeom>
            <a:avLst/>
            <a:gdLst/>
            <a:ahLst/>
            <a:cxnLst/>
            <a:rect l="l" t="t" r="r" b="b"/>
            <a:pathLst>
              <a:path w="10819130" h="951229">
                <a:moveTo>
                  <a:pt x="10818876" y="617918"/>
                </a:moveTo>
                <a:lnTo>
                  <a:pt x="5528310" y="617918"/>
                </a:lnTo>
                <a:lnTo>
                  <a:pt x="5528310" y="713232"/>
                </a:lnTo>
                <a:lnTo>
                  <a:pt x="5647182" y="713232"/>
                </a:lnTo>
                <a:lnTo>
                  <a:pt x="5409438" y="950976"/>
                </a:lnTo>
                <a:lnTo>
                  <a:pt x="5171694" y="713232"/>
                </a:lnTo>
                <a:lnTo>
                  <a:pt x="5290566" y="713232"/>
                </a:lnTo>
                <a:lnTo>
                  <a:pt x="5290566" y="617918"/>
                </a:lnTo>
                <a:lnTo>
                  <a:pt x="0" y="617918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617918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958586" y="3991142"/>
            <a:ext cx="272986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solidFill>
                  <a:srgbClr val="FFFFFF"/>
                </a:solidFill>
                <a:latin typeface="Cambria"/>
                <a:cs typeface="Cambria"/>
              </a:rPr>
              <a:t>Library</a:t>
            </a:r>
            <a:r>
              <a:rPr dirty="0" sz="2400" spc="-4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Cambria"/>
                <a:cs typeface="Cambria"/>
              </a:rPr>
              <a:t>Renovation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15161" y="4382261"/>
            <a:ext cx="10819130" cy="285115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 marL="2049145">
              <a:lnSpc>
                <a:spcPts val="1975"/>
              </a:lnSpc>
              <a:tabLst>
                <a:tab pos="7682865" algn="l"/>
              </a:tabLst>
            </a:pPr>
            <a:r>
              <a:rPr dirty="0" sz="1700" spc="-5">
                <a:latin typeface="Cambria"/>
                <a:cs typeface="Cambria"/>
              </a:rPr>
              <a:t>Summer</a:t>
            </a:r>
            <a:r>
              <a:rPr dirty="0" sz="1700" spc="5">
                <a:latin typeface="Cambria"/>
                <a:cs typeface="Cambria"/>
              </a:rPr>
              <a:t> </a:t>
            </a:r>
            <a:r>
              <a:rPr dirty="0" sz="1700">
                <a:latin typeface="Cambria"/>
                <a:cs typeface="Cambria"/>
              </a:rPr>
              <a:t>2021	</a:t>
            </a:r>
            <a:r>
              <a:rPr dirty="0" sz="1700" spc="-15">
                <a:latin typeface="Cambria"/>
                <a:cs typeface="Cambria"/>
              </a:rPr>
              <a:t>Fall </a:t>
            </a:r>
            <a:r>
              <a:rPr dirty="0" sz="1700">
                <a:latin typeface="Cambria"/>
                <a:cs typeface="Cambria"/>
              </a:rPr>
              <a:t>2021</a:t>
            </a:r>
            <a:endParaRPr sz="1700">
              <a:latin typeface="Cambria"/>
              <a:cs typeface="Cambri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15161" y="3124955"/>
            <a:ext cx="10819130" cy="951230"/>
          </a:xfrm>
          <a:custGeom>
            <a:avLst/>
            <a:gdLst/>
            <a:ahLst/>
            <a:cxnLst/>
            <a:rect l="l" t="t" r="r" b="b"/>
            <a:pathLst>
              <a:path w="10819130" h="951229">
                <a:moveTo>
                  <a:pt x="5647182" y="713232"/>
                </a:moveTo>
                <a:lnTo>
                  <a:pt x="5171694" y="713232"/>
                </a:lnTo>
                <a:lnTo>
                  <a:pt x="5409438" y="950976"/>
                </a:lnTo>
                <a:lnTo>
                  <a:pt x="5647182" y="713232"/>
                </a:lnTo>
                <a:close/>
              </a:path>
              <a:path w="10819130" h="951229">
                <a:moveTo>
                  <a:pt x="5528310" y="617918"/>
                </a:moveTo>
                <a:lnTo>
                  <a:pt x="5290566" y="617918"/>
                </a:lnTo>
                <a:lnTo>
                  <a:pt x="5290566" y="713232"/>
                </a:lnTo>
                <a:lnTo>
                  <a:pt x="5528310" y="713232"/>
                </a:lnTo>
                <a:lnTo>
                  <a:pt x="5528310" y="617918"/>
                </a:lnTo>
                <a:close/>
              </a:path>
              <a:path w="10819130" h="951229">
                <a:moveTo>
                  <a:pt x="10818876" y="0"/>
                </a:moveTo>
                <a:lnTo>
                  <a:pt x="0" y="0"/>
                </a:lnTo>
                <a:lnTo>
                  <a:pt x="0" y="617918"/>
                </a:lnTo>
                <a:lnTo>
                  <a:pt x="10818876" y="617918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915161" y="3124955"/>
            <a:ext cx="10819130" cy="951230"/>
          </a:xfrm>
          <a:custGeom>
            <a:avLst/>
            <a:gdLst/>
            <a:ahLst/>
            <a:cxnLst/>
            <a:rect l="l" t="t" r="r" b="b"/>
            <a:pathLst>
              <a:path w="10819130" h="951229">
                <a:moveTo>
                  <a:pt x="10818876" y="617918"/>
                </a:moveTo>
                <a:lnTo>
                  <a:pt x="5528310" y="617918"/>
                </a:lnTo>
                <a:lnTo>
                  <a:pt x="5528310" y="713232"/>
                </a:lnTo>
                <a:lnTo>
                  <a:pt x="5647182" y="713232"/>
                </a:lnTo>
                <a:lnTo>
                  <a:pt x="5409438" y="950976"/>
                </a:lnTo>
                <a:lnTo>
                  <a:pt x="5171694" y="713232"/>
                </a:lnTo>
                <a:lnTo>
                  <a:pt x="5290566" y="713232"/>
                </a:lnTo>
                <a:lnTo>
                  <a:pt x="5290566" y="617918"/>
                </a:lnTo>
                <a:lnTo>
                  <a:pt x="0" y="617918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617918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030758" y="3067387"/>
            <a:ext cx="65849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35" b="1">
                <a:solidFill>
                  <a:srgbClr val="FFFFFF"/>
                </a:solidFill>
                <a:latin typeface="Cambria"/>
                <a:cs typeface="Cambria"/>
              </a:rPr>
              <a:t>Remove </a:t>
            </a:r>
            <a:r>
              <a:rPr dirty="0" sz="2400" b="1">
                <a:solidFill>
                  <a:srgbClr val="FFFFFF"/>
                </a:solidFill>
                <a:latin typeface="Cambria"/>
                <a:cs typeface="Cambria"/>
              </a:rPr>
              <a:t>&amp; </a:t>
            </a:r>
            <a:r>
              <a:rPr dirty="0" sz="2400" spc="-15" b="1">
                <a:solidFill>
                  <a:srgbClr val="FFFFFF"/>
                </a:solidFill>
                <a:latin typeface="Cambria"/>
                <a:cs typeface="Cambria"/>
              </a:rPr>
              <a:t>Replace </a:t>
            </a:r>
            <a:r>
              <a:rPr dirty="0" sz="2400" spc="-10" b="1">
                <a:solidFill>
                  <a:srgbClr val="FFFFFF"/>
                </a:solidFill>
                <a:latin typeface="Cambria"/>
                <a:cs typeface="Cambria"/>
              </a:rPr>
              <a:t>Portable </a:t>
            </a:r>
            <a:r>
              <a:rPr dirty="0" sz="2400" spc="-20" b="1">
                <a:solidFill>
                  <a:srgbClr val="FFFFFF"/>
                </a:solidFill>
                <a:latin typeface="Cambria"/>
                <a:cs typeface="Cambria"/>
              </a:rPr>
              <a:t>Trailer</a:t>
            </a:r>
            <a:r>
              <a:rPr dirty="0" sz="2400" spc="25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Cambria"/>
                <a:cs typeface="Cambria"/>
              </a:rPr>
              <a:t>Classrooms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15161" y="3440429"/>
            <a:ext cx="10819130" cy="285115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 marL="1826895">
              <a:lnSpc>
                <a:spcPts val="1975"/>
              </a:lnSpc>
              <a:tabLst>
                <a:tab pos="7682865" algn="l"/>
              </a:tabLst>
            </a:pPr>
            <a:r>
              <a:rPr dirty="0" sz="1700" spc="-5">
                <a:latin typeface="Cambria"/>
                <a:cs typeface="Cambria"/>
              </a:rPr>
              <a:t>Late Summer</a:t>
            </a:r>
            <a:r>
              <a:rPr dirty="0" sz="1700" spc="5">
                <a:latin typeface="Cambria"/>
                <a:cs typeface="Cambria"/>
              </a:rPr>
              <a:t> </a:t>
            </a:r>
            <a:r>
              <a:rPr dirty="0" sz="1700">
                <a:latin typeface="Cambria"/>
                <a:cs typeface="Cambria"/>
              </a:rPr>
              <a:t>2020	</a:t>
            </a:r>
            <a:r>
              <a:rPr dirty="0" sz="1700" spc="-15">
                <a:latin typeface="Cambria"/>
                <a:cs typeface="Cambria"/>
              </a:rPr>
              <a:t>Fall </a:t>
            </a:r>
            <a:r>
              <a:rPr dirty="0" sz="1700">
                <a:latin typeface="Cambria"/>
                <a:cs typeface="Cambria"/>
              </a:rPr>
              <a:t>2021</a:t>
            </a:r>
            <a:endParaRPr sz="1700">
              <a:latin typeface="Cambria"/>
              <a:cs typeface="Cambri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915161" y="2164835"/>
            <a:ext cx="10819130" cy="951230"/>
          </a:xfrm>
          <a:custGeom>
            <a:avLst/>
            <a:gdLst/>
            <a:ahLst/>
            <a:cxnLst/>
            <a:rect l="l" t="t" r="r" b="b"/>
            <a:pathLst>
              <a:path w="10819130" h="951230">
                <a:moveTo>
                  <a:pt x="5647182" y="713231"/>
                </a:moveTo>
                <a:lnTo>
                  <a:pt x="5171694" y="713231"/>
                </a:lnTo>
                <a:lnTo>
                  <a:pt x="5409438" y="950975"/>
                </a:lnTo>
                <a:lnTo>
                  <a:pt x="5647182" y="713231"/>
                </a:lnTo>
                <a:close/>
              </a:path>
              <a:path w="10819130" h="951230">
                <a:moveTo>
                  <a:pt x="5528310" y="617918"/>
                </a:moveTo>
                <a:lnTo>
                  <a:pt x="5290566" y="617918"/>
                </a:lnTo>
                <a:lnTo>
                  <a:pt x="5290566" y="713231"/>
                </a:lnTo>
                <a:lnTo>
                  <a:pt x="5528310" y="713231"/>
                </a:lnTo>
                <a:lnTo>
                  <a:pt x="5528310" y="617918"/>
                </a:lnTo>
                <a:close/>
              </a:path>
              <a:path w="10819130" h="951230">
                <a:moveTo>
                  <a:pt x="10818876" y="0"/>
                </a:moveTo>
                <a:lnTo>
                  <a:pt x="0" y="0"/>
                </a:lnTo>
                <a:lnTo>
                  <a:pt x="0" y="617918"/>
                </a:lnTo>
                <a:lnTo>
                  <a:pt x="10818876" y="617918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15161" y="2164835"/>
            <a:ext cx="10819130" cy="951230"/>
          </a:xfrm>
          <a:custGeom>
            <a:avLst/>
            <a:gdLst/>
            <a:ahLst/>
            <a:cxnLst/>
            <a:rect l="l" t="t" r="r" b="b"/>
            <a:pathLst>
              <a:path w="10819130" h="951230">
                <a:moveTo>
                  <a:pt x="10818876" y="617918"/>
                </a:moveTo>
                <a:lnTo>
                  <a:pt x="5528310" y="617918"/>
                </a:lnTo>
                <a:lnTo>
                  <a:pt x="5528310" y="713231"/>
                </a:lnTo>
                <a:lnTo>
                  <a:pt x="5647182" y="713231"/>
                </a:lnTo>
                <a:lnTo>
                  <a:pt x="5409438" y="950975"/>
                </a:lnTo>
                <a:lnTo>
                  <a:pt x="5171694" y="713231"/>
                </a:lnTo>
                <a:lnTo>
                  <a:pt x="5290566" y="713231"/>
                </a:lnTo>
                <a:lnTo>
                  <a:pt x="5290566" y="617918"/>
                </a:lnTo>
                <a:lnTo>
                  <a:pt x="0" y="617918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617918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4608066" y="2106987"/>
            <a:ext cx="34315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solidFill>
                  <a:srgbClr val="FFFFFF"/>
                </a:solidFill>
                <a:latin typeface="Cambria"/>
                <a:cs typeface="Cambria"/>
              </a:rPr>
              <a:t>Secure </a:t>
            </a:r>
            <a:r>
              <a:rPr dirty="0" sz="2400" spc="-20" b="1">
                <a:solidFill>
                  <a:srgbClr val="FFFFFF"/>
                </a:solidFill>
                <a:latin typeface="Cambria"/>
                <a:cs typeface="Cambria"/>
              </a:rPr>
              <a:t>Welcoming</a:t>
            </a:r>
            <a:r>
              <a:rPr dirty="0" sz="2400" spc="-40" b="1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Cambria"/>
                <a:cs typeface="Cambria"/>
              </a:rPr>
              <a:t>Entry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15161" y="2498598"/>
            <a:ext cx="10819130" cy="285115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 marL="1915160">
              <a:lnSpc>
                <a:spcPts val="1970"/>
              </a:lnSpc>
              <a:tabLst>
                <a:tab pos="7682865" algn="l"/>
              </a:tabLst>
            </a:pPr>
            <a:r>
              <a:rPr dirty="0" sz="1700" spc="-5">
                <a:latin typeface="Cambria"/>
                <a:cs typeface="Cambria"/>
              </a:rPr>
              <a:t>Late Spring</a:t>
            </a:r>
            <a:r>
              <a:rPr dirty="0" sz="1700">
                <a:latin typeface="Cambria"/>
                <a:cs typeface="Cambria"/>
              </a:rPr>
              <a:t> 2020	</a:t>
            </a:r>
            <a:r>
              <a:rPr dirty="0" sz="1700" spc="-15">
                <a:latin typeface="Cambria"/>
                <a:cs typeface="Cambria"/>
              </a:rPr>
              <a:t>Fall </a:t>
            </a:r>
            <a:r>
              <a:rPr dirty="0" sz="1700">
                <a:latin typeface="Cambria"/>
                <a:cs typeface="Cambria"/>
              </a:rPr>
              <a:t>2020</a:t>
            </a:r>
            <a:endParaRPr sz="1700">
              <a:latin typeface="Cambria"/>
              <a:cs typeface="Cambri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915161" y="1223003"/>
            <a:ext cx="10819130" cy="951230"/>
          </a:xfrm>
          <a:custGeom>
            <a:avLst/>
            <a:gdLst/>
            <a:ahLst/>
            <a:cxnLst/>
            <a:rect l="l" t="t" r="r" b="b"/>
            <a:pathLst>
              <a:path w="10819130" h="951230">
                <a:moveTo>
                  <a:pt x="5647182" y="713232"/>
                </a:moveTo>
                <a:lnTo>
                  <a:pt x="5171694" y="713232"/>
                </a:lnTo>
                <a:lnTo>
                  <a:pt x="5409438" y="950976"/>
                </a:lnTo>
                <a:lnTo>
                  <a:pt x="5647182" y="713232"/>
                </a:lnTo>
                <a:close/>
              </a:path>
              <a:path w="10819130" h="951230">
                <a:moveTo>
                  <a:pt x="5528310" y="617918"/>
                </a:moveTo>
                <a:lnTo>
                  <a:pt x="5290566" y="617918"/>
                </a:lnTo>
                <a:lnTo>
                  <a:pt x="5290566" y="713232"/>
                </a:lnTo>
                <a:lnTo>
                  <a:pt x="5528310" y="713232"/>
                </a:lnTo>
                <a:lnTo>
                  <a:pt x="5528310" y="617918"/>
                </a:lnTo>
                <a:close/>
              </a:path>
              <a:path w="10819130" h="951230">
                <a:moveTo>
                  <a:pt x="10818876" y="0"/>
                </a:moveTo>
                <a:lnTo>
                  <a:pt x="0" y="0"/>
                </a:lnTo>
                <a:lnTo>
                  <a:pt x="0" y="617918"/>
                </a:lnTo>
                <a:lnTo>
                  <a:pt x="10818876" y="617918"/>
                </a:lnTo>
                <a:lnTo>
                  <a:pt x="10818876" y="0"/>
                </a:lnTo>
                <a:close/>
              </a:path>
            </a:pathLst>
          </a:custGeom>
          <a:solidFill>
            <a:srgbClr val="DDA85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15161" y="1223003"/>
            <a:ext cx="10819130" cy="951230"/>
          </a:xfrm>
          <a:custGeom>
            <a:avLst/>
            <a:gdLst/>
            <a:ahLst/>
            <a:cxnLst/>
            <a:rect l="l" t="t" r="r" b="b"/>
            <a:pathLst>
              <a:path w="10819130" h="951230">
                <a:moveTo>
                  <a:pt x="10818876" y="617918"/>
                </a:moveTo>
                <a:lnTo>
                  <a:pt x="5528310" y="617918"/>
                </a:lnTo>
                <a:lnTo>
                  <a:pt x="5528310" y="713232"/>
                </a:lnTo>
                <a:lnTo>
                  <a:pt x="5647182" y="713232"/>
                </a:lnTo>
                <a:lnTo>
                  <a:pt x="5409438" y="950976"/>
                </a:lnTo>
                <a:lnTo>
                  <a:pt x="5171694" y="713232"/>
                </a:lnTo>
                <a:lnTo>
                  <a:pt x="5290566" y="713232"/>
                </a:lnTo>
                <a:lnTo>
                  <a:pt x="5290566" y="617918"/>
                </a:lnTo>
                <a:lnTo>
                  <a:pt x="0" y="617918"/>
                </a:lnTo>
                <a:lnTo>
                  <a:pt x="0" y="0"/>
                </a:lnTo>
                <a:lnTo>
                  <a:pt x="10818876" y="0"/>
                </a:lnTo>
                <a:lnTo>
                  <a:pt x="10818876" y="617918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5613938" y="1164911"/>
            <a:ext cx="14198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Cambria"/>
                <a:cs typeface="Cambria"/>
              </a:rPr>
              <a:t>P</a:t>
            </a:r>
            <a:r>
              <a:rPr dirty="0" sz="2400" spc="-55" b="1">
                <a:solidFill>
                  <a:srgbClr val="FFFFFF"/>
                </a:solidFill>
                <a:latin typeface="Cambria"/>
                <a:cs typeface="Cambria"/>
              </a:rPr>
              <a:t>R</a:t>
            </a:r>
            <a:r>
              <a:rPr dirty="0" sz="2400" b="1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dirty="0" sz="2400" spc="-5" b="1">
                <a:solidFill>
                  <a:srgbClr val="FFFFFF"/>
                </a:solidFill>
                <a:latin typeface="Cambria"/>
                <a:cs typeface="Cambria"/>
              </a:rPr>
              <a:t>J</a:t>
            </a:r>
            <a:r>
              <a:rPr dirty="0" sz="2400" spc="-20" b="1">
                <a:solidFill>
                  <a:srgbClr val="FFFFFF"/>
                </a:solidFill>
                <a:latin typeface="Cambria"/>
                <a:cs typeface="Cambria"/>
              </a:rPr>
              <a:t>E</a:t>
            </a:r>
            <a:r>
              <a:rPr dirty="0" sz="2400" b="1">
                <a:solidFill>
                  <a:srgbClr val="FFFFFF"/>
                </a:solidFill>
                <a:latin typeface="Cambria"/>
                <a:cs typeface="Cambria"/>
              </a:rPr>
              <a:t>C</a:t>
            </a:r>
            <a:r>
              <a:rPr dirty="0" sz="2400" spc="-35" b="1">
                <a:solidFill>
                  <a:srgbClr val="FFFFFF"/>
                </a:solidFill>
                <a:latin typeface="Cambria"/>
                <a:cs typeface="Cambria"/>
              </a:rPr>
              <a:t>T</a:t>
            </a:r>
            <a:r>
              <a:rPr dirty="0" sz="2400" b="1">
                <a:solidFill>
                  <a:srgbClr val="FFFFFF"/>
                </a:solidFill>
                <a:latin typeface="Cambria"/>
                <a:cs typeface="Cambria"/>
              </a:rPr>
              <a:t>S</a:t>
            </a:r>
            <a:endParaRPr sz="2400">
              <a:latin typeface="Cambria"/>
              <a:cs typeface="Cambri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15161" y="1556766"/>
            <a:ext cx="10819130" cy="283845"/>
          </a:xfrm>
          <a:prstGeom prst="rect">
            <a:avLst/>
          </a:prstGeom>
          <a:solidFill>
            <a:srgbClr val="F2E1D1">
              <a:alpha val="90194"/>
            </a:srgbClr>
          </a:solidFill>
        </p:spPr>
        <p:txBody>
          <a:bodyPr wrap="square" lIns="0" tIns="0" rIns="0" bIns="0" rtlCol="0" vert="horz">
            <a:spAutoFit/>
          </a:bodyPr>
          <a:lstStyle/>
          <a:p>
            <a:pPr marL="2119630">
              <a:lnSpc>
                <a:spcPts val="1970"/>
              </a:lnSpc>
              <a:tabLst>
                <a:tab pos="7338059" algn="l"/>
              </a:tabLst>
            </a:pPr>
            <a:r>
              <a:rPr dirty="0" sz="1700" spc="-30">
                <a:latin typeface="Cambria"/>
                <a:cs typeface="Cambria"/>
              </a:rPr>
              <a:t>Work</a:t>
            </a:r>
            <a:r>
              <a:rPr dirty="0" sz="1700">
                <a:latin typeface="Cambria"/>
                <a:cs typeface="Cambria"/>
              </a:rPr>
              <a:t> </a:t>
            </a:r>
            <a:r>
              <a:rPr dirty="0" sz="1700" spc="-5">
                <a:latin typeface="Cambria"/>
                <a:cs typeface="Cambria"/>
              </a:rPr>
              <a:t>Begins	</a:t>
            </a:r>
            <a:r>
              <a:rPr dirty="0" sz="1700" spc="-30">
                <a:latin typeface="Cambria"/>
                <a:cs typeface="Cambria"/>
              </a:rPr>
              <a:t>Work</a:t>
            </a:r>
            <a:r>
              <a:rPr dirty="0" sz="1700" spc="-15">
                <a:latin typeface="Cambria"/>
                <a:cs typeface="Cambria"/>
              </a:rPr>
              <a:t> </a:t>
            </a:r>
            <a:r>
              <a:rPr dirty="0" sz="1700" spc="-5">
                <a:latin typeface="Cambria"/>
                <a:cs typeface="Cambria"/>
              </a:rPr>
              <a:t>Completed</a:t>
            </a:r>
            <a:endParaRPr sz="1700">
              <a:latin typeface="Cambria"/>
              <a:cs typeface="Cambria"/>
            </a:endParaRPr>
          </a:p>
        </p:txBody>
      </p:sp>
    </p:spTree>
  </p:cSld>
  <p:clrMapOvr>
    <a:masterClrMapping/>
  </p:clrMapOvr>
  <p:transition spd="med">
    <p:fade thruBlk="0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3360" y="1067319"/>
            <a:ext cx="62255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75"/>
              <a:t>MILTON </a:t>
            </a:r>
            <a:r>
              <a:rPr dirty="0" sz="3600" spc="-50"/>
              <a:t>ELEMENTARY</a:t>
            </a:r>
            <a:r>
              <a:rPr dirty="0" sz="3600" spc="15"/>
              <a:t> </a:t>
            </a:r>
            <a:r>
              <a:rPr dirty="0" sz="3600"/>
              <a:t>SCHOOL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915161" y="1803654"/>
            <a:ext cx="10360660" cy="0"/>
          </a:xfrm>
          <a:custGeom>
            <a:avLst/>
            <a:gdLst/>
            <a:ahLst/>
            <a:cxnLst/>
            <a:rect l="l" t="t" r="r" b="b"/>
            <a:pathLst>
              <a:path w="10360660" h="0">
                <a:moveTo>
                  <a:pt x="0" y="0"/>
                </a:moveTo>
                <a:lnTo>
                  <a:pt x="10360152" y="0"/>
                </a:lnTo>
              </a:path>
            </a:pathLst>
          </a:custGeom>
          <a:ln w="19812">
            <a:solidFill>
              <a:srgbClr val="DDA8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78159" y="1840991"/>
            <a:ext cx="1344295" cy="885190"/>
          </a:xfrm>
          <a:prstGeom prst="rect">
            <a:avLst/>
          </a:prstGeom>
        </p:spPr>
        <p:txBody>
          <a:bodyPr wrap="square" lIns="0" tIns="71120" rIns="0" bIns="0" rtlCol="0" vert="horz">
            <a:spAutoFit/>
          </a:bodyPr>
          <a:lstStyle/>
          <a:p>
            <a:pPr marL="12700" marR="5080" indent="91440">
              <a:lnSpc>
                <a:spcPts val="3170"/>
              </a:lnSpc>
              <a:spcBef>
                <a:spcPts val="560"/>
              </a:spcBef>
            </a:pPr>
            <a:r>
              <a:rPr dirty="0" sz="3000" spc="-5">
                <a:solidFill>
                  <a:srgbClr val="FFFFFF"/>
                </a:solidFill>
                <a:latin typeface="Cambria"/>
                <a:cs typeface="Cambria"/>
              </a:rPr>
              <a:t>Capital  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P</a:t>
            </a:r>
            <a:r>
              <a:rPr dirty="0" sz="3000" spc="-55">
                <a:solidFill>
                  <a:srgbClr val="FFFFFF"/>
                </a:solidFill>
                <a:latin typeface="Cambria"/>
                <a:cs typeface="Cambria"/>
              </a:rPr>
              <a:t>r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dirty="0" sz="3000" spc="5">
                <a:solidFill>
                  <a:srgbClr val="FFFFFF"/>
                </a:solidFill>
                <a:latin typeface="Cambria"/>
                <a:cs typeface="Cambria"/>
              </a:rPr>
              <a:t>j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e</a:t>
            </a:r>
            <a:r>
              <a:rPr dirty="0" sz="3000" spc="-5">
                <a:solidFill>
                  <a:srgbClr val="FFFFFF"/>
                </a:solidFill>
                <a:latin typeface="Cambria"/>
                <a:cs typeface="Cambria"/>
              </a:rPr>
              <a:t>c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ts</a:t>
            </a:r>
            <a:endParaRPr sz="3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05304" y="1859152"/>
            <a:ext cx="268097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Secure </a:t>
            </a:r>
            <a:r>
              <a:rPr dirty="0" sz="2000" spc="-15">
                <a:solidFill>
                  <a:srgbClr val="FFFFFF"/>
                </a:solidFill>
                <a:latin typeface="Cambria"/>
                <a:cs typeface="Cambria"/>
              </a:rPr>
              <a:t>Welcoming</a:t>
            </a:r>
            <a:r>
              <a:rPr dirty="0" sz="2000" spc="-8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Entry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987801" y="2538222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205304" y="2592577"/>
            <a:ext cx="211836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0">
                <a:solidFill>
                  <a:srgbClr val="FFFFFF"/>
                </a:solidFill>
                <a:latin typeface="Cambria"/>
                <a:cs typeface="Cambria"/>
              </a:rPr>
              <a:t>Library</a:t>
            </a:r>
            <a:r>
              <a:rPr dirty="0" sz="2000" spc="-6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Cambria"/>
                <a:cs typeface="Cambria"/>
              </a:rPr>
              <a:t>Renovation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28223" y="2699778"/>
            <a:ext cx="10260330" cy="957580"/>
          </a:xfrm>
          <a:prstGeom prst="rect">
            <a:avLst/>
          </a:prstGeom>
        </p:spPr>
        <p:txBody>
          <a:bodyPr wrap="square" lIns="0" tIns="11366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94"/>
              </a:spcBef>
              <a:tabLst>
                <a:tab pos="10246995" algn="l"/>
              </a:tabLst>
            </a:pPr>
            <a:r>
              <a:rPr dirty="0" sz="3000" spc="-10">
                <a:solidFill>
                  <a:srgbClr val="FFFFFF"/>
                </a:solidFill>
                <a:latin typeface="Cambria"/>
                <a:cs typeface="Cambria"/>
              </a:rPr>
              <a:t>$2,007,143 </a:t>
            </a:r>
            <a:r>
              <a:rPr dirty="0" sz="3000" spc="-33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u="heavy" sz="3000">
                <a:solidFill>
                  <a:srgbClr val="FFFFFF"/>
                </a:solidFill>
                <a:uFill>
                  <a:solidFill>
                    <a:srgbClr val="EFD9C4"/>
                  </a:solidFill>
                </a:uFill>
                <a:latin typeface="Cambria"/>
                <a:cs typeface="Cambria"/>
              </a:rPr>
              <a:t> 	</a:t>
            </a:r>
            <a:endParaRPr sz="3000">
              <a:latin typeface="Cambria"/>
              <a:cs typeface="Cambria"/>
            </a:endParaRPr>
          </a:p>
          <a:p>
            <a:pPr marL="2189480">
              <a:lnSpc>
                <a:spcPct val="100000"/>
              </a:lnSpc>
              <a:spcBef>
                <a:spcPts val="540"/>
              </a:spcBef>
            </a:pP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Special Education Services</a:t>
            </a:r>
            <a:r>
              <a:rPr dirty="0" sz="2000" spc="-5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Cambria"/>
                <a:cs typeface="Cambria"/>
              </a:rPr>
              <a:t>Center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987801" y="4004309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5161" y="4039361"/>
            <a:ext cx="10360660" cy="0"/>
          </a:xfrm>
          <a:custGeom>
            <a:avLst/>
            <a:gdLst/>
            <a:ahLst/>
            <a:cxnLst/>
            <a:rect l="l" t="t" r="r" b="b"/>
            <a:pathLst>
              <a:path w="10360660" h="0">
                <a:moveTo>
                  <a:pt x="0" y="0"/>
                </a:moveTo>
                <a:lnTo>
                  <a:pt x="10360152" y="0"/>
                </a:lnTo>
              </a:path>
            </a:pathLst>
          </a:custGeom>
          <a:ln w="19812">
            <a:solidFill>
              <a:srgbClr val="DDA85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028223" y="4076192"/>
            <a:ext cx="1845945" cy="1689735"/>
          </a:xfrm>
          <a:prstGeom prst="rect">
            <a:avLst/>
          </a:prstGeom>
        </p:spPr>
        <p:txBody>
          <a:bodyPr wrap="square" lIns="0" tIns="71120" rIns="0" bIns="0" rtlCol="0" vert="horz">
            <a:spAutoFit/>
          </a:bodyPr>
          <a:lstStyle/>
          <a:p>
            <a:pPr algn="ctr" marL="121920" marR="117475" indent="1270">
              <a:lnSpc>
                <a:spcPts val="3170"/>
              </a:lnSpc>
              <a:spcBef>
                <a:spcPts val="560"/>
              </a:spcBef>
            </a:pPr>
            <a:r>
              <a:rPr dirty="0" sz="3000" spc="-5">
                <a:solidFill>
                  <a:srgbClr val="FFFFFF"/>
                </a:solidFill>
                <a:latin typeface="Cambria"/>
                <a:cs typeface="Cambria"/>
              </a:rPr>
              <a:t>Building  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Co</a:t>
            </a:r>
            <a:r>
              <a:rPr dirty="0" sz="3000" spc="5">
                <a:solidFill>
                  <a:srgbClr val="FFFFFF"/>
                </a:solidFill>
                <a:latin typeface="Cambria"/>
                <a:cs typeface="Cambria"/>
              </a:rPr>
              <a:t>n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d</a:t>
            </a:r>
            <a:r>
              <a:rPr dirty="0" sz="3000" spc="-10">
                <a:solidFill>
                  <a:srgbClr val="FFFFFF"/>
                </a:solidFill>
                <a:latin typeface="Cambria"/>
                <a:cs typeface="Cambria"/>
              </a:rPr>
              <a:t>i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t</a:t>
            </a:r>
            <a:r>
              <a:rPr dirty="0" sz="3000" spc="-10">
                <a:solidFill>
                  <a:srgbClr val="FFFFFF"/>
                </a:solidFill>
                <a:latin typeface="Cambria"/>
                <a:cs typeface="Cambria"/>
              </a:rPr>
              <a:t>i</a:t>
            </a:r>
            <a:r>
              <a:rPr dirty="0" sz="3000">
                <a:solidFill>
                  <a:srgbClr val="FFFFFF"/>
                </a:solidFill>
                <a:latin typeface="Cambria"/>
                <a:cs typeface="Cambria"/>
              </a:rPr>
              <a:t>on  </a:t>
            </a:r>
            <a:r>
              <a:rPr dirty="0" sz="3000" spc="-20">
                <a:solidFill>
                  <a:srgbClr val="FFFFFF"/>
                </a:solidFill>
                <a:latin typeface="Cambria"/>
                <a:cs typeface="Cambria"/>
              </a:rPr>
              <a:t>Survey</a:t>
            </a:r>
            <a:endParaRPr sz="3000">
              <a:latin typeface="Cambria"/>
              <a:cs typeface="Cambria"/>
            </a:endParaRPr>
          </a:p>
          <a:p>
            <a:pPr algn="ctr">
              <a:lnSpc>
                <a:spcPts val="3130"/>
              </a:lnSpc>
            </a:pPr>
            <a:r>
              <a:rPr dirty="0" sz="3000" spc="-10">
                <a:solidFill>
                  <a:srgbClr val="FFFFFF"/>
                </a:solidFill>
                <a:latin typeface="Cambria"/>
                <a:cs typeface="Cambria"/>
              </a:rPr>
              <a:t>$1,263,185</a:t>
            </a:r>
            <a:endParaRPr sz="30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05304" y="4080492"/>
            <a:ext cx="585597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Building Interiors: Code, </a:t>
            </a:r>
            <a:r>
              <a:rPr dirty="0" sz="2000">
                <a:solidFill>
                  <a:srgbClr val="FFFFFF"/>
                </a:solidFill>
                <a:latin typeface="Cambria"/>
                <a:cs typeface="Cambria"/>
              </a:rPr>
              <a:t>Health, </a:t>
            </a: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Safety </a:t>
            </a:r>
            <a:r>
              <a:rPr dirty="0" sz="2000">
                <a:solidFill>
                  <a:srgbClr val="FFFFFF"/>
                </a:solidFill>
                <a:latin typeface="Cambria"/>
                <a:cs typeface="Cambria"/>
              </a:rPr>
              <a:t>&amp;</a:t>
            </a:r>
            <a:r>
              <a:rPr dirty="0" sz="2000" spc="-5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Accessibility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987801" y="4481321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205304" y="4522838"/>
            <a:ext cx="477520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Building Interiors: </a:t>
            </a:r>
            <a:r>
              <a:rPr dirty="0" sz="2000" spc="-10">
                <a:solidFill>
                  <a:srgbClr val="FFFFFF"/>
                </a:solidFill>
                <a:latin typeface="Cambria"/>
                <a:cs typeface="Cambria"/>
              </a:rPr>
              <a:t>Improvements </a:t>
            </a:r>
            <a:r>
              <a:rPr dirty="0" sz="2000">
                <a:solidFill>
                  <a:srgbClr val="FFFFFF"/>
                </a:solidFill>
                <a:latin typeface="Cambria"/>
                <a:cs typeface="Cambria"/>
              </a:rPr>
              <a:t>&amp;</a:t>
            </a:r>
            <a:r>
              <a:rPr dirty="0" sz="2000" spc="-4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Cambria"/>
                <a:cs typeface="Cambria"/>
              </a:rPr>
              <a:t>Repairs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87801" y="4924805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205304" y="4965185"/>
            <a:ext cx="574421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Plumbing, Electrical </a:t>
            </a:r>
            <a:r>
              <a:rPr dirty="0" sz="2000">
                <a:solidFill>
                  <a:srgbClr val="FFFFFF"/>
                </a:solidFill>
                <a:latin typeface="Cambria"/>
                <a:cs typeface="Cambria"/>
              </a:rPr>
              <a:t>&amp;</a:t>
            </a: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000" spc="-15">
                <a:solidFill>
                  <a:srgbClr val="FFFFFF"/>
                </a:solidFill>
                <a:latin typeface="Cambria"/>
                <a:cs typeface="Cambria"/>
              </a:rPr>
              <a:t>Mechanical/HVAC/Ventilation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987801" y="5366765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205304" y="5407533"/>
            <a:ext cx="294259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Exterior Building</a:t>
            </a:r>
            <a:r>
              <a:rPr dirty="0" sz="2000" spc="-4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000" spc="-15">
                <a:solidFill>
                  <a:srgbClr val="FFFFFF"/>
                </a:solidFill>
                <a:latin typeface="Cambria"/>
                <a:cs typeface="Cambria"/>
              </a:rPr>
              <a:t>Envelope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987801" y="5808726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205304" y="5849878"/>
            <a:ext cx="137223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FFFFFF"/>
                </a:solidFill>
                <a:latin typeface="Cambria"/>
                <a:cs typeface="Cambria"/>
              </a:rPr>
              <a:t>Site</a:t>
            </a:r>
            <a:r>
              <a:rPr dirty="0" sz="2000" spc="-65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dirty="0" sz="2000" spc="-15">
                <a:solidFill>
                  <a:srgbClr val="FFFFFF"/>
                </a:solidFill>
                <a:latin typeface="Cambria"/>
                <a:cs typeface="Cambria"/>
              </a:rPr>
              <a:t>Systems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987801" y="6250685"/>
            <a:ext cx="8288020" cy="0"/>
          </a:xfrm>
          <a:custGeom>
            <a:avLst/>
            <a:gdLst/>
            <a:ahLst/>
            <a:cxnLst/>
            <a:rect l="l" t="t" r="r" b="b"/>
            <a:pathLst>
              <a:path w="8288020" h="0">
                <a:moveTo>
                  <a:pt x="0" y="0"/>
                </a:moveTo>
                <a:lnTo>
                  <a:pt x="8287511" y="0"/>
                </a:lnTo>
              </a:path>
            </a:pathLst>
          </a:custGeom>
          <a:ln w="19812">
            <a:solidFill>
              <a:srgbClr val="EFD9C4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  <p:transition spd="med">
    <p:fade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Karen Jost</dc:creator>
  <dc:title>Capital Bond Develpment Schedule and Cash Flow</dc:title>
  <dcterms:created xsi:type="dcterms:W3CDTF">2019-01-21T23:05:52Z</dcterms:created>
  <dcterms:modified xsi:type="dcterms:W3CDTF">2019-01-21T23:05:52Z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2018-12-10T00:00:00Z</vt:filetime>
  </property>
  <property fmtid="{D5CDD505-2E9C-101B-9397-08002B2CF9AE}" pid="3" name="Creator">
    <vt:lpwstr>Acrobat PDFMaker 17 for PowerPoint</vt:lpwstr>
  </property>
  <property fmtid="{D5CDD505-2E9C-101B-9397-08002B2CF9AE}" pid="4" name="LastSaved">
    <vt:filetime>2019-01-21T00:00:00Z</vt:filetime>
  </property>
</Properties>
</file>